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81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D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426080-3D84-4292-8583-3BCD445CBDB3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198D99-5774-4EEE-9505-CCD1425D82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21.by/pub/news/2011/04/1303765209475335.jpg"/>
          <p:cNvPicPr/>
          <p:nvPr/>
        </p:nvPicPr>
        <p:blipFill>
          <a:blip r:embed="rId2" cstate="print"/>
          <a:srcRect r="81400"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980728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аралимпийский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урок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8024" y="4797152"/>
            <a:ext cx="4176464" cy="1527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Константинова Ирина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Алексеевна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«Школа №6»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rezeptsport.ru/2014/img/2014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365104"/>
            <a:ext cx="2040225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maks-portal.ru/sites/default/files/imagecache/news_full2/emblemaparaolimpiyskihi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333750" cy="2371726"/>
          </a:xfrm>
          <a:prstGeom prst="rect">
            <a:avLst/>
          </a:prstGeom>
          <a:noFill/>
        </p:spPr>
      </p:pic>
      <p:pic>
        <p:nvPicPr>
          <p:cNvPr id="3" name="Picture 7" descr="http://www.grani.lv/uploads/posts/2012-08/1345017848_olympic_flag.png"/>
          <p:cNvPicPr>
            <a:picLocks noChangeAspect="1" noChangeArrowheads="1"/>
          </p:cNvPicPr>
          <p:nvPr/>
        </p:nvPicPr>
        <p:blipFill>
          <a:blip r:embed="rId3" cstate="print"/>
          <a:srcRect l="10559" t="15848" r="10245" b="18114"/>
          <a:stretch>
            <a:fillRect/>
          </a:stretch>
        </p:blipFill>
        <p:spPr bwMode="auto">
          <a:xfrm>
            <a:off x="611560" y="2852936"/>
            <a:ext cx="32403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105273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Эмблема  олимпийских и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игр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2.rl0.ru/pgc/432x288/5045c53b-0419-027e-0419-02712a452305.photo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72047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6742" y="908720"/>
            <a:ext cx="7970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флаг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27687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  в  Движении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pPr algn="ctr"/>
            <a:r>
              <a:rPr lang="ru-RU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Spirit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Motion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64087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аралимпийский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девиз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5679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348880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068960"/>
            <a:ext cx="720080" cy="73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28184" y="170080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Биатлон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42088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Следж-хоккей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на льду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068961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Керлинг 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колясках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479715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5589240"/>
            <a:ext cx="720080" cy="73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00192" y="5661248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Лыжные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гонки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86916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Горные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лыжи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60648"/>
            <a:ext cx="1368152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3528" y="404664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аралимпийские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зимние   виды   спорта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ценности </a:t>
            </a:r>
          </a:p>
        </p:txBody>
      </p:sp>
      <p:pic>
        <p:nvPicPr>
          <p:cNvPr id="3" name="Picture 2" descr="http://uch.znate.ru/tw_files2/urls_24/5/d-4497/4497_html_1ab9c228.gif"/>
          <p:cNvPicPr>
            <a:picLocks noChangeAspect="1" noChangeArrowheads="1"/>
          </p:cNvPicPr>
          <p:nvPr/>
        </p:nvPicPr>
        <p:blipFill>
          <a:blip r:embed="rId2" cstate="print"/>
          <a:srcRect t="2941"/>
          <a:stretch>
            <a:fillRect/>
          </a:stretch>
        </p:blipFill>
        <p:spPr bwMode="auto">
          <a:xfrm>
            <a:off x="2555776" y="1988840"/>
            <a:ext cx="4006263" cy="2592288"/>
          </a:xfrm>
          <a:prstGeom prst="rect">
            <a:avLst/>
          </a:prstGeom>
          <a:noFill/>
        </p:spPr>
      </p:pic>
      <p:pic>
        <p:nvPicPr>
          <p:cNvPr id="4" name="Picture 4" descr="http://ruc.ensayoes.com/pars_docs/refs/346/345843/345843_html_m16ea99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556792"/>
            <a:ext cx="2304256" cy="174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ruc.ensayoes.com/pars_docs/refs/346/345843/345843_html_m67d07f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272462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ruc.ensayoes.com/pars_docs/refs/346/345843/345843_html_m17f207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484784"/>
            <a:ext cx="250295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://knu.znate.ru/pars_docs/refs/406/405705/405705_html_m315c0e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21088"/>
            <a:ext cx="277690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есть свои ценности, которые лучше всего описывают характер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игр. Они имеют большое значение для всех спортсменов.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ценностей четыре. Первая ценность – </a:t>
            </a:r>
            <a:r>
              <a:rPr lang="ru-RU" b="1" dirty="0" smtClean="0">
                <a:solidFill>
                  <a:srgbClr val="FF0000"/>
                </a:solidFill>
              </a:rPr>
              <a:t>смелость.</a:t>
            </a:r>
            <a:r>
              <a:rPr lang="ru-RU" dirty="0" smtClean="0"/>
              <a:t> Смелость всегда нужна, чтобы сделать первый шаг. Вы наверняка знаете, как трудно решиться первый раз войти в холодную воду. Чтобы начать заниматься спортом, людям с инвалидностью тоже нужна смелость. Она  помогает  преодолевать препятствия и побеждать.</a:t>
            </a:r>
            <a:endParaRPr lang="ru-RU" dirty="0"/>
          </a:p>
        </p:txBody>
      </p:sp>
      <p:pic>
        <p:nvPicPr>
          <p:cNvPr id="3" name="Picture 2" descr="http://www.resobr.ru/upload/import/image/5734_max400_max400.jpg"/>
          <p:cNvPicPr>
            <a:picLocks noChangeAspect="1" noChangeArrowheads="1"/>
          </p:cNvPicPr>
          <p:nvPr/>
        </p:nvPicPr>
        <p:blipFill>
          <a:blip r:embed="rId2" cstate="print"/>
          <a:srcRect r="3200"/>
          <a:stretch>
            <a:fillRect/>
          </a:stretch>
        </p:blipFill>
        <p:spPr bwMode="auto">
          <a:xfrm>
            <a:off x="2195736" y="3068960"/>
            <a:ext cx="3994326" cy="308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Вторая ценность – </a:t>
            </a:r>
            <a:r>
              <a:rPr lang="ru-RU" sz="2000" b="1" dirty="0" smtClean="0">
                <a:solidFill>
                  <a:srgbClr val="FF0000"/>
                </a:solidFill>
              </a:rPr>
              <a:t>решимость.</a:t>
            </a:r>
            <a:r>
              <a:rPr lang="ru-RU" sz="2000" dirty="0" smtClean="0"/>
              <a:t> Решимость помогает спортсменам изо дня в день ходить на тренировки, терпеть боль и продолжать заниматься несмотря ни на что.</a:t>
            </a:r>
            <a:endParaRPr lang="ru-RU" sz="2000" dirty="0"/>
          </a:p>
        </p:txBody>
      </p:sp>
      <p:pic>
        <p:nvPicPr>
          <p:cNvPr id="3" name="Picture 2" descr="http://pushkin.ru/images/stories/news/shkolnay-gazeta_2.jpg"/>
          <p:cNvPicPr>
            <a:picLocks noChangeAspect="1" noChangeArrowheads="1"/>
          </p:cNvPicPr>
          <p:nvPr/>
        </p:nvPicPr>
        <p:blipFill>
          <a:blip r:embed="rId2" cstate="print"/>
          <a:srcRect r="10705"/>
          <a:stretch>
            <a:fillRect/>
          </a:stretch>
        </p:blipFill>
        <p:spPr bwMode="auto">
          <a:xfrm>
            <a:off x="827584" y="2132856"/>
            <a:ext cx="3960440" cy="295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uchebilka.ru/pars_docs/refs/68/67840/67840_html_m315c0edf.png"/>
          <p:cNvPicPr>
            <a:picLocks noChangeAspect="1" noChangeArrowheads="1"/>
          </p:cNvPicPr>
          <p:nvPr/>
        </p:nvPicPr>
        <p:blipFill>
          <a:blip r:embed="rId3" cstate="print"/>
          <a:srcRect r="3907"/>
          <a:stretch>
            <a:fillRect/>
          </a:stretch>
        </p:blipFill>
        <p:spPr bwMode="auto">
          <a:xfrm>
            <a:off x="5004048" y="2924944"/>
            <a:ext cx="3764572" cy="294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Часто, чтобы сделать что-то требуется особое настроение. Его называют </a:t>
            </a:r>
            <a:r>
              <a:rPr lang="ru-RU" b="1" dirty="0" smtClean="0">
                <a:solidFill>
                  <a:srgbClr val="FF0000"/>
                </a:solidFill>
              </a:rPr>
              <a:t>вдохновением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Вдохновение</a:t>
            </a:r>
            <a:r>
              <a:rPr lang="ru-RU" dirty="0" smtClean="0"/>
              <a:t> помогает поэтам писать стихи, поварам готовить вкусные блюда, а </a:t>
            </a:r>
            <a:r>
              <a:rPr lang="ru-RU" dirty="0" err="1" smtClean="0"/>
              <a:t>паралимпийским</a:t>
            </a:r>
            <a:r>
              <a:rPr lang="ru-RU" dirty="0" smtClean="0"/>
              <a:t> спортсменам одерживать победы. Вдохновение – это третья ценность.</a:t>
            </a:r>
            <a:endParaRPr lang="ru-RU" dirty="0"/>
          </a:p>
        </p:txBody>
      </p:sp>
      <p:pic>
        <p:nvPicPr>
          <p:cNvPr id="3" name="Picture 2" descr="http://te2.zavantag.com/tw_files2/urls_157/7/d-6223/6223_html_m16ea998a.png"/>
          <p:cNvPicPr>
            <a:picLocks noChangeAspect="1" noChangeArrowheads="1"/>
          </p:cNvPicPr>
          <p:nvPr/>
        </p:nvPicPr>
        <p:blipFill>
          <a:blip r:embed="rId2" cstate="print"/>
          <a:srcRect t="2326" r="5060"/>
          <a:stretch>
            <a:fillRect/>
          </a:stretch>
        </p:blipFill>
        <p:spPr bwMode="auto">
          <a:xfrm>
            <a:off x="2051720" y="2276872"/>
            <a:ext cx="462908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Четвертая  ценность – </a:t>
            </a:r>
            <a:r>
              <a:rPr lang="ru-RU" b="1" dirty="0" smtClean="0">
                <a:solidFill>
                  <a:srgbClr val="FF0000"/>
                </a:solidFill>
              </a:rPr>
              <a:t>равенство.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Равенство</a:t>
            </a:r>
            <a:r>
              <a:rPr lang="ru-RU" dirty="0" smtClean="0"/>
              <a:t> – одна из основных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 ценностей, потому что </a:t>
            </a:r>
            <a:r>
              <a:rPr lang="ru-RU" dirty="0" err="1" smtClean="0"/>
              <a:t>паралимпийский</a:t>
            </a:r>
            <a:r>
              <a:rPr lang="ru-RU" dirty="0" smtClean="0"/>
              <a:t> спорт призван стирать границы и барьеры между людьми с инвалидностью и без инвалидности. Все люди разные, но все мы равны.</a:t>
            </a:r>
            <a:endParaRPr lang="ru-RU" dirty="0"/>
          </a:p>
        </p:txBody>
      </p:sp>
      <p:pic>
        <p:nvPicPr>
          <p:cNvPr id="3" name="Picture 2" descr="http://knu.znate.ru/pars_docs/refs/423/422145/422145_html_m238955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08628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bmsi.ru/_uf/image/Untitled-1(2).jpg"/>
          <p:cNvPicPr>
            <a:picLocks noChangeAspect="1" noChangeArrowheads="1"/>
          </p:cNvPicPr>
          <p:nvPr/>
        </p:nvPicPr>
        <p:blipFill>
          <a:blip r:embed="rId3" cstate="print"/>
          <a:srcRect l="4978" t="2381" r="2099"/>
          <a:stretch>
            <a:fillRect/>
          </a:stretch>
        </p:blipFill>
        <p:spPr bwMode="auto">
          <a:xfrm>
            <a:off x="4716016" y="3212976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8136904" cy="438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«Новое поколение</a:t>
            </a:r>
          </a:p>
          <a:p>
            <a:pPr algn="ctr">
              <a:lnSpc>
                <a:spcPct val="150000"/>
              </a:lnSpc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должно стать олицетворением   не  только молодости,  но и приверженности  к здоровому образу жизни, спорту и олимпийским и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паралимпийским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ценностям»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Дмитрий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Чернышенко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http://www.21.by/pub/news/2011/04/1303765209475335.jpg"/>
          <p:cNvPicPr/>
          <p:nvPr/>
        </p:nvPicPr>
        <p:blipFill>
          <a:blip r:embed="rId2" cstate="print"/>
          <a:srcRect r="81400"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498" y="1124745"/>
            <a:ext cx="73379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Смелость, Равенство, Решимость,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Вдохновение – ценности</a:t>
            </a:r>
          </a:p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Паралимпийского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движения!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sunhome.ru/foto/250/kandidati-v-talismani-olimpiadi-2014-v6.jpg"/>
          <p:cNvPicPr>
            <a:picLocks noChangeAspect="1" noChangeArrowheads="1"/>
          </p:cNvPicPr>
          <p:nvPr/>
        </p:nvPicPr>
        <p:blipFill>
          <a:blip r:embed="rId2" cstate="print"/>
          <a:srcRect l="29076" t="9294" r="18586"/>
          <a:stretch>
            <a:fillRect/>
          </a:stretch>
        </p:blipFill>
        <p:spPr bwMode="auto">
          <a:xfrm>
            <a:off x="251521" y="1340768"/>
            <a:ext cx="24482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i.sunhome.ru/foto/213/kandidati-v-talismani-olimpiadi-2014-v4.jpg"/>
          <p:cNvPicPr>
            <a:picLocks noChangeAspect="1" noChangeArrowheads="1"/>
          </p:cNvPicPr>
          <p:nvPr/>
        </p:nvPicPr>
        <p:blipFill>
          <a:blip r:embed="rId3" cstate="print"/>
          <a:srcRect l="23261" t="2832" r="22075"/>
          <a:stretch>
            <a:fillRect/>
          </a:stretch>
        </p:blipFill>
        <p:spPr bwMode="auto">
          <a:xfrm>
            <a:off x="5940152" y="1412776"/>
            <a:ext cx="2697960" cy="415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old.vmnews.ru/wp-content/gallery/talisman/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08920"/>
            <a:ext cx="2664296" cy="3789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4" y="692696"/>
            <a:ext cx="2664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Зайка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772816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Леопард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Мишка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39.radikal.ru/i085/1102/69/0fbf9c5f4390.jpg"/>
          <p:cNvPicPr>
            <a:picLocks noChangeAspect="1" noChangeArrowheads="1"/>
          </p:cNvPicPr>
          <p:nvPr/>
        </p:nvPicPr>
        <p:blipFill>
          <a:blip r:embed="rId2" cstate="print"/>
          <a:srcRect l="8077" t="1479" r="11155"/>
          <a:stretch>
            <a:fillRect/>
          </a:stretch>
        </p:blipFill>
        <p:spPr bwMode="auto">
          <a:xfrm>
            <a:off x="611560" y="1412776"/>
            <a:ext cx="3168352" cy="479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skuky.net/wp-content/uploads/2011/02/snowflake_7.jpg"/>
          <p:cNvPicPr>
            <a:picLocks noChangeAspect="1" noChangeArrowheads="1"/>
          </p:cNvPicPr>
          <p:nvPr/>
        </p:nvPicPr>
        <p:blipFill>
          <a:blip r:embed="rId3" cstate="print"/>
          <a:srcRect l="13566" t="5698" r="21071"/>
          <a:stretch>
            <a:fillRect/>
          </a:stretch>
        </p:blipFill>
        <p:spPr bwMode="auto">
          <a:xfrm>
            <a:off x="5220072" y="1484784"/>
            <a:ext cx="3168352" cy="488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1" y="692696"/>
            <a:ext cx="3024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Лучик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836712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Снежинка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Школа №6\параолимпийский урок\DSCF5858.JPG"/>
          <p:cNvPicPr>
            <a:picLocks noChangeAspect="1" noChangeArrowheads="1"/>
          </p:cNvPicPr>
          <p:nvPr/>
        </p:nvPicPr>
        <p:blipFill>
          <a:blip r:embed="rId2" cstate="print"/>
          <a:srcRect t="2806" r="8033"/>
          <a:stretch>
            <a:fillRect/>
          </a:stretch>
        </p:blipFill>
        <p:spPr bwMode="auto">
          <a:xfrm>
            <a:off x="755576" y="620688"/>
            <a:ext cx="7740352" cy="607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705" y="1052736"/>
            <a:ext cx="7622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 внимание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824536" cy="356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Школа №6\параолимпийский урок\DSCF5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738187" cy="430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7344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Мысляев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Илья Сергеевич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спортсмен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паралимпийц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настольному теннису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poki.tvnet.lv/upload/articles/12/125906/images/_origin_2010-Winter-Paralympic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45982" cy="456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83671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Паралимпийские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игры – интересный вид</a:t>
            </a:r>
          </a:p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международных спортивных соревнований, в них принимают участие особые спортсмены – инвалиды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908721"/>
            <a:ext cx="74888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Паралимпийцы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яркий пример того,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 человеческие  возможности  безграничны.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http://www.webpark.ru/uploads52/080915/olimp_00.jpg"/>
          <p:cNvPicPr>
            <a:picLocks noChangeAspect="1" noChangeArrowheads="1"/>
          </p:cNvPicPr>
          <p:nvPr/>
        </p:nvPicPr>
        <p:blipFill>
          <a:blip r:embed="rId2" cstate="print"/>
          <a:srcRect t="1647" r="6041" b="6119"/>
          <a:stretch>
            <a:fillRect/>
          </a:stretch>
        </p:blipFill>
        <p:spPr bwMode="auto">
          <a:xfrm>
            <a:off x="539552" y="1916832"/>
            <a:ext cx="380356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www.bogoslov.ru/data/2010/02/19/1235169246/4par2006_3.jpg"/>
          <p:cNvPicPr>
            <a:picLocks noChangeAspect="1" noChangeArrowheads="1"/>
          </p:cNvPicPr>
          <p:nvPr/>
        </p:nvPicPr>
        <p:blipFill>
          <a:blip r:embed="rId3" cstate="print"/>
          <a:srcRect l="7560" t="2270" r="3233" b="9190"/>
          <a:stretch>
            <a:fillRect/>
          </a:stretch>
        </p:blipFill>
        <p:spPr bwMode="auto">
          <a:xfrm>
            <a:off x="4499992" y="2636912"/>
            <a:ext cx="403060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infocenter2014.ru/netcat_files/121/222/h_258b1de59b44e495787d4d8d971f08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2889886" cy="194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kj.ru/upload/iblock/490/49032c623d155138f0959b61aaaa67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808312" cy="378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836712"/>
            <a:ext cx="65527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Людвиг 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Гуттман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1899 - 1980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060848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Людвиг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Гуттман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определил значение римских игр как «Новой   модели интеграции  парализованных  в  общество»</a:t>
            </a:r>
          </a:p>
        </p:txBody>
      </p:sp>
      <p:pic>
        <p:nvPicPr>
          <p:cNvPr id="5" name="Picture 4" descr="http://nashput.com/images/blog/gutman/becssg_images/pervie-paralimpiiskie-igri4_586_440_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4285506" cy="321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sosedi.ru/fiber/143699/fit/1400x1000/zazhenie_ognya_2013_g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99116" cy="524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764704"/>
            <a:ext cx="4968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Гора Олимпия в Греции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5.asset.yvimg.kz/userimages/ankona/6yH70YfY8GNH15E76NoTDfh9xiAf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8768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://vespo.com.ua/wp-content/uploads/2013/07/Olympic-games-1896-1-e1376912751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472664" cy="47788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764705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Первые  современные  олимпийские  игры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333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2014-01-28T15:09:13Z</dcterms:created>
  <dcterms:modified xsi:type="dcterms:W3CDTF">2014-01-28T15:49:40Z</dcterms:modified>
</cp:coreProperties>
</file>