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60" r:id="rId2"/>
    <p:sldId id="348" r:id="rId3"/>
    <p:sldId id="263" r:id="rId4"/>
    <p:sldId id="264" r:id="rId5"/>
    <p:sldId id="354" r:id="rId6"/>
    <p:sldId id="360" r:id="rId7"/>
    <p:sldId id="345" r:id="rId8"/>
    <p:sldId id="347" r:id="rId9"/>
    <p:sldId id="351" r:id="rId10"/>
    <p:sldId id="358" r:id="rId11"/>
    <p:sldId id="359" r:id="rId12"/>
    <p:sldId id="265" r:id="rId13"/>
    <p:sldId id="357" r:id="rId14"/>
    <p:sldId id="353" r:id="rId15"/>
    <p:sldId id="361" r:id="rId16"/>
    <p:sldId id="3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  <a:srgbClr val="BA75FF"/>
    <a:srgbClr val="FFFF66"/>
    <a:srgbClr val="6699FF"/>
    <a:srgbClr val="FFC1C1"/>
    <a:srgbClr val="EAD5FF"/>
    <a:srgbClr val="F2E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096CE3-9D20-430D-B0B0-FB3B7DA8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61589-8A32-49D3-9912-7B697B23FE8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5E3E-C077-4189-ACB2-247D1FD618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6C93C-FDEA-47F0-8EE9-9A0952EC96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7EAA1-A1AB-43EB-A82F-34D244C1AC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766C-E9B7-4E3A-AAD2-6C03D9128D1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B75F6-0F18-4D5A-90F2-86C5D8533D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5DBD-7271-49D1-8D15-36F687F8C5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ACA1D-9194-4F82-ADCE-80F3DB136A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7970-CA08-45FD-898F-81C13A4B8CE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2485C-0A34-4318-B52F-1DA4FD56A9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2D309-9877-4460-8D00-01C87BBD499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9003-09AB-487D-B12A-164176B7ABF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80AA-CC2F-4680-953E-6A9DA9B0EE9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ru-RU" altLang="en-US"/>
              <a:t>Издательство</a:t>
            </a:r>
          </a:p>
          <a:p>
            <a:pPr>
              <a:defRPr/>
            </a:pPr>
            <a:r>
              <a:rPr lang="ru-RU" altLang="en-US"/>
              <a:t>МНЕМОЗИНА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0441BFC-0F3D-469E-950B-BD9C5726BC3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8;&#1080;&#1074;&#1077;&#1090;%20&#1061;&#1086;&#1079;&#1103;&#1080;&#1085;\Desktop\&#1057;&#1083;&#1072;&#1074;&#1072;%20-%20&#1052;&#1086;&#1077;&#1081;%20&#1076;&#1091;&#1096;&#1077;%20&#1087;&#1086;&#1082;&#1086;&#1103;%20&#1085;&#1077;&#1090;%20(audiopoisk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8;&#1080;&#1074;&#1077;&#1090;%20&#1061;&#1086;&#1079;&#1103;&#1080;&#1085;\Desktop\&#1087;&#1086;&#1076;%20&#1089;&#1085;&#1077;&#1075;&#1086;&#1084;%20&#1080;%20&#1076;&#1086;&#1078;&#1076;&#1084;%20&#1084;&#1072;&#1088;&#1096;&#1072;&#1082;%20&#1073;&#1105;&#1088;&#1085;&#1089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5;&#1088;&#1080;&#1074;&#1077;&#1090;%20&#1061;&#1086;&#1079;&#1103;&#1080;&#1085;\Desktop\01-boccherini_-_menuet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8;&#1080;&#1074;&#1077;&#1090;%20&#1061;&#1086;&#1079;&#1103;&#1080;&#1085;\Desktop\E.Morricone-Veer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8;&#1080;&#1074;&#1077;&#1090;%20&#1061;&#1086;&#1079;&#1103;&#1080;&#1085;\Desktop\&#1069;&#1085;&#1085;&#1080;&#1086;%20&#1052;&#1086;&#1088;&#1088;&#1080;&#1082;&#1086;&#1085;&#1077;%20-%20&#1084;&#1077;&#1083;&#1086;&#1076;&#1080;&#1103;%20&#1080;&#1079;%20&#171;&#1056;&#1086;&#1084;&#1077;&#1086;%20&#1080;%20&#1044;&#1078;&#1091;&#1083;&#1100;&#1077;&#1090;&#1090;&#1072;&#187;%20(audiopoisk.com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8;&#1080;&#1074;&#1077;&#1090;%20&#1061;&#1086;&#1079;&#1103;&#1080;&#1085;\Desktop\&#1088;&#1086;&#1084;&#1077;&#1086;%20&#1085;&#1072;%20&#1073;&#1072;&#1083;&#1082;&#1086;&#1085;&#1077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F7CCBD"/>
              </a:gs>
              <a:gs pos="100000">
                <a:srgbClr val="FEF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39750" y="1416050"/>
            <a:ext cx="8172450" cy="14128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72338" cy="1773238"/>
          </a:xfrm>
        </p:spPr>
        <p:txBody>
          <a:bodyPr anchor="ctr"/>
          <a:lstStyle/>
          <a:p>
            <a:pPr>
              <a:spcBef>
                <a:spcPts val="575"/>
              </a:spcBef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Интегрированный урок-игра с элементами театрализованного действия (литература – английский язык)</a:t>
            </a:r>
            <a:br>
              <a:rPr lang="ru-RU" smtClean="0"/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0" smtClean="0"/>
          </a:p>
        </p:txBody>
      </p:sp>
      <p:sp>
        <p:nvSpPr>
          <p:cNvPr id="43014" name="AutoShape 6"/>
          <p:cNvSpPr>
            <a:spLocks noGrp="1" noChangeArrowheads="1"/>
          </p:cNvSpPr>
          <p:nvPr>
            <p:ph type="body" idx="1"/>
          </p:nvPr>
        </p:nvSpPr>
        <p:spPr>
          <a:xfrm>
            <a:off x="1331913" y="1773238"/>
            <a:ext cx="6697662" cy="3887787"/>
          </a:xfrm>
          <a:prstGeom prst="roundRect">
            <a:avLst>
              <a:gd name="adj" fmla="val 16667"/>
            </a:avLst>
          </a:prstGeom>
          <a:solidFill>
            <a:srgbClr val="B2B2B2">
              <a:alpha val="52156"/>
            </a:srgbClr>
          </a:solidFill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«Диалог двух культур»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4000" dirty="0" smtClean="0"/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000" dirty="0" smtClean="0"/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00" y="2492375"/>
            <a:ext cx="1714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6925" y="4868863"/>
            <a:ext cx="32670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2781300"/>
            <a:ext cx="16668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1557338"/>
            <a:ext cx="16922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789363"/>
            <a:ext cx="17287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19250" y="3787775"/>
            <a:ext cx="1773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11638" y="4508500"/>
            <a:ext cx="16557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Слава - Моей душе покоя нет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8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301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539750" y="1158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2" name="Group 24"/>
          <p:cNvGrpSpPr>
            <a:grpSpLocks/>
          </p:cNvGrpSpPr>
          <p:nvPr/>
        </p:nvGrpSpPr>
        <p:grpSpPr bwMode="auto">
          <a:xfrm>
            <a:off x="900113" y="2205038"/>
            <a:ext cx="3960812" cy="3816350"/>
            <a:chOff x="340" y="1298"/>
            <a:chExt cx="2495" cy="2404"/>
          </a:xfrm>
        </p:grpSpPr>
        <p:sp>
          <p:nvSpPr>
            <p:cNvPr id="12301" name="AutoShape 22"/>
            <p:cNvSpPr>
              <a:spLocks noChangeArrowheads="1"/>
            </p:cNvSpPr>
            <p:nvPr/>
          </p:nvSpPr>
          <p:spPr bwMode="auto">
            <a:xfrm>
              <a:off x="340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Text Box 12"/>
            <p:cNvSpPr txBox="1">
              <a:spLocks noChangeArrowheads="1"/>
            </p:cNvSpPr>
            <p:nvPr/>
          </p:nvSpPr>
          <p:spPr bwMode="auto">
            <a:xfrm>
              <a:off x="567" y="2160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</a:pPr>
              <a:endParaRPr lang="ru-RU" sz="2000"/>
            </a:p>
          </p:txBody>
        </p:sp>
        <p:sp>
          <p:nvSpPr>
            <p:cNvPr id="12303" name="Rectangle 14"/>
            <p:cNvSpPr>
              <a:spLocks noChangeArrowheads="1"/>
            </p:cNvSpPr>
            <p:nvPr/>
          </p:nvSpPr>
          <p:spPr bwMode="auto">
            <a:xfrm>
              <a:off x="903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grpSp>
        <p:nvGrpSpPr>
          <p:cNvPr id="12293" name="Group 25"/>
          <p:cNvGrpSpPr>
            <a:grpSpLocks/>
          </p:cNvGrpSpPr>
          <p:nvPr/>
        </p:nvGrpSpPr>
        <p:grpSpPr bwMode="auto">
          <a:xfrm>
            <a:off x="4859338" y="2205038"/>
            <a:ext cx="3673475" cy="3816350"/>
            <a:chOff x="2858" y="1298"/>
            <a:chExt cx="2314" cy="2404"/>
          </a:xfrm>
        </p:grpSpPr>
        <p:sp>
          <p:nvSpPr>
            <p:cNvPr id="12297" name="AutoShape 23"/>
            <p:cNvSpPr>
              <a:spLocks noChangeArrowheads="1"/>
            </p:cNvSpPr>
            <p:nvPr/>
          </p:nvSpPr>
          <p:spPr bwMode="auto">
            <a:xfrm>
              <a:off x="2858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2999" y="1450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i="1">
                <a:solidFill>
                  <a:schemeClr val="tx2"/>
                </a:solidFill>
              </a:endParaRPr>
            </a:p>
          </p:txBody>
        </p:sp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2904" y="2024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  <a:buFont typeface="Wingdings" pitchFamily="2" charset="2"/>
                <a:buNone/>
              </a:pPr>
              <a:endParaRPr lang="ru-RU" sz="2000"/>
            </a:p>
          </p:txBody>
        </p:sp>
        <p:sp>
          <p:nvSpPr>
            <p:cNvPr id="12300" name="Rectangle 15"/>
            <p:cNvSpPr>
              <a:spLocks noChangeArrowheads="1"/>
            </p:cNvSpPr>
            <p:nvPr/>
          </p:nvSpPr>
          <p:spPr bwMode="auto">
            <a:xfrm>
              <a:off x="3257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sp>
        <p:nvSpPr>
          <p:cNvPr id="12294" name="Прямоугольник 17"/>
          <p:cNvSpPr>
            <a:spLocks noChangeArrowheads="1"/>
          </p:cNvSpPr>
          <p:nvPr/>
        </p:nvSpPr>
        <p:spPr bwMode="auto">
          <a:xfrm>
            <a:off x="1187450" y="2349500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2060575"/>
            <a:ext cx="64087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0"/>
            <a:ext cx="62484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39750" y="1158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16" name="Group 24"/>
          <p:cNvGrpSpPr>
            <a:grpSpLocks/>
          </p:cNvGrpSpPr>
          <p:nvPr/>
        </p:nvGrpSpPr>
        <p:grpSpPr bwMode="auto">
          <a:xfrm>
            <a:off x="900113" y="2205038"/>
            <a:ext cx="3960812" cy="3816350"/>
            <a:chOff x="340" y="1298"/>
            <a:chExt cx="2495" cy="2404"/>
          </a:xfrm>
        </p:grpSpPr>
        <p:sp>
          <p:nvSpPr>
            <p:cNvPr id="13326" name="AutoShape 22"/>
            <p:cNvSpPr>
              <a:spLocks noChangeArrowheads="1"/>
            </p:cNvSpPr>
            <p:nvPr/>
          </p:nvSpPr>
          <p:spPr bwMode="auto">
            <a:xfrm>
              <a:off x="340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Text Box 12"/>
            <p:cNvSpPr txBox="1">
              <a:spLocks noChangeArrowheads="1"/>
            </p:cNvSpPr>
            <p:nvPr/>
          </p:nvSpPr>
          <p:spPr bwMode="auto">
            <a:xfrm>
              <a:off x="567" y="2160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</a:pPr>
              <a:endParaRPr lang="ru-RU" sz="2000"/>
            </a:p>
          </p:txBody>
        </p:sp>
        <p:sp>
          <p:nvSpPr>
            <p:cNvPr id="13328" name="Rectangle 14"/>
            <p:cNvSpPr>
              <a:spLocks noChangeArrowheads="1"/>
            </p:cNvSpPr>
            <p:nvPr/>
          </p:nvSpPr>
          <p:spPr bwMode="auto">
            <a:xfrm>
              <a:off x="903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grpSp>
        <p:nvGrpSpPr>
          <p:cNvPr id="13317" name="Group 25"/>
          <p:cNvGrpSpPr>
            <a:grpSpLocks/>
          </p:cNvGrpSpPr>
          <p:nvPr/>
        </p:nvGrpSpPr>
        <p:grpSpPr bwMode="auto">
          <a:xfrm>
            <a:off x="4859338" y="2205038"/>
            <a:ext cx="3673475" cy="3816350"/>
            <a:chOff x="2858" y="1298"/>
            <a:chExt cx="2314" cy="2404"/>
          </a:xfrm>
        </p:grpSpPr>
        <p:sp>
          <p:nvSpPr>
            <p:cNvPr id="13322" name="AutoShape 23"/>
            <p:cNvSpPr>
              <a:spLocks noChangeArrowheads="1"/>
            </p:cNvSpPr>
            <p:nvPr/>
          </p:nvSpPr>
          <p:spPr bwMode="auto">
            <a:xfrm>
              <a:off x="2858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2999" y="1450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i="1">
                <a:solidFill>
                  <a:schemeClr val="tx2"/>
                </a:solidFill>
              </a:endParaRPr>
            </a:p>
          </p:txBody>
        </p:sp>
        <p:sp>
          <p:nvSpPr>
            <p:cNvPr id="13324" name="Text Box 13"/>
            <p:cNvSpPr txBox="1">
              <a:spLocks noChangeArrowheads="1"/>
            </p:cNvSpPr>
            <p:nvPr/>
          </p:nvSpPr>
          <p:spPr bwMode="auto">
            <a:xfrm>
              <a:off x="2904" y="2024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  <a:buFont typeface="Wingdings" pitchFamily="2" charset="2"/>
                <a:buNone/>
              </a:pPr>
              <a:endParaRPr lang="ru-RU" sz="2000"/>
            </a:p>
          </p:txBody>
        </p:sp>
        <p:sp>
          <p:nvSpPr>
            <p:cNvPr id="13325" name="Rectangle 15"/>
            <p:cNvSpPr>
              <a:spLocks noChangeArrowheads="1"/>
            </p:cNvSpPr>
            <p:nvPr/>
          </p:nvSpPr>
          <p:spPr bwMode="auto">
            <a:xfrm>
              <a:off x="3257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sp>
        <p:nvSpPr>
          <p:cNvPr id="13318" name="Прямоугольник 17"/>
          <p:cNvSpPr>
            <a:spLocks noChangeArrowheads="1"/>
          </p:cNvSpPr>
          <p:nvPr/>
        </p:nvSpPr>
        <p:spPr bwMode="auto">
          <a:xfrm>
            <a:off x="1187450" y="2349500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319" name="Прямоугольник 16"/>
          <p:cNvSpPr>
            <a:spLocks noChangeArrowheads="1"/>
          </p:cNvSpPr>
          <p:nvPr/>
        </p:nvSpPr>
        <p:spPr bwMode="auto">
          <a:xfrm>
            <a:off x="755650" y="1844675"/>
            <a:ext cx="4032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. </a:t>
            </a:r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12875"/>
            <a:ext cx="40386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1341438"/>
            <a:ext cx="33845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gradFill rotWithShape="1">
            <a:gsLst>
              <a:gs pos="0">
                <a:srgbClr val="FEF7F5"/>
              </a:gs>
              <a:gs pos="100000">
                <a:srgbClr val="F2AB9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205038"/>
            <a:ext cx="34559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2205038"/>
            <a:ext cx="325755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2988" y="333375"/>
            <a:ext cx="7478712" cy="768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/>
              <a:t>Самуил Яковлевич Маршак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gradFill rotWithShape="1">
            <a:gsLst>
              <a:gs pos="0">
                <a:srgbClr val="FEF7F5"/>
              </a:gs>
              <a:gs pos="100000">
                <a:srgbClr val="F2AB9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1619250" cy="6858000"/>
          </a:xfrm>
          <a:prstGeom prst="rect">
            <a:avLst/>
          </a:prstGeom>
          <a:gradFill rotWithShape="1">
            <a:gsLst>
              <a:gs pos="0">
                <a:srgbClr val="F2AB92"/>
              </a:gs>
              <a:gs pos="100000">
                <a:srgbClr val="FEF7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C00000"/>
              </a:solidFill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2636838"/>
            <a:ext cx="3810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8838" y="1557338"/>
            <a:ext cx="2705100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2275" y="188913"/>
            <a:ext cx="7127875" cy="13223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dirty="0" err="1"/>
              <a:t>Заходер</a:t>
            </a:r>
            <a:r>
              <a:rPr lang="ru-RU" sz="4000" dirty="0"/>
              <a:t> Борис Владимирович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7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gradFill rotWithShape="1">
            <a:gsLst>
              <a:gs pos="0">
                <a:srgbClr val="FEF7F5"/>
              </a:gs>
              <a:gs pos="100000">
                <a:srgbClr val="F2AB9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188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F2AB92"/>
              </a:gs>
              <a:gs pos="100000">
                <a:srgbClr val="FEF7F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3050" y="333375"/>
            <a:ext cx="2520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33375"/>
            <a:ext cx="6596063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600" dirty="0"/>
              <a:t>Пастернак Борис Леонидович</a:t>
            </a: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76700"/>
            <a:ext cx="18684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3" y="1077913"/>
            <a:ext cx="50133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890588"/>
            <a:ext cx="7488237" cy="568483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837"/>
          </a:xfrm>
          <a:blipFill dpi="0" rotWithShape="1">
            <a:blip r:embed="rId4" cstate="email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mtClean="0"/>
              <a:t>Какими качествами должен обладать переводчик?</a:t>
            </a:r>
          </a:p>
        </p:txBody>
      </p:sp>
      <p:pic>
        <p:nvPicPr>
          <p:cNvPr id="2" name="под снегом и дождм маршак бёрн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4400" dirty="0" smtClean="0"/>
              <a:t>Диалог культур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Автор презентации </a:t>
            </a:r>
            <a:r>
              <a:rPr lang="ru-RU" dirty="0" err="1" smtClean="0"/>
              <a:t>Трубилова</a:t>
            </a:r>
            <a:r>
              <a:rPr lang="ru-RU" dirty="0" smtClean="0"/>
              <a:t> И.В., </a:t>
            </a:r>
          </a:p>
          <a:p>
            <a:pPr>
              <a:defRPr/>
            </a:pPr>
            <a:r>
              <a:rPr lang="ru-RU" dirty="0" smtClean="0"/>
              <a:t>Учитель русского языка и литературы</a:t>
            </a:r>
          </a:p>
          <a:p>
            <a:pPr>
              <a:defRPr/>
            </a:pPr>
            <a:r>
              <a:rPr lang="ru-RU" dirty="0" smtClean="0"/>
              <a:t>МБОУ «Лицей №2» города Братска</a:t>
            </a: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F7CCBD"/>
              </a:gs>
              <a:gs pos="100000">
                <a:srgbClr val="FEFA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9750" y="1416050"/>
            <a:ext cx="8172450" cy="14128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122238"/>
            <a:ext cx="7272338" cy="1295400"/>
          </a:xfrm>
        </p:spPr>
        <p:txBody>
          <a:bodyPr anchor="ctr"/>
          <a:lstStyle/>
          <a:p>
            <a:pPr eaLnBrk="1" hangingPunct="1"/>
            <a:r>
              <a:rPr lang="ru-RU" sz="2800" smtClean="0"/>
              <a:t>Некоторые образцы английской литературы и их  переводы.</a:t>
            </a:r>
            <a:br>
              <a:rPr lang="ru-RU" sz="2800" smtClean="0"/>
            </a:br>
            <a:endParaRPr lang="ru-RU" sz="2800" b="0" smtClean="0"/>
          </a:p>
        </p:txBody>
      </p:sp>
      <p:sp>
        <p:nvSpPr>
          <p:cNvPr id="43014" name="AutoShape 6"/>
          <p:cNvSpPr>
            <a:spLocks noGrp="1" noChangeArrowheads="1"/>
          </p:cNvSpPr>
          <p:nvPr>
            <p:ph type="body" idx="1"/>
          </p:nvPr>
        </p:nvSpPr>
        <p:spPr>
          <a:xfrm>
            <a:off x="2700338" y="3573463"/>
            <a:ext cx="5113337" cy="2951162"/>
          </a:xfrm>
          <a:prstGeom prst="roundRect">
            <a:avLst>
              <a:gd name="adj" fmla="val 16667"/>
            </a:avLst>
          </a:prstGeom>
          <a:solidFill>
            <a:srgbClr val="B2B2B2">
              <a:alpha val="52156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Переводчики - почтовые лошади просвещения.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/>
              <a:t>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smtClean="0"/>
              <a:t>                       (А.С.Пушкин)</a:t>
            </a:r>
            <a:endParaRPr lang="ru-RU" sz="2800" b="1" smtClean="0">
              <a:solidFill>
                <a:srgbClr val="C0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19438"/>
            <a:ext cx="2592388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3975" y="1484313"/>
            <a:ext cx="274002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76375" y="1773238"/>
            <a:ext cx="4967288" cy="15684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/>
              <a:t>Перевод - это автопортрет переводчика.</a:t>
            </a:r>
          </a:p>
          <a:p>
            <a:pPr>
              <a:defRPr/>
            </a:pPr>
            <a:r>
              <a:rPr lang="ru-RU" sz="2400" b="1" dirty="0"/>
              <a:t> (Корней Чуковский)</a:t>
            </a:r>
            <a:br>
              <a:rPr lang="ru-RU" sz="2400" b="1" dirty="0"/>
            </a:br>
            <a:endParaRPr lang="ru-RU" sz="24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30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C00000"/>
                </a:solidFill>
                <a:latin typeface="Verdana" pitchFamily="34" charset="0"/>
              </a:rPr>
              <a:t>ПЕРЕВОДЧИКИ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68313" y="2205038"/>
            <a:ext cx="6230937" cy="4437062"/>
            <a:chOff x="2904" y="1298"/>
            <a:chExt cx="2268" cy="2404"/>
          </a:xfrm>
        </p:grpSpPr>
        <p:sp>
          <p:nvSpPr>
            <p:cNvPr id="5130" name="AutoShape 23"/>
            <p:cNvSpPr>
              <a:spLocks noChangeArrowheads="1"/>
            </p:cNvSpPr>
            <p:nvPr/>
          </p:nvSpPr>
          <p:spPr bwMode="auto">
            <a:xfrm>
              <a:off x="3544" y="1298"/>
              <a:ext cx="1559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Text Box 13"/>
            <p:cNvSpPr txBox="1">
              <a:spLocks noChangeArrowheads="1"/>
            </p:cNvSpPr>
            <p:nvPr/>
          </p:nvSpPr>
          <p:spPr bwMode="auto">
            <a:xfrm>
              <a:off x="2904" y="2024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  <a:buFont typeface="Wingdings" pitchFamily="2" charset="2"/>
                <a:buNone/>
              </a:pPr>
              <a:endParaRPr lang="ru-RU" sz="2000"/>
            </a:p>
          </p:txBody>
        </p:sp>
      </p:grpSp>
      <p:pic>
        <p:nvPicPr>
          <p:cNvPr id="5125" name="Рисунок 14" descr="04_А.С.Пушкин._Портрет работы О.А.Кипренского._182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700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0035-0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0"/>
            <a:ext cx="20526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9"/>
          <p:cNvSpPr>
            <a:spLocks noChangeArrowheads="1"/>
          </p:cNvSpPr>
          <p:nvPr/>
        </p:nvSpPr>
        <p:spPr bwMode="auto">
          <a:xfrm>
            <a:off x="2843213" y="-2503488"/>
            <a:ext cx="3313112" cy="904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endParaRPr lang="ru-RU" sz="1400">
              <a:cs typeface="Times New Roman" pitchFamily="18" charset="0"/>
            </a:endParaRPr>
          </a:p>
          <a:p>
            <a:pPr eaLnBrk="0" hangingPunct="0"/>
            <a:r>
              <a:rPr lang="ru-RU" b="1">
                <a:cs typeface="Times New Roman" pitchFamily="18" charset="0"/>
              </a:rPr>
              <a:t>В.А. Жуковский</a:t>
            </a:r>
          </a:p>
          <a:p>
            <a:pPr eaLnBrk="0" hangingPunct="0"/>
            <a:r>
              <a:rPr lang="ru-RU" b="1">
                <a:cs typeface="Times New Roman" pitchFamily="18" charset="0"/>
              </a:rPr>
              <a:t>А.С. Пушкин,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М.Ю. Лермонтов,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И.И. Козлов,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Ф.И. Тютчев,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А.А. Фет,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И.С. Тургенев,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А.К. Толстой,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А.Н. Плещеев,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И.А. Бунин,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А.А. Блок,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В.Я. Брюсов,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Б.Л. Пастернак,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С.Я. Маршак, </a:t>
            </a:r>
            <a:endParaRPr lang="ru-RU" b="1"/>
          </a:p>
          <a:p>
            <a:pPr eaLnBrk="0" hangingPunct="0"/>
            <a:r>
              <a:rPr lang="ru-RU" b="1">
                <a:cs typeface="Times New Roman" pitchFamily="18" charset="0"/>
              </a:rPr>
              <a:t>К.И. Чуковский и многие, многие другие.</a:t>
            </a:r>
            <a:endParaRPr lang="ru-RU" b="1"/>
          </a:p>
        </p:txBody>
      </p:sp>
      <p:pic>
        <p:nvPicPr>
          <p:cNvPr id="5128" name="Picture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492375"/>
            <a:ext cx="22685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3141663"/>
            <a:ext cx="22002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8243887" cy="908050"/>
          </a:xfrm>
        </p:spPr>
        <p:txBody>
          <a:bodyPr/>
          <a:lstStyle/>
          <a:p>
            <a:r>
              <a:rPr lang="ru-RU" sz="2800" smtClean="0"/>
              <a:t>Конкурс «Найди соответствия» </a:t>
            </a:r>
            <a:endParaRPr lang="ru-RU" sz="2800" b="0" smtClean="0">
              <a:solidFill>
                <a:srgbClr val="C00000"/>
              </a:solidFill>
            </a:endParaRP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39750" y="1343025"/>
            <a:ext cx="8172450" cy="141288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35150" y="996950"/>
          <a:ext cx="6281738" cy="5861051"/>
        </p:xfrm>
        <a:graphic>
          <a:graphicData uri="http://schemas.openxmlformats.org/drawingml/2006/table">
            <a:tbl>
              <a:tblPr/>
              <a:tblGrid>
                <a:gridCol w="2093694"/>
                <a:gridCol w="2093694"/>
                <a:gridCol w="2094350"/>
              </a:tblGrid>
              <a:tr h="1235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АВТОР           </a:t>
                      </a: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ЛЬЮИС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КЭРРОЛЛ</a:t>
                      </a: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          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НАЗВАНИЕ ПРОИЗВЕДЕНИЯ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«АЛИСА</a:t>
                      </a:r>
                      <a:r>
                        <a:rPr lang="ru-RU" sz="14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В СТРАНЕ ЧУДЕС»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КТО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ПЕРЕВЁЛ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alibri"/>
                          <a:ea typeface="Calibri"/>
                          <a:cs typeface="Times New Roman"/>
                        </a:rPr>
                        <a:t>ЗАХОДЕР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ГЕНРИ ЛОНГФЕЛЛО	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«ПЕСНЬ О ГАЙАВАТЕ»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Ива́н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Алексе́евич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Бу́нин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АЛАН АЛЕКСАНДР МИЛН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ВИННИ ПУХ И ВСЕ-ВСЕ-ВСЕ», БАЛЛАДА О КОРОЛЕВСКОМ БУТЕРБРОДЕ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ЗАХОДЕР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МАРШАК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МАЙН РИД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«ВСАДНИК БЕЗ ГОЛОВЫ»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А. Ю. Макаровой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ДЖЕК ЛОНДОН                                                              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БЕЛЫЙ КЛЫК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РЕДЬЯРД КИПЛИНГ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«КНИГА ДЖУНГЛЕЙ»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М.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Чистяковой-Вэр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Е.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О’ГЕНРИ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«ДАРЫ ВОЛХВОВ»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Калашникова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ДЖОН Р. Р. ТОЛКИЕН	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«ХОББИТ, ИЛИ ТУДА И ОБРАТНО»   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пер.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А.В.Щурова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ДЖОАН РОУЛИНГ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ГАРРИ ПОТТЕР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И. Оранский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У. ШЕКСПИР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«РОМЕО И ДЖУЛЬЕТТА»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ПАСТЕРНАК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МАРК ТВЕН	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«Приключения Тома Сойера»,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К.И. Чуковский</a:t>
                      </a:r>
                    </a:p>
                  </a:txBody>
                  <a:tcPr marL="67639" marR="676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98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242888"/>
            <a:ext cx="1862138" cy="264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492375"/>
            <a:ext cx="18351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5013325"/>
            <a:ext cx="13239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7"/>
          <p:cNvSpPr>
            <a:spLocks noChangeArrowheads="1"/>
          </p:cNvSpPr>
          <p:nvPr/>
        </p:nvSpPr>
        <p:spPr bwMode="auto">
          <a:xfrm>
            <a:off x="8101013" y="0"/>
            <a:ext cx="1042987" cy="6858000"/>
          </a:xfrm>
          <a:prstGeom prst="rect">
            <a:avLst/>
          </a:prstGeom>
          <a:gradFill rotWithShape="1">
            <a:gsLst>
              <a:gs pos="0">
                <a:srgbClr val="FEF7F5"/>
              </a:gs>
              <a:gs pos="100000">
                <a:srgbClr val="F2AB9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116013" y="1700213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 </a:t>
            </a: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1412875"/>
            <a:ext cx="17287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4149725"/>
            <a:ext cx="21224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Прямоугольник 9"/>
          <p:cNvSpPr>
            <a:spLocks noChangeArrowheads="1"/>
          </p:cNvSpPr>
          <p:nvPr/>
        </p:nvSpPr>
        <p:spPr bwMode="auto">
          <a:xfrm>
            <a:off x="439738" y="1268413"/>
            <a:ext cx="6318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 списке Форбс Винни Пух занимает второе место, как "самый ценный персонаж" с объемом в 5,6 млрд долларов розничных мировых продаж. На первом месте - Микки Маус (5,8 млрд).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113" y="260350"/>
            <a:ext cx="7092950" cy="769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400" dirty="0"/>
              <a:t>АЛАН АЛЕКСАНДР МИЛН</a:t>
            </a:r>
            <a:endParaRPr lang="ru-RU" sz="4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837"/>
          </a:xfrm>
          <a:blipFill dpi="0" rotWithShape="1">
            <a:blip r:embed="rId3" cstate="email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mtClean="0"/>
              <a:t>Баллада о королевском</a:t>
            </a:r>
            <a:br>
              <a:rPr lang="ru-RU" smtClean="0"/>
            </a:br>
            <a:r>
              <a:rPr lang="ru-RU" smtClean="0"/>
              <a:t> бутерброде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92725" y="1412875"/>
            <a:ext cx="3190875" cy="3960813"/>
          </a:xfrm>
          <a:noFill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95288" y="1412875"/>
            <a:ext cx="4038600" cy="3960813"/>
          </a:xfrm>
          <a:noFill/>
        </p:spPr>
      </p:pic>
      <p:pic>
        <p:nvPicPr>
          <p:cNvPr id="2" name="01-boccherini_-_menu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5732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539750" y="1158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2060575"/>
            <a:ext cx="3960813" cy="3816350"/>
            <a:chOff x="340" y="1298"/>
            <a:chExt cx="2495" cy="2404"/>
          </a:xfrm>
        </p:grpSpPr>
        <p:sp>
          <p:nvSpPr>
            <p:cNvPr id="9233" name="AutoShape 22"/>
            <p:cNvSpPr>
              <a:spLocks noChangeArrowheads="1"/>
            </p:cNvSpPr>
            <p:nvPr/>
          </p:nvSpPr>
          <p:spPr bwMode="auto">
            <a:xfrm>
              <a:off x="340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Text Box 12"/>
            <p:cNvSpPr txBox="1">
              <a:spLocks noChangeArrowheads="1"/>
            </p:cNvSpPr>
            <p:nvPr/>
          </p:nvSpPr>
          <p:spPr bwMode="auto">
            <a:xfrm>
              <a:off x="567" y="2160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</a:pPr>
              <a:endParaRPr lang="ru-RU" sz="2000"/>
            </a:p>
          </p:txBody>
        </p:sp>
        <p:sp>
          <p:nvSpPr>
            <p:cNvPr id="9235" name="Rectangle 14"/>
            <p:cNvSpPr>
              <a:spLocks noChangeArrowheads="1"/>
            </p:cNvSpPr>
            <p:nvPr/>
          </p:nvSpPr>
          <p:spPr bwMode="auto">
            <a:xfrm>
              <a:off x="903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59338" y="2060575"/>
            <a:ext cx="3673475" cy="3816350"/>
            <a:chOff x="2858" y="1298"/>
            <a:chExt cx="2314" cy="2404"/>
          </a:xfrm>
        </p:grpSpPr>
        <p:sp>
          <p:nvSpPr>
            <p:cNvPr id="9229" name="AutoShape 23"/>
            <p:cNvSpPr>
              <a:spLocks noChangeArrowheads="1"/>
            </p:cNvSpPr>
            <p:nvPr/>
          </p:nvSpPr>
          <p:spPr bwMode="auto">
            <a:xfrm>
              <a:off x="2858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0" name="Rectangle 10"/>
            <p:cNvSpPr>
              <a:spLocks noChangeArrowheads="1"/>
            </p:cNvSpPr>
            <p:nvPr/>
          </p:nvSpPr>
          <p:spPr bwMode="auto">
            <a:xfrm>
              <a:off x="2999" y="1450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i="1">
                <a:solidFill>
                  <a:schemeClr val="tx2"/>
                </a:solidFill>
              </a:endParaRPr>
            </a:p>
          </p:txBody>
        </p:sp>
        <p:sp>
          <p:nvSpPr>
            <p:cNvPr id="9231" name="Text Box 13"/>
            <p:cNvSpPr txBox="1">
              <a:spLocks noChangeArrowheads="1"/>
            </p:cNvSpPr>
            <p:nvPr/>
          </p:nvSpPr>
          <p:spPr bwMode="auto">
            <a:xfrm>
              <a:off x="2904" y="2024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  <a:buFont typeface="Wingdings" pitchFamily="2" charset="2"/>
                <a:buNone/>
              </a:pPr>
              <a:endParaRPr lang="ru-RU" sz="2000"/>
            </a:p>
          </p:txBody>
        </p:sp>
        <p:sp>
          <p:nvSpPr>
            <p:cNvPr id="9232" name="Rectangle 15"/>
            <p:cNvSpPr>
              <a:spLocks noChangeArrowheads="1"/>
            </p:cNvSpPr>
            <p:nvPr/>
          </p:nvSpPr>
          <p:spPr bwMode="auto">
            <a:xfrm>
              <a:off x="3257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pic>
        <p:nvPicPr>
          <p:cNvPr id="9222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52775"/>
            <a:ext cx="3217863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21"/>
          <p:cNvSpPr>
            <a:spLocks noChangeArrowheads="1"/>
          </p:cNvSpPr>
          <p:nvPr/>
        </p:nvSpPr>
        <p:spPr bwMode="auto">
          <a:xfrm>
            <a:off x="1258888" y="404813"/>
            <a:ext cx="5562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Бёрнс  - символ национальной гордости</a:t>
            </a:r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4149725"/>
            <a:ext cx="388937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0"/>
            <a:ext cx="176371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1700213"/>
            <a:ext cx="396081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08850" y="3500438"/>
            <a:ext cx="18351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.Morricone-Ve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72438" y="5876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132138" y="115888"/>
            <a:ext cx="5472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  <a:latin typeface="Verdana" pitchFamily="34" charset="0"/>
              </a:rPr>
              <a:t>Нет повести печальнее на свете…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636963" y="1144588"/>
            <a:ext cx="3598862" cy="841375"/>
            <a:chOff x="567" y="1819"/>
            <a:chExt cx="2268" cy="593"/>
          </a:xfrm>
        </p:grpSpPr>
        <p:sp>
          <p:nvSpPr>
            <p:cNvPr id="10250" name="Text Box 12"/>
            <p:cNvSpPr txBox="1">
              <a:spLocks noChangeArrowheads="1"/>
            </p:cNvSpPr>
            <p:nvPr/>
          </p:nvSpPr>
          <p:spPr bwMode="auto">
            <a:xfrm>
              <a:off x="567" y="2160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</a:pPr>
              <a:endParaRPr lang="ru-RU" sz="2000"/>
            </a:p>
          </p:txBody>
        </p:sp>
        <p:sp>
          <p:nvSpPr>
            <p:cNvPr id="10251" name="Rectangle 14"/>
            <p:cNvSpPr>
              <a:spLocks noChangeArrowheads="1"/>
            </p:cNvSpPr>
            <p:nvPr/>
          </p:nvSpPr>
          <p:spPr bwMode="auto">
            <a:xfrm>
              <a:off x="903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sp>
        <p:nvSpPr>
          <p:cNvPr id="10245" name="Прямоугольник 17"/>
          <p:cNvSpPr>
            <a:spLocks noChangeArrowheads="1"/>
          </p:cNvSpPr>
          <p:nvPr/>
        </p:nvSpPr>
        <p:spPr bwMode="auto">
          <a:xfrm>
            <a:off x="1187450" y="2349500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81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64275" y="1817688"/>
            <a:ext cx="28797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810000"/>
            <a:ext cx="609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Эннио Морриконе - мелодия из «Ромео и Джульетта»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A489"/>
            </a:gs>
            <a:gs pos="50000">
              <a:srgbClr val="FFFFFF"/>
            </a:gs>
            <a:gs pos="100000">
              <a:srgbClr val="F1A48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750" y="1158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40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39750" y="1268413"/>
            <a:ext cx="8172450" cy="141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3F3F3"/>
              </a:gs>
              <a:gs pos="100000">
                <a:srgbClr val="B2B2B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00113" y="2205038"/>
            <a:ext cx="3960812" cy="3816350"/>
            <a:chOff x="340" y="1298"/>
            <a:chExt cx="2495" cy="2404"/>
          </a:xfrm>
        </p:grpSpPr>
        <p:sp>
          <p:nvSpPr>
            <p:cNvPr id="11279" name="AutoShape 22"/>
            <p:cNvSpPr>
              <a:spLocks noChangeArrowheads="1"/>
            </p:cNvSpPr>
            <p:nvPr/>
          </p:nvSpPr>
          <p:spPr bwMode="auto">
            <a:xfrm>
              <a:off x="340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Text Box 12"/>
            <p:cNvSpPr txBox="1">
              <a:spLocks noChangeArrowheads="1"/>
            </p:cNvSpPr>
            <p:nvPr/>
          </p:nvSpPr>
          <p:spPr bwMode="auto">
            <a:xfrm>
              <a:off x="567" y="2160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</a:pPr>
              <a:endParaRPr lang="ru-RU" sz="2000"/>
            </a:p>
          </p:txBody>
        </p:sp>
        <p:sp>
          <p:nvSpPr>
            <p:cNvPr id="11281" name="Rectangle 14"/>
            <p:cNvSpPr>
              <a:spLocks noChangeArrowheads="1"/>
            </p:cNvSpPr>
            <p:nvPr/>
          </p:nvSpPr>
          <p:spPr bwMode="auto">
            <a:xfrm>
              <a:off x="903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59338" y="2205038"/>
            <a:ext cx="3673475" cy="3816350"/>
            <a:chOff x="2858" y="1298"/>
            <a:chExt cx="2314" cy="2404"/>
          </a:xfrm>
        </p:grpSpPr>
        <p:sp>
          <p:nvSpPr>
            <p:cNvPr id="11275" name="AutoShape 23"/>
            <p:cNvSpPr>
              <a:spLocks noChangeArrowheads="1"/>
            </p:cNvSpPr>
            <p:nvPr/>
          </p:nvSpPr>
          <p:spPr bwMode="auto">
            <a:xfrm>
              <a:off x="2858" y="1298"/>
              <a:ext cx="2216" cy="2404"/>
            </a:xfrm>
            <a:prstGeom prst="roundRect">
              <a:avLst>
                <a:gd name="adj" fmla="val 16667"/>
              </a:avLst>
            </a:prstGeom>
            <a:solidFill>
              <a:srgbClr val="B2B2B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Rectangle 10"/>
            <p:cNvSpPr>
              <a:spLocks noChangeArrowheads="1"/>
            </p:cNvSpPr>
            <p:nvPr/>
          </p:nvSpPr>
          <p:spPr bwMode="auto">
            <a:xfrm>
              <a:off x="2999" y="1450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 i="1">
                <a:solidFill>
                  <a:schemeClr val="tx2"/>
                </a:solidFill>
              </a:endParaRPr>
            </a:p>
          </p:txBody>
        </p:sp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>
              <a:off x="2904" y="2024"/>
              <a:ext cx="22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CC3300"/>
                </a:buClr>
                <a:buFont typeface="Wingdings" pitchFamily="2" charset="2"/>
                <a:buNone/>
              </a:pPr>
              <a:endParaRPr lang="ru-RU" sz="2000"/>
            </a:p>
          </p:txBody>
        </p:sp>
        <p:sp>
          <p:nvSpPr>
            <p:cNvPr id="11278" name="Rectangle 15"/>
            <p:cNvSpPr>
              <a:spLocks noChangeArrowheads="1"/>
            </p:cNvSpPr>
            <p:nvPr/>
          </p:nvSpPr>
          <p:spPr bwMode="auto">
            <a:xfrm>
              <a:off x="3257" y="1819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000"/>
            </a:p>
          </p:txBody>
        </p:sp>
      </p:grpSp>
      <p:sp>
        <p:nvSpPr>
          <p:cNvPr id="11270" name="Прямоугольник 17"/>
          <p:cNvSpPr>
            <a:spLocks noChangeArrowheads="1"/>
          </p:cNvSpPr>
          <p:nvPr/>
        </p:nvSpPr>
        <p:spPr bwMode="auto">
          <a:xfrm>
            <a:off x="1187450" y="2349500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557338"/>
            <a:ext cx="281463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557338"/>
            <a:ext cx="3314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5"/>
          <p:cNvSpPr txBox="1">
            <a:spLocks noChangeArrowheads="1"/>
          </p:cNvSpPr>
          <p:nvPr/>
        </p:nvSpPr>
        <p:spPr bwMode="auto">
          <a:xfrm>
            <a:off x="2700338" y="404813"/>
            <a:ext cx="434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Ромео и Джульетта</a:t>
            </a:r>
          </a:p>
        </p:txBody>
      </p:sp>
      <p:pic>
        <p:nvPicPr>
          <p:cNvPr id="4" name="ромео на балкон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89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Курс Окружающий мир">
  <a:themeElements>
    <a:clrScheme name="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Network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Курс Окружающий мир</Template>
  <TotalTime>538</TotalTime>
  <Words>297</Words>
  <Application>Microsoft Office PowerPoint</Application>
  <PresentationFormat>Экран (4:3)</PresentationFormat>
  <Paragraphs>108</Paragraphs>
  <Slides>16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Verdana</vt:lpstr>
      <vt:lpstr>Wingdings</vt:lpstr>
      <vt:lpstr>Bookman Old Style</vt:lpstr>
      <vt:lpstr>Times New Roman</vt:lpstr>
      <vt:lpstr>Calibri</vt:lpstr>
      <vt:lpstr>Курс Окружающий мир</vt:lpstr>
      <vt:lpstr>  Интегрированный урок-игра с элементами театрализованного действия (литература – английский язык)  </vt:lpstr>
      <vt:lpstr>Некоторые образцы английской литературы и их  переводы. </vt:lpstr>
      <vt:lpstr>Слайд 3</vt:lpstr>
      <vt:lpstr>Конкурс «Найди соответствия» </vt:lpstr>
      <vt:lpstr>Слайд 5</vt:lpstr>
      <vt:lpstr>Баллада о королевском  бутерброде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Какими качествами должен обладать переводчик?</vt:lpstr>
      <vt:lpstr>Диалог культур</vt:lpstr>
    </vt:vector>
  </TitlesOfParts>
  <Manager>Безвиконная М.И.</Manager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Предлагаемый курс  «Окружающий мир» направлен на решение следующих задач</dc:title>
  <dc:creator>Admin</dc:creator>
  <cp:lastModifiedBy>re</cp:lastModifiedBy>
  <cp:revision>116</cp:revision>
  <dcterms:created xsi:type="dcterms:W3CDTF">2012-03-10T12:31:00Z</dcterms:created>
  <dcterms:modified xsi:type="dcterms:W3CDTF">2014-05-29T19:05:41Z</dcterms:modified>
</cp:coreProperties>
</file>