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261" r:id="rId3"/>
    <p:sldId id="257" r:id="rId4"/>
    <p:sldId id="260" r:id="rId5"/>
    <p:sldId id="292" r:id="rId6"/>
    <p:sldId id="291" r:id="rId7"/>
    <p:sldId id="269" r:id="rId8"/>
    <p:sldId id="264" r:id="rId9"/>
    <p:sldId id="265" r:id="rId10"/>
    <p:sldId id="266" r:id="rId11"/>
    <p:sldId id="290" r:id="rId12"/>
    <p:sldId id="293" r:id="rId13"/>
    <p:sldId id="272" r:id="rId14"/>
    <p:sldId id="295" r:id="rId15"/>
    <p:sldId id="296" r:id="rId16"/>
    <p:sldId id="298" r:id="rId17"/>
    <p:sldId id="283" r:id="rId18"/>
    <p:sldId id="284" r:id="rId19"/>
    <p:sldId id="281" r:id="rId20"/>
    <p:sldId id="277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23" autoAdjust="0"/>
  </p:normalViewPr>
  <p:slideViewPr>
    <p:cSldViewPr>
      <p:cViewPr varScale="1">
        <p:scale>
          <a:sx n="37" d="100"/>
          <a:sy n="37" d="100"/>
        </p:scale>
        <p:origin x="-141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B619B-32E0-4768-9475-8367F2C1C0B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AD20F-AB27-4B45-A7BF-B314D9FC5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AD20F-AB27-4B45-A7BF-B314D9FC5D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AD20F-AB27-4B45-A7BF-B314D9FC5DC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AD20F-AB27-4B45-A7BF-B314D9FC5DC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AD20F-AB27-4B45-A7BF-B314D9FC5DC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AD20F-AB27-4B45-A7BF-B314D9FC5DC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ru/imgres?imgurl=http://galka.ru/i/anatomy/50_1.jpg&amp;imgrefurl=http://www.galka.ru/articles/64/0/353/oporno-dvigat-sistem.html&amp;h=292&amp;w=281&amp;sz=15&amp;tbnid=6NEd5HJuZxcJ:&amp;tbnh=110&amp;tbnw=106&amp;start=1&amp;prev=/images?q=%D0%BC%D1%8B%D1%88%D1%86%D1%8B&amp;hl=ru&amp;lr=&amp;sa=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ages.google.ru/imgres?imgurl=http://www.bjd.ispu.ru/reanimation/simul/movie/3-6.gif&amp;imgrefurl=http://www.bjd.ispu.ru/reanimation/simul/3-6.html&amp;h=380&amp;w=400&amp;sz=38&amp;tbnid=T3ZDAnt-U6wJ:&amp;tbnh=114&amp;tbnw=120&amp;start=7&amp;prev=/images?q=%D1%81%D0%B8%D1%81%D1%82%D0%B5%D0%BC%D0%B0+%D0%BA%D1%80%D0%BE%D0%B2%D0%BE%D0%BE%D0%B1%D1%80%D0%B0%D1%89%D0%B5%D0%BD%D0%B8%D1%8F&amp;hl=ru&amp;lr=&amp;sa=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7106" name="Picture 2" descr="Окружающий мир. Тема &quot;Вода&quot; 2-4 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12" y="1"/>
            <a:ext cx="9264011" cy="683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7876" name="Picture 4" descr="P101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57816" y="-1571660"/>
            <a:ext cx="18897600" cy="1417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620687"/>
          <a:ext cx="7992888" cy="5832648"/>
        </p:xfrm>
        <a:graphic>
          <a:graphicData uri="http://schemas.openxmlformats.org/drawingml/2006/table">
            <a:tbl>
              <a:tblPr/>
              <a:tblGrid>
                <a:gridCol w="4117548"/>
                <a:gridCol w="3875340"/>
              </a:tblGrid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вещества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наличие в 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воде</a:t>
                      </a:r>
                      <a:r>
                        <a:rPr lang="en-US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(+)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r>
                        <a:rPr lang="ru-RU" sz="32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dirty="0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r>
                        <a:rPr lang="en-US" sz="32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/>
                          <a:ea typeface="Times New Roman"/>
                          <a:cs typeface="Times New Roman"/>
                        </a:rPr>
                        <a:t>Hg</a:t>
                      </a:r>
                      <a:r>
                        <a:rPr lang="ru-RU" sz="3200" b="1" baseline="30000">
                          <a:latin typeface="Arial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ru-RU" sz="3200" b="1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>
                          <a:latin typeface="Arial"/>
                          <a:ea typeface="Times New Roman"/>
                          <a:cs typeface="Times New Roman"/>
                        </a:rPr>
                        <a:t>(NO</a:t>
                      </a:r>
                      <a:r>
                        <a:rPr lang="en-US" sz="3200" b="1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3200" b="1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3200" b="1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r>
                        <a:rPr lang="ru-RU" sz="3200" b="1" baseline="300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en-US" sz="3200" b="1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3200" b="1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3200" b="1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3200" b="1" baseline="300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en-US" sz="3200" b="1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3200" b="1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Times New Roman"/>
                          <a:ea typeface="Times New Roman"/>
                          <a:cs typeface="Times New Roman"/>
                        </a:rPr>
                        <a:t>Mn</a:t>
                      </a:r>
                      <a:r>
                        <a:rPr lang="en-US" sz="3200" b="1" baseline="300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en-US" sz="3200" b="1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3200" b="1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вы думаете можно ли пить неочищенную воду из реки Лысьва?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60" name="Picture 4" descr="lysva00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lysva00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7540625" cy="1076325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 smtClean="0">
                <a:latin typeface="Arial" pitchFamily="34" charset="0"/>
              </a:rPr>
              <a:t>Накопление свинца в органических тканях человека.</a:t>
            </a:r>
          </a:p>
        </p:txBody>
      </p:sp>
      <p:pic>
        <p:nvPicPr>
          <p:cNvPr id="8" name="Picture 50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65288"/>
            <a:ext cx="23050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87450" y="3773488"/>
            <a:ext cx="63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Pb</a:t>
            </a:r>
            <a:endParaRPr lang="ru-RU" sz="2400" b="1">
              <a:solidFill>
                <a:srgbClr val="FFFF00"/>
              </a:solidFill>
            </a:endParaRPr>
          </a:p>
        </p:txBody>
      </p:sp>
      <p:pic>
        <p:nvPicPr>
          <p:cNvPr id="20" name="Picture 30" descr="P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450" y="115888"/>
            <a:ext cx="1098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Объект 1"/>
          <p:cNvSpPr>
            <a:spLocks noGrp="1"/>
          </p:cNvSpPr>
          <p:nvPr>
            <p:ph idx="1"/>
          </p:nvPr>
        </p:nvSpPr>
        <p:spPr>
          <a:xfrm>
            <a:off x="2773363" y="1268413"/>
            <a:ext cx="6370637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000" dirty="0" smtClean="0"/>
              <a:t>Внутрь организма человека свинец может попасть </a:t>
            </a:r>
            <a:r>
              <a:rPr lang="ru-RU" sz="3000" u="sng" dirty="0" smtClean="0"/>
              <a:t>через дыхательные органы или органы пищеварения</a:t>
            </a:r>
            <a:r>
              <a:rPr lang="ru-RU" sz="3000" dirty="0" smtClean="0"/>
              <a:t>, откуда с кровью попадает далее. 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solidFill>
                  <a:srgbClr val="000000"/>
                </a:solidFill>
                <a:cs typeface="Calibri" pitchFamily="34" charset="0"/>
              </a:rPr>
              <a:t>Для получения отравления достаточно </a:t>
            </a:r>
            <a:r>
              <a:rPr lang="ru-RU" sz="3000" u="sng" dirty="0" smtClean="0">
                <a:solidFill>
                  <a:srgbClr val="000000"/>
                </a:solidFill>
                <a:cs typeface="Calibri" pitchFamily="34" charset="0"/>
              </a:rPr>
              <a:t>1мг свинца на литр </a:t>
            </a:r>
            <a:r>
              <a:rPr lang="ru-RU" sz="3000" dirty="0" smtClean="0">
                <a:solidFill>
                  <a:srgbClr val="000000"/>
                </a:solidFill>
                <a:cs typeface="Calibri" pitchFamily="34" charset="0"/>
              </a:rPr>
              <a:t>воды. 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solidFill>
                  <a:srgbClr val="000000"/>
                </a:solidFill>
                <a:cs typeface="Calibri" pitchFamily="34" charset="0"/>
              </a:rPr>
              <a:t>В крупных городах норма свинца </a:t>
            </a:r>
            <a:r>
              <a:rPr lang="ru-RU" sz="3000" u="sng" dirty="0" smtClean="0">
                <a:solidFill>
                  <a:srgbClr val="000000"/>
                </a:solidFill>
                <a:cs typeface="Calibri" pitchFamily="34" charset="0"/>
              </a:rPr>
              <a:t>превышена в 25 раз</a:t>
            </a:r>
            <a:r>
              <a:rPr lang="ru-RU" sz="3000" dirty="0" smtClean="0">
                <a:solidFill>
                  <a:srgbClr val="000000"/>
                </a:solidFill>
                <a:cs typeface="Calibri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Calibri" pitchFamily="34" charset="0"/>
              </a:rPr>
              <a:t>Отравление свинцом ухудшает интеллект и поведение детей </a:t>
            </a:r>
            <a:r>
              <a:rPr lang="ru-RU" sz="3000" dirty="0" smtClean="0">
                <a:solidFill>
                  <a:srgbClr val="000000"/>
                </a:solidFill>
                <a:cs typeface="Calibri" pitchFamily="34" charset="0"/>
              </a:rPr>
              <a:t/>
            </a:r>
            <a:br>
              <a:rPr lang="ru-RU" sz="3000" dirty="0" smtClean="0">
                <a:solidFill>
                  <a:srgbClr val="000000"/>
                </a:solidFill>
                <a:cs typeface="Calibri" pitchFamily="34" charset="0"/>
              </a:rPr>
            </a:br>
            <a:endParaRPr lang="ru-RU" sz="3000" dirty="0" smtClean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836712"/>
            <a:ext cx="1259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/>
              <a:t>Pb</a:t>
            </a:r>
            <a:endParaRPr lang="ru-RU" sz="6000" b="1" dirty="0"/>
          </a:p>
        </p:txBody>
      </p:sp>
    </p:spTree>
    <p:custDataLst>
      <p:tags r:id="rId1"/>
    </p:custDataLst>
  </p:cSld>
  <p:clrMapOvr>
    <a:masterClrMapping/>
  </p:clrMapOvr>
  <p:transition advTm="4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800200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Cu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</p:spPr>
        <p:txBody>
          <a:bodyPr>
            <a:normAutofit fontScale="77500" lnSpcReduction="20000"/>
          </a:bodyPr>
          <a:lstStyle/>
          <a:p>
            <a:r>
              <a:rPr lang="ru-RU" sz="7200" dirty="0" smtClean="0"/>
              <a:t>избыток меди в организме приводит к нарушению психики и параличу некоторых органов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84" name="Group 32"/>
          <p:cNvGraphicFramePr>
            <a:graphicFrameLocks noGrp="1"/>
          </p:cNvGraphicFramePr>
          <p:nvPr/>
        </p:nvGraphicFramePr>
        <p:xfrm>
          <a:off x="0" y="0"/>
          <a:ext cx="9144000" cy="3468624"/>
        </p:xfrm>
        <a:graphic>
          <a:graphicData uri="http://schemas.openxmlformats.org/drawingml/2006/table">
            <a:tbl>
              <a:tblPr/>
              <a:tblGrid>
                <a:gridCol w="4571999"/>
                <a:gridCol w="4572001"/>
              </a:tblGrid>
              <a:tr h="2454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ЦИНК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Zn</a:t>
                      </a:r>
                      <a:endParaRPr kumimoji="0" lang="ru-RU" sz="8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 высоких концентрациях цинк –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мутаген и онкоген.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Вызывает заболевания костно-мышечной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6" name="Picture 34" descr="50_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151053" y="3501008"/>
            <a:ext cx="3052795" cy="3168352"/>
          </a:xfrm>
          <a:prstGeom prst="rect">
            <a:avLst/>
          </a:prstGeom>
          <a:noFill/>
        </p:spPr>
      </p:pic>
      <p:pic>
        <p:nvPicPr>
          <p:cNvPr id="23588" name="Picture 36" descr="3-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6000" contrast="30000"/>
          </a:blip>
          <a:srcRect/>
          <a:stretch>
            <a:fillRect/>
          </a:stretch>
        </p:blipFill>
        <p:spPr bwMode="auto">
          <a:xfrm>
            <a:off x="5670143" y="3429001"/>
            <a:ext cx="3231002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2" name="Picture 4" descr="DSC00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0400" y="-2400300"/>
            <a:ext cx="15544800" cy="1165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pic>
        <p:nvPicPr>
          <p:cNvPr id="56322" name="Picture 2" descr="Z:\Учёба\конференция\100NIKON\DSCN003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rilavok.ks.ua/files/images/11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7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931224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  Пермском крае   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42 долгожителя 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cтарше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100 лет.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rg.ru/img/content/46/90/76/100_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1"/>
            <a:ext cx="482453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42934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«пяти пальцев»   (по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Л.Зайверту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(мизинец) – мысли, знания, информация. Мыслительный процесс.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нового я сегодня узнал? Какие знания приобрёл?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(безымянный) – близость к цели.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 сегодня сделал и чего я достиг?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(средний палец) – состояние духа. Каким было сегодня моё преобладающее настроение.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было связано с положительными эмоциями?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(указательный) – услуга, помощь. Сотрудничество.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я сегодня помог другим?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(большой палец) – бодрость, физическое состояние.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 сделал для своего здоровья?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7106" name="Picture 2" descr="Окружающий мир. Тема &quot;Вода&quot; 2-4 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12" y="1"/>
            <a:ext cx="9264011" cy="683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50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1740675"/>
          <a:ext cx="8015808" cy="5036354"/>
        </p:xfrm>
        <a:graphic>
          <a:graphicData uri="http://schemas.openxmlformats.org/presentationml/2006/ole">
            <p:oleObj spid="_x0000_s1026" name="Диаграмма" r:id="rId4" imgW="3863344" imgH="2278441" progId="Excel.Sheet.8">
              <p:embed/>
            </p:oleObj>
          </a:graphicData>
        </a:graphic>
      </p:graphicFrame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568952" cy="1628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Факторы, влияющие на здоровье человека: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4275138" y="7421563"/>
            <a:ext cx="4587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Вредные соединения в воде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1142984"/>
          <a:ext cx="6438815" cy="5519555"/>
        </p:xfrm>
        <a:graphic>
          <a:graphicData uri="http://schemas.openxmlformats.org/drawingml/2006/table">
            <a:tbl>
              <a:tblPr/>
              <a:tblGrid>
                <a:gridCol w="2423790"/>
                <a:gridCol w="4015025"/>
              </a:tblGrid>
              <a:tr h="96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PbCl</a:t>
                      </a:r>
                      <a:r>
                        <a:rPr lang="en-US" sz="36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Хлорид свинца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Arial"/>
                          <a:ea typeface="Times New Roman"/>
                          <a:cs typeface="Times New Roman"/>
                        </a:rPr>
                        <a:t>Hg(NO</a:t>
                      </a:r>
                      <a:r>
                        <a:rPr lang="en-US" sz="3600" baseline="-250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3600" dirty="0" smtClean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3600" baseline="-25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Нитрат ртути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ZnSO</a:t>
                      </a:r>
                      <a:r>
                        <a:rPr lang="en-US" sz="36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Сульфат цинка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uSO</a:t>
                      </a:r>
                      <a:r>
                        <a:rPr lang="en-US" sz="36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Сульфат</a:t>
                      </a:r>
                      <a:r>
                        <a:rPr lang="ru-RU" sz="3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меди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MnSO</a:t>
                      </a:r>
                      <a:r>
                        <a:rPr lang="en-US" sz="36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Times New Roman"/>
                          <a:cs typeface="Times New Roman"/>
                        </a:rPr>
                        <a:t>Сульфат марганца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6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Фенол, формальдегиды, фосфаты,</a:t>
                      </a:r>
                      <a:r>
                        <a:rPr lang="ru-RU" sz="2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нитраты…..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вы думаете можно ли пить неочищенную воду из реки Лысьва?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9" y="1484784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 урока: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Качественное определение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ионов металлов</a:t>
            </a: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воде реки Лысьва.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2" descr="PICT00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6852" name="Picture 4" descr="CIMG0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497</TotalTime>
  <Words>294</Words>
  <Application>Microsoft Office PowerPoint</Application>
  <PresentationFormat>Экран (4:3)</PresentationFormat>
  <Paragraphs>51</Paragraphs>
  <Slides>21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</vt:lpstr>
      <vt:lpstr>Слайд 1</vt:lpstr>
      <vt:lpstr>В  Пермском крае     42 долгожителя cтарше 100 лет.  </vt:lpstr>
      <vt:lpstr>Факторы, влияющие на здоровье человека:</vt:lpstr>
      <vt:lpstr>Слайд 4</vt:lpstr>
      <vt:lpstr>Вредные соединения в воде</vt:lpstr>
      <vt:lpstr>Как вы думаете можно ли пить неочищенную воду из реки Лысьва?</vt:lpstr>
      <vt:lpstr>Слайд 7</vt:lpstr>
      <vt:lpstr>Слайд 8</vt:lpstr>
      <vt:lpstr>Слайд 9</vt:lpstr>
      <vt:lpstr>Слайд 10</vt:lpstr>
      <vt:lpstr>Слайд 11</vt:lpstr>
      <vt:lpstr>Как вы думаете можно ли пить неочищенную воду из реки Лысьва?</vt:lpstr>
      <vt:lpstr>Слайд 13</vt:lpstr>
      <vt:lpstr>Накопление свинца в органических тканях человека.</vt:lpstr>
      <vt:lpstr>Cu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мк</dc:creator>
  <cp:lastModifiedBy>мк</cp:lastModifiedBy>
  <cp:revision>39</cp:revision>
  <dcterms:created xsi:type="dcterms:W3CDTF">2013-12-03T15:19:28Z</dcterms:created>
  <dcterms:modified xsi:type="dcterms:W3CDTF">2014-01-30T13:29:01Z</dcterms:modified>
</cp:coreProperties>
</file>