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28" r:id="rId1"/>
  </p:sldMasterIdLst>
  <p:notesMasterIdLst>
    <p:notesMasterId r:id="rId35"/>
  </p:notesMasterIdLst>
  <p:handoutMasterIdLst>
    <p:handoutMasterId r:id="rId36"/>
  </p:handoutMasterIdLst>
  <p:sldIdLst>
    <p:sldId id="302" r:id="rId2"/>
    <p:sldId id="257" r:id="rId3"/>
    <p:sldId id="303" r:id="rId4"/>
    <p:sldId id="310" r:id="rId5"/>
    <p:sldId id="261" r:id="rId6"/>
    <p:sldId id="305" r:id="rId7"/>
    <p:sldId id="308" r:id="rId8"/>
    <p:sldId id="312" r:id="rId9"/>
    <p:sldId id="296" r:id="rId10"/>
    <p:sldId id="313" r:id="rId11"/>
    <p:sldId id="307" r:id="rId12"/>
    <p:sldId id="281" r:id="rId13"/>
    <p:sldId id="309" r:id="rId14"/>
    <p:sldId id="300" r:id="rId15"/>
    <p:sldId id="314" r:id="rId16"/>
    <p:sldId id="285" r:id="rId17"/>
    <p:sldId id="287" r:id="rId18"/>
    <p:sldId id="288" r:id="rId19"/>
    <p:sldId id="262" r:id="rId20"/>
    <p:sldId id="291" r:id="rId21"/>
    <p:sldId id="269" r:id="rId22"/>
    <p:sldId id="316" r:id="rId23"/>
    <p:sldId id="317" r:id="rId24"/>
    <p:sldId id="279" r:id="rId25"/>
    <p:sldId id="278" r:id="rId26"/>
    <p:sldId id="256" r:id="rId27"/>
    <p:sldId id="319" r:id="rId28"/>
    <p:sldId id="267" r:id="rId29"/>
    <p:sldId id="270" r:id="rId30"/>
    <p:sldId id="272" r:id="rId31"/>
    <p:sldId id="322" r:id="rId32"/>
    <p:sldId id="324" r:id="rId33"/>
    <p:sldId id="323" r:id="rId34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FF3300"/>
    <a:srgbClr val="009900"/>
    <a:srgbClr val="99FF66"/>
    <a:srgbClr val="993300"/>
    <a:srgbClr val="66CCFF"/>
    <a:srgbClr val="FFFF00"/>
    <a:srgbClr val="CC0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34615" autoAdjust="0"/>
    <p:restoredTop sz="86307" autoAdjust="0"/>
  </p:normalViewPr>
  <p:slideViewPr>
    <p:cSldViewPr>
      <p:cViewPr varScale="1">
        <p:scale>
          <a:sx n="35" d="100"/>
          <a:sy n="35" d="100"/>
        </p:scale>
        <p:origin x="-918" y="-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204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885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/>
            </a:lvl1pPr>
          </a:lstStyle>
          <a:p>
            <a:pPr>
              <a:defRPr/>
            </a:pPr>
            <a:fld id="{965287C2-3081-44A7-B0C9-003EABF5CAC9}" type="datetimeFigureOut">
              <a:rPr lang="ru-RU"/>
              <a:pPr>
                <a:defRPr/>
              </a:pPr>
              <a:t>05.07.2014</a:t>
            </a:fld>
            <a:endParaRPr lang="ru-RU"/>
          </a:p>
        </p:txBody>
      </p:sp>
      <p:sp>
        <p:nvSpPr>
          <p:cNvPr id="7885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885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/>
            </a:lvl1pPr>
          </a:lstStyle>
          <a:p>
            <a:pPr>
              <a:defRPr/>
            </a:pPr>
            <a:fld id="{97F50AB4-5742-4873-8B9E-10B055592F2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A7960606-C112-4927-8375-32E431C6A59F}" type="datetimeFigureOut">
              <a:rPr lang="ru-RU"/>
              <a:pPr>
                <a:defRPr/>
              </a:pPr>
              <a:t>05.07.2014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37493C44-6FA4-499A-B08D-606727FDF71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9939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F521751-E1FB-4DAA-9F2F-081964821FC8}" type="slidenum">
              <a:rPr lang="ru-RU" smtClean="0"/>
              <a:pPr>
                <a:defRPr/>
              </a:pPr>
              <a:t>2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096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48132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64BC143-6227-4C08-B51E-489142F9094E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17</a:t>
            </a:fld>
            <a:endParaRPr lang="ru-RU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987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49156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6F126C0-6FEE-4AB8-A162-8F4F268E3895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18</a:t>
            </a:fld>
            <a:endParaRPr lang="ru-RU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3011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53252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F0E77F8-F405-4AB9-8894-0002496D4212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28</a:t>
            </a:fld>
            <a:endParaRPr 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Прямая соединительная линия 3"/>
          <p:cNvCxnSpPr/>
          <p:nvPr/>
        </p:nvCxnSpPr>
        <p:spPr>
          <a:xfrm>
            <a:off x="1463675" y="3549650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Прямая соединительная линия 4"/>
          <p:cNvCxnSpPr/>
          <p:nvPr/>
        </p:nvCxnSpPr>
        <p:spPr>
          <a:xfrm>
            <a:off x="4708525" y="3549650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Овал 5"/>
          <p:cNvSpPr/>
          <p:nvPr/>
        </p:nvSpPr>
        <p:spPr>
          <a:xfrm>
            <a:off x="4540250" y="3525838"/>
            <a:ext cx="46038" cy="46037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7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32E8FE-7B57-4476-B5B2-9A606E8B9A1F}" type="datetimeFigureOut">
              <a:rPr lang="ru-RU"/>
              <a:pPr>
                <a:defRPr/>
              </a:pPr>
              <a:t>05.07.2014</a:t>
            </a:fld>
            <a:endParaRPr lang="ru-RU"/>
          </a:p>
        </p:txBody>
      </p:sp>
      <p:sp>
        <p:nvSpPr>
          <p:cNvPr id="8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49BBAB-B7BA-4E6F-B4EA-A9FA67F5C03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0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DC071E-97EC-4097-9B69-8524C2AD08D1}" type="datetimeFigureOut">
              <a:rPr lang="ru-RU"/>
              <a:pPr>
                <a:defRPr/>
              </a:pPr>
              <a:t>05.07.2014</a:t>
            </a:fld>
            <a:endParaRPr lang="ru-RU"/>
          </a:p>
        </p:txBody>
      </p:sp>
      <p:sp>
        <p:nvSpPr>
          <p:cNvPr id="5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EEA273-FB8C-4082-8400-9E822BF9928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A2BC4D-B0E5-42AB-B664-5D7CEFFDD637}" type="datetimeFigureOut">
              <a:rPr lang="ru-RU"/>
              <a:pPr>
                <a:defRPr/>
              </a:pPr>
              <a:t>05.07.2014</a:t>
            </a:fld>
            <a:endParaRPr lang="ru-RU"/>
          </a:p>
        </p:txBody>
      </p:sp>
      <p:sp>
        <p:nvSpPr>
          <p:cNvPr id="5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AFA751-55C3-4E42-B54F-0BF56704B55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0F373D-10B5-4D7A-9690-80461B0461EC}" type="datetimeFigureOut">
              <a:rPr lang="ru-RU"/>
              <a:pPr>
                <a:defRPr/>
              </a:pPr>
              <a:t>05.07.2014</a:t>
            </a:fld>
            <a:endParaRPr lang="ru-RU"/>
          </a:p>
        </p:txBody>
      </p:sp>
      <p:sp>
        <p:nvSpPr>
          <p:cNvPr id="5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C7819B-6C41-4659-B377-1ADA77118A2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Прямая соединительная линия 3"/>
          <p:cNvCxnSpPr/>
          <p:nvPr/>
        </p:nvCxnSpPr>
        <p:spPr>
          <a:xfrm>
            <a:off x="685800" y="4916488"/>
            <a:ext cx="7924800" cy="4762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ABDA70-1DC3-4C85-BBC9-120BCBD01C87}" type="datetimeFigureOut">
              <a:rPr lang="ru-RU"/>
              <a:pPr>
                <a:defRPr/>
              </a:pPr>
              <a:t>05.07.2014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AE007A-42A2-44CB-9044-5E56707E8A2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385C6B-B5D9-4564-931C-837CF2BC3E64}" type="datetimeFigureOut">
              <a:rPr lang="ru-RU"/>
              <a:pPr>
                <a:defRPr/>
              </a:pPr>
              <a:t>05.07.2014</a:t>
            </a:fld>
            <a:endParaRPr lang="ru-RU"/>
          </a:p>
        </p:txBody>
      </p:sp>
      <p:sp>
        <p:nvSpPr>
          <p:cNvPr id="6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3D3693-7F71-4479-92F9-1DB81A65EFD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Прямая соединительная линия 6"/>
          <p:cNvCxnSpPr/>
          <p:nvPr/>
        </p:nvCxnSpPr>
        <p:spPr>
          <a:xfrm>
            <a:off x="563563" y="2179638"/>
            <a:ext cx="3748087" cy="1587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/>
          <p:cNvCxnSpPr/>
          <p:nvPr/>
        </p:nvCxnSpPr>
        <p:spPr>
          <a:xfrm>
            <a:off x="4754563" y="2179638"/>
            <a:ext cx="3749675" cy="1587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2" name="Содержимое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34" name="Содержимое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5BFF54-EE2A-49AD-983E-6525D5A0089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0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" name="Дата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BB6DEB-D70B-4FC2-A489-C6F6894A94F3}" type="datetimeFigureOut">
              <a:rPr lang="ru-RU"/>
              <a:pPr>
                <a:defRPr/>
              </a:pPr>
              <a:t>05.07.2014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F70E41-0FF2-492C-B21A-E0A3A95CFBE5}" type="datetimeFigureOut">
              <a:rPr lang="ru-RU"/>
              <a:pPr>
                <a:defRPr/>
              </a:pPr>
              <a:t>05.07.2014</a:t>
            </a:fld>
            <a:endParaRPr lang="ru-RU"/>
          </a:p>
        </p:txBody>
      </p:sp>
      <p:sp>
        <p:nvSpPr>
          <p:cNvPr id="4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E224D3-3A0D-4548-AF9F-A105A3A9A21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8BAA6A-743C-4C56-A726-4BB23FC024EB}" type="datetimeFigureOut">
              <a:rPr lang="ru-RU"/>
              <a:pPr>
                <a:defRPr/>
              </a:pPr>
              <a:t>05.07.2014</a:t>
            </a:fld>
            <a:endParaRPr lang="ru-RU"/>
          </a:p>
        </p:txBody>
      </p:sp>
      <p:sp>
        <p:nvSpPr>
          <p:cNvPr id="3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C83CB4-D154-4959-AE93-CAF79D96127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Содержимое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3B4004-A188-4ECB-AA12-AE1C2A2BF1A7}" type="datetimeFigureOut">
              <a:rPr lang="ru-RU"/>
              <a:pPr>
                <a:defRPr/>
              </a:pPr>
              <a:t>05.07.2014</a:t>
            </a:fld>
            <a:endParaRPr lang="ru-RU"/>
          </a:p>
        </p:txBody>
      </p:sp>
      <p:sp>
        <p:nvSpPr>
          <p:cNvPr id="6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F63AD9-C66D-4078-BEE7-F172F152903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>
            <a:normAutofit/>
          </a:bodyPr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AE05A6-3B46-4C28-A851-1B49F90455B5}" type="datetimeFigureOut">
              <a:rPr lang="ru-RU"/>
              <a:pPr>
                <a:defRPr/>
              </a:pPr>
              <a:t>05.07.2014</a:t>
            </a:fld>
            <a:endParaRPr lang="ru-RU"/>
          </a:p>
        </p:txBody>
      </p:sp>
      <p:sp>
        <p:nvSpPr>
          <p:cNvPr id="6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36A4DA-8B62-41BB-B013-844C6D2B4BF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Текст 8"/>
          <p:cNvSpPr>
            <a:spLocks noGrp="1"/>
          </p:cNvSpPr>
          <p:nvPr>
            <p:ph type="body" idx="1"/>
          </p:nvPr>
        </p:nvSpPr>
        <p:spPr bwMode="auto">
          <a:xfrm>
            <a:off x="457200" y="1447800"/>
            <a:ext cx="8229600" cy="4678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950"/>
            <a:ext cx="2590800" cy="38417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EF8122DE-2AD1-4142-9AEC-65B941B00A7A}" type="datetimeFigureOut">
              <a:rPr lang="ru-RU"/>
              <a:pPr>
                <a:defRPr/>
              </a:pPr>
              <a:t>05.07.2014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950"/>
            <a:ext cx="3581400" cy="384175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725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98462236-2A73-4323-BB7F-1BF4C234C94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09" r:id="rId1"/>
    <p:sldLayoutId id="2147483901" r:id="rId2"/>
    <p:sldLayoutId id="2147483910" r:id="rId3"/>
    <p:sldLayoutId id="2147483902" r:id="rId4"/>
    <p:sldLayoutId id="2147483911" r:id="rId5"/>
    <p:sldLayoutId id="2147483903" r:id="rId6"/>
    <p:sldLayoutId id="2147483904" r:id="rId7"/>
    <p:sldLayoutId id="2147483905" r:id="rId8"/>
    <p:sldLayoutId id="2147483906" r:id="rId9"/>
    <p:sldLayoutId id="2147483907" r:id="rId10"/>
    <p:sldLayoutId id="2147483908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lang="en-US" sz="4200" kern="1200" spc="-10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9pPr>
    </p:titleStyle>
    <p:bodyStyle>
      <a:lvl1pPr marL="273050" indent="-273050" algn="l" rtl="0" eaLnBrk="0" fontAlgn="base" hangingPunct="0">
        <a:spcBef>
          <a:spcPts val="600"/>
        </a:spcBef>
        <a:spcAft>
          <a:spcPct val="0"/>
        </a:spcAft>
        <a:buClr>
          <a:schemeClr val="accent2"/>
        </a:buClr>
        <a:buSzPct val="85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73050" algn="l" rtl="0" eaLnBrk="0" fontAlgn="base" hangingPunct="0">
        <a:spcBef>
          <a:spcPts val="300"/>
        </a:spcBef>
        <a:spcAft>
          <a:spcPct val="0"/>
        </a:spcAft>
        <a:buClr>
          <a:srgbClr val="D6903D"/>
        </a:buClr>
        <a:buSzPct val="85000"/>
        <a:buFont typeface="Wingdings 2" pitchFamily="18" charset="2"/>
        <a:buChar char=""/>
        <a:defRPr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4888" indent="-228600" algn="l" rtl="0" eaLnBrk="0" fontAlgn="base" hangingPunct="0">
        <a:spcBef>
          <a:spcPts val="300"/>
        </a:spcBef>
        <a:spcAft>
          <a:spcPct val="0"/>
        </a:spcAft>
        <a:buClr>
          <a:srgbClr val="B37732"/>
        </a:buClr>
        <a:buSzPct val="85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79525" indent="-228600" algn="l" rtl="0" eaLnBrk="0" fontAlgn="base" hangingPunct="0">
        <a:spcBef>
          <a:spcPts val="300"/>
        </a:spcBef>
        <a:spcAft>
          <a:spcPct val="0"/>
        </a:spcAft>
        <a:buClr>
          <a:srgbClr val="D6903D"/>
        </a:buClr>
        <a:buSzPct val="85000"/>
        <a:buFont typeface="Wingdings 2" pitchFamily="18" charset="2"/>
        <a:buChar char="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163" indent="-228600" algn="l" rtl="0" eaLnBrk="0" fontAlgn="base" hangingPunct="0">
        <a:spcBef>
          <a:spcPts val="338"/>
        </a:spcBef>
        <a:spcAft>
          <a:spcPct val="0"/>
        </a:spcAft>
        <a:buClr>
          <a:srgbClr val="D6903D"/>
        </a:buClr>
        <a:buSzPct val="85000"/>
        <a:buFont typeface="Wingdings 2" pitchFamily="18" charset="2"/>
        <a:buChar char="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jpeg"/><Relationship Id="rId3" Type="http://schemas.openxmlformats.org/officeDocument/2006/relationships/image" Target="../media/image20.jpeg"/><Relationship Id="rId7" Type="http://schemas.openxmlformats.org/officeDocument/2006/relationships/image" Target="../media/image24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jpeg"/><Relationship Id="rId3" Type="http://schemas.openxmlformats.org/officeDocument/2006/relationships/image" Target="http://static.etoya.ru/files/images/imgsng/part_0/1591/pre/150_0t.jpg?ts=1288706814" TargetMode="External"/><Relationship Id="rId7" Type="http://schemas.openxmlformats.org/officeDocument/2006/relationships/image" Target="../media/image29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jpeg"/><Relationship Id="rId5" Type="http://schemas.openxmlformats.org/officeDocument/2006/relationships/image" Target="http://flp.ucoz.kz/_si/0/03420265.jpg" TargetMode="External"/><Relationship Id="rId4" Type="http://schemas.openxmlformats.org/officeDocument/2006/relationships/image" Target="../media/image27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narmedrec.ru/wp-content/gallery/1/68.jpg" TargetMode="External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3.jpeg"/><Relationship Id="rId5" Type="http://schemas.openxmlformats.org/officeDocument/2006/relationships/hyperlink" Target="http://img-fotki.yandex.ru/get/4407/30573604.0/0_7218d_3c27bb42_XL" TargetMode="External"/><Relationship Id="rId4" Type="http://schemas.openxmlformats.org/officeDocument/2006/relationships/image" Target="../media/image32.jpe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jpeg"/><Relationship Id="rId3" Type="http://schemas.openxmlformats.org/officeDocument/2006/relationships/image" Target="../media/image34.jpeg"/><Relationship Id="rId7" Type="http://schemas.openxmlformats.org/officeDocument/2006/relationships/hyperlink" Target="http://darudar.org/var/files/img/20/7a/207af24c3d8d413461db7988f6807ca1_600.jpg" TargetMode="External"/><Relationship Id="rId2" Type="http://schemas.openxmlformats.org/officeDocument/2006/relationships/hyperlink" Target="http://pozernishku.ru/wp-content/uploads/2011/05/kiprey.jpg" TargetMode="Externa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6.jpeg"/><Relationship Id="rId5" Type="http://schemas.openxmlformats.org/officeDocument/2006/relationships/hyperlink" Target="http://www.cosm4u.ru/wp-content/uploads/2011/11/IMAGE24.jpeg" TargetMode="External"/><Relationship Id="rId4" Type="http://schemas.openxmlformats.org/officeDocument/2006/relationships/image" Target="../media/image35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hyperlink" Target="http://i052.radikal.ru/1104/fa/c9214471e8c6.jpg" TargetMode="External"/><Relationship Id="rId3" Type="http://schemas.openxmlformats.org/officeDocument/2006/relationships/image" Target="../media/image38.jpeg"/><Relationship Id="rId7" Type="http://schemas.openxmlformats.org/officeDocument/2006/relationships/image" Target="../media/image40.jpeg"/><Relationship Id="rId2" Type="http://schemas.openxmlformats.org/officeDocument/2006/relationships/hyperlink" Target="http://trademos.ru/data/wares/4b9e7a5857cf4_small3.jpg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www.adslclub.ru/upload/img/2010-12/05-15164824385.jpg" TargetMode="External"/><Relationship Id="rId5" Type="http://schemas.openxmlformats.org/officeDocument/2006/relationships/image" Target="../media/image39.jpeg"/><Relationship Id="rId4" Type="http://schemas.openxmlformats.org/officeDocument/2006/relationships/hyperlink" Target="http://s48.radikal.ru/i122/0904/3b/1ccf7a5375f0.jpg" TargetMode="External"/><Relationship Id="rId9" Type="http://schemas.openxmlformats.org/officeDocument/2006/relationships/image" Target="../media/image41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7" Type="http://schemas.openxmlformats.org/officeDocument/2006/relationships/image" Target="../media/image44.jpeg"/><Relationship Id="rId2" Type="http://schemas.openxmlformats.org/officeDocument/2006/relationships/hyperlink" Target="http://www.agrokarpaty.com/imgp/bilinne_na_prostatu_vrbovy.jpg" TargetMode="External"/><Relationship Id="rId1" Type="http://schemas.openxmlformats.org/officeDocument/2006/relationships/slideLayout" Target="../slideLayouts/slideLayout1.xml"/><Relationship Id="rId6" Type="http://schemas.openxmlformats.org/officeDocument/2006/relationships/hyperlink" Target="http://www.apteka-ifk.ru/img/_big_foto/53577.jpg" TargetMode="External"/><Relationship Id="rId5" Type="http://schemas.openxmlformats.org/officeDocument/2006/relationships/image" Target="../media/image43.jpeg"/><Relationship Id="rId4" Type="http://schemas.openxmlformats.org/officeDocument/2006/relationships/hyperlink" Target="http://assets.piluli.ru/images/products/000/104/714/original_c0f7c45d89e0da56ada936b98c764f6c.jpg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hyperlink" Target="http://www.wwww4.com/w3758/386684.jpg" TargetMode="Externa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6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jpeg"/><Relationship Id="rId3" Type="http://schemas.openxmlformats.org/officeDocument/2006/relationships/image" Target="../media/image47.jpeg"/><Relationship Id="rId7" Type="http://schemas.openxmlformats.org/officeDocument/2006/relationships/image" Target="../media/image5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0.jpeg"/><Relationship Id="rId5" Type="http://schemas.openxmlformats.org/officeDocument/2006/relationships/image" Target="../media/image49.jpeg"/><Relationship Id="rId4" Type="http://schemas.openxmlformats.org/officeDocument/2006/relationships/image" Target="../media/image48.jpeg"/><Relationship Id="rId9" Type="http://schemas.openxmlformats.org/officeDocument/2006/relationships/image" Target="../media/image53.jpe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9.jpeg"/><Relationship Id="rId3" Type="http://schemas.openxmlformats.org/officeDocument/2006/relationships/image" Target="../media/image54.jpeg"/><Relationship Id="rId7" Type="http://schemas.openxmlformats.org/officeDocument/2006/relationships/image" Target="../media/image58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7.jpeg"/><Relationship Id="rId5" Type="http://schemas.openxmlformats.org/officeDocument/2006/relationships/image" Target="../media/image56.jpeg"/><Relationship Id="rId4" Type="http://schemas.openxmlformats.org/officeDocument/2006/relationships/image" Target="../media/image55.jpeg"/><Relationship Id="rId9" Type="http://schemas.openxmlformats.org/officeDocument/2006/relationships/image" Target="../media/image60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jpeg"/><Relationship Id="rId2" Type="http://schemas.openxmlformats.org/officeDocument/2006/relationships/image" Target="../media/image61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jpeg"/><Relationship Id="rId2" Type="http://schemas.openxmlformats.org/officeDocument/2006/relationships/image" Target="../media/image6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6.jpeg"/><Relationship Id="rId4" Type="http://schemas.openxmlformats.org/officeDocument/2006/relationships/hyperlink" Target="http://nature.kz/components/com_virtuemart/shop_image/product/1294483274.jpg" TargetMode="Externa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doktor.info/userfiles/Bagulnik1.jpg" TargetMode="External"/><Relationship Id="rId2" Type="http://schemas.openxmlformats.org/officeDocument/2006/relationships/image" Target="../media/image67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9.jpeg"/><Relationship Id="rId5" Type="http://schemas.openxmlformats.org/officeDocument/2006/relationships/hyperlink" Target="http://www.idoktor.info/userfiles/Bagulnik.jpg" TargetMode="External"/><Relationship Id="rId4" Type="http://schemas.openxmlformats.org/officeDocument/2006/relationships/image" Target="../media/image68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jpeg"/><Relationship Id="rId2" Type="http://schemas.openxmlformats.org/officeDocument/2006/relationships/image" Target="../media/image70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4.jpeg"/><Relationship Id="rId5" Type="http://schemas.openxmlformats.org/officeDocument/2006/relationships/image" Target="../media/image73.jpeg"/><Relationship Id="rId4" Type="http://schemas.openxmlformats.org/officeDocument/2006/relationships/image" Target="../media/image72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jpeg"/><Relationship Id="rId2" Type="http://schemas.openxmlformats.org/officeDocument/2006/relationships/image" Target="../media/image7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8.jpeg"/><Relationship Id="rId4" Type="http://schemas.openxmlformats.org/officeDocument/2006/relationships/image" Target="../media/image77.jpe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9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jpeg"/><Relationship Id="rId2" Type="http://schemas.openxmlformats.org/officeDocument/2006/relationships/image" Target="../media/image80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83.jpeg"/><Relationship Id="rId4" Type="http://schemas.openxmlformats.org/officeDocument/2006/relationships/image" Target="../media/image82.jpe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86.jpeg"/><Relationship Id="rId4" Type="http://schemas.openxmlformats.org/officeDocument/2006/relationships/image" Target="../media/image85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8.jpeg"/><Relationship Id="rId2" Type="http://schemas.openxmlformats.org/officeDocument/2006/relationships/image" Target="../media/image87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8" name="Rectangle 4"/>
          <p:cNvSpPr>
            <a:spLocks noGrp="1"/>
          </p:cNvSpPr>
          <p:nvPr>
            <p:ph type="ctrTitle"/>
          </p:nvPr>
        </p:nvSpPr>
        <p:spPr>
          <a:xfrm>
            <a:off x="690563" y="5091113"/>
            <a:ext cx="7772400" cy="1470025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mtClean="0">
                <a:latin typeface="Arial" charset="0"/>
              </a:rPr>
              <a:t>«Кладовая солнца»</a:t>
            </a:r>
          </a:p>
        </p:txBody>
      </p:sp>
      <p:pic>
        <p:nvPicPr>
          <p:cNvPr id="5123" name="i-main-pic" descr="Картинка 4 из 487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627313" y="404813"/>
            <a:ext cx="4192587" cy="5111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329642" cy="1154098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2200" smtClean="0">
                <a:solidFill>
                  <a:schemeClr val="tx1"/>
                </a:solidFill>
                <a:latin typeface="Comic Sans MS" pitchFamily="66" charset="0"/>
              </a:rPr>
              <a:t>Смешав </a:t>
            </a:r>
            <a:r>
              <a:rPr lang="ru-RU" sz="2200" b="1" u="sng" smtClean="0">
                <a:solidFill>
                  <a:schemeClr val="tx1"/>
                </a:solidFill>
                <a:latin typeface="Comic Sans MS" pitchFamily="66" charset="0"/>
              </a:rPr>
              <a:t>клюквенный сок </a:t>
            </a:r>
            <a:r>
              <a:rPr lang="ru-RU" sz="2200" smtClean="0">
                <a:solidFill>
                  <a:schemeClr val="tx1"/>
                </a:solidFill>
                <a:latin typeface="Comic Sans MS" pitchFamily="66" charset="0"/>
              </a:rPr>
              <a:t>со свекольным, вы приготовите отличное лекарство от гастрита с пониженной кислотностью, колита с запорами.</a:t>
            </a:r>
            <a:endParaRPr lang="ru-RU" sz="2200">
              <a:solidFill>
                <a:schemeClr val="tx1"/>
              </a:solidFill>
            </a:endParaRPr>
          </a:p>
        </p:txBody>
      </p:sp>
      <p:sp>
        <p:nvSpPr>
          <p:cNvPr id="14339" name="Содержимое 2"/>
          <p:cNvSpPr>
            <a:spLocks noGrp="1"/>
          </p:cNvSpPr>
          <p:nvPr>
            <p:ph sz="half" idx="1"/>
          </p:nvPr>
        </p:nvSpPr>
        <p:spPr>
          <a:xfrm>
            <a:off x="0" y="3214688"/>
            <a:ext cx="6357938" cy="2143125"/>
          </a:xfrm>
        </p:spPr>
        <p:txBody>
          <a:bodyPr/>
          <a:lstStyle/>
          <a:p>
            <a:pPr eaLnBrk="1" hangingPunct="1">
              <a:buFont typeface="Wingdings 2" pitchFamily="18" charset="2"/>
              <a:buNone/>
            </a:pPr>
            <a:r>
              <a:rPr lang="ru-RU" sz="2200" smtClean="0">
                <a:latin typeface="Comic Sans MS" pitchFamily="66" charset="0"/>
              </a:rPr>
              <a:t>    </a:t>
            </a:r>
            <a:r>
              <a:rPr lang="ru-RU" sz="2200" b="1" u="sng" smtClean="0">
                <a:latin typeface="Comic Sans MS" pitchFamily="66" charset="0"/>
              </a:rPr>
              <a:t>Клюква с медом </a:t>
            </a:r>
            <a:r>
              <a:rPr lang="ru-RU" sz="2200" smtClean="0">
                <a:latin typeface="Comic Sans MS" pitchFamily="66" charset="0"/>
              </a:rPr>
              <a:t>(по вкусу 1-2 чайные ложки на стакан сока) часто используется при простудных заболеваниях, помогает при ревматизме и ангине. А в смеси с сахаром применяется при комплексном лечении гипертонической болезни</a:t>
            </a:r>
            <a:endParaRPr lang="ru-RU" sz="2200" smtClean="0"/>
          </a:p>
        </p:txBody>
      </p:sp>
      <p:sp>
        <p:nvSpPr>
          <p:cNvPr id="14340" name="Содержимое 3"/>
          <p:cNvSpPr>
            <a:spLocks noGrp="1"/>
          </p:cNvSpPr>
          <p:nvPr>
            <p:ph sz="half" idx="2"/>
          </p:nvPr>
        </p:nvSpPr>
        <p:spPr>
          <a:xfrm>
            <a:off x="142875" y="5643563"/>
            <a:ext cx="5429250" cy="1000125"/>
          </a:xfrm>
        </p:spPr>
        <p:txBody>
          <a:bodyPr/>
          <a:lstStyle/>
          <a:p>
            <a:pPr eaLnBrk="1" hangingPunct="1">
              <a:buFont typeface="Wingdings 2" pitchFamily="18" charset="2"/>
              <a:buNone/>
            </a:pPr>
            <a:r>
              <a:rPr lang="ru-RU" sz="2200" smtClean="0">
                <a:latin typeface="Comic Sans MS" pitchFamily="66" charset="0"/>
              </a:rPr>
              <a:t>А уж как полезны каши с клюквой, зефир!</a:t>
            </a:r>
          </a:p>
        </p:txBody>
      </p:sp>
      <p:pic>
        <p:nvPicPr>
          <p:cNvPr id="14341" name="i-main-pic" descr="Картинка 120 из 1691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443663" y="1341438"/>
            <a:ext cx="1908175" cy="1579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2" name="i-main-pic" descr="Картинка 71 из 1691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643313" y="1357313"/>
            <a:ext cx="1836737" cy="1836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3" name="i-main-pic" descr="Картинка 229 из 1691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28625" y="1428750"/>
            <a:ext cx="2354263" cy="1563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4" name="i-main-pic" descr="Картинка 186 из 1691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6429375" y="2786063"/>
            <a:ext cx="2484438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5" name="Picture 2" descr="1271312838_zamorozhennye-produkty-klyukva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6500813" y="4143375"/>
            <a:ext cx="1071562" cy="1589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6" name="i-main-pic" descr="Картинка 498 из 1689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7754938" y="4891088"/>
            <a:ext cx="1389062" cy="1966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7" name="i-main-pic" descr="Картинка 73 из 1691"/>
          <p:cNvPicPr>
            <a:picLocks noChangeAspect="1" noChangeArrowheads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5000625" y="5572125"/>
            <a:ext cx="1571625" cy="1285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Прямоугольник 4"/>
          <p:cNvSpPr>
            <a:spLocks noChangeArrowheads="1"/>
          </p:cNvSpPr>
          <p:nvPr/>
        </p:nvSpPr>
        <p:spPr bwMode="auto">
          <a:xfrm>
            <a:off x="357188" y="357188"/>
            <a:ext cx="4071937" cy="5602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200" b="1" u="sng">
                <a:latin typeface="Comic Sans MS" pitchFamily="66" charset="0"/>
              </a:rPr>
              <a:t>Экстракт клюквы </a:t>
            </a:r>
            <a:r>
              <a:rPr lang="ru-RU" sz="2200">
                <a:latin typeface="Comic Sans MS" pitchFamily="66" charset="0"/>
              </a:rPr>
              <a:t>- обладает очищающими и антиоксидантными свойствами, помогает коже сохранить молодость и чистоту </a:t>
            </a:r>
            <a:br>
              <a:rPr lang="ru-RU" sz="2200">
                <a:latin typeface="Comic Sans MS" pitchFamily="66" charset="0"/>
              </a:rPr>
            </a:br>
            <a:r>
              <a:rPr lang="ru-RU" sz="2200">
                <a:latin typeface="Comic Sans MS" pitchFamily="66" charset="0"/>
              </a:rPr>
              <a:t/>
            </a:r>
            <a:br>
              <a:rPr lang="ru-RU" sz="2200">
                <a:latin typeface="Comic Sans MS" pitchFamily="66" charset="0"/>
              </a:rPr>
            </a:br>
            <a:r>
              <a:rPr lang="ru-RU" sz="2200">
                <a:solidFill>
                  <a:srgbClr val="000000"/>
                </a:solidFill>
                <a:latin typeface="Comic Sans MS" pitchFamily="66" charset="0"/>
              </a:rPr>
              <a:t>Алоэ Ягодный Нектар содержит весь комплекс биологически активных и полезных веществ, содержащихся в геле Алоэ Вера, и дополнен мякотью свежей клюквы и сочных яблок</a:t>
            </a:r>
            <a:endParaRPr lang="ru-RU" sz="2200">
              <a:latin typeface="Comic Sans MS" pitchFamily="66" charset="0"/>
            </a:endParaRPr>
          </a:p>
          <a:p>
            <a:endParaRPr lang="ru-RU" sz="2800">
              <a:latin typeface="Comic Sans MS" pitchFamily="66" charset="0"/>
            </a:endParaRPr>
          </a:p>
        </p:txBody>
      </p:sp>
      <p:pic>
        <p:nvPicPr>
          <p:cNvPr id="15363" name="Picture 1" descr="http://static.etoya.ru/files/images/imgsng/part_0/1591/pre/150_0t.jpg?ts=1288706814"/>
          <p:cNvPicPr>
            <a:picLocks noChangeAspect="1" noChangeArrowheads="1"/>
          </p:cNvPicPr>
          <p:nvPr/>
        </p:nvPicPr>
        <p:blipFill>
          <a:blip r:embed="rId2" r:link="rId3" cstate="email"/>
          <a:srcRect/>
          <a:stretch>
            <a:fillRect/>
          </a:stretch>
        </p:blipFill>
        <p:spPr bwMode="auto">
          <a:xfrm>
            <a:off x="5000625" y="0"/>
            <a:ext cx="1428750" cy="227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4" name="Picture 4" descr="http://flp.ucoz.kz/_si/0/03420265.jpg"/>
          <p:cNvPicPr>
            <a:picLocks noChangeAspect="1" noChangeArrowheads="1"/>
          </p:cNvPicPr>
          <p:nvPr/>
        </p:nvPicPr>
        <p:blipFill>
          <a:blip r:embed="rId4" r:link="rId5" cstate="email"/>
          <a:srcRect/>
          <a:stretch>
            <a:fillRect/>
          </a:stretch>
        </p:blipFill>
        <p:spPr bwMode="auto">
          <a:xfrm>
            <a:off x="7000875" y="428625"/>
            <a:ext cx="1825625" cy="2028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5" name="i-main-pic" descr="Картинка 187 из 1691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4786313" y="2428875"/>
            <a:ext cx="2071687" cy="1643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6" name="i-main-pic" descr="Картинка 99 из 1691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6926263" y="3500438"/>
            <a:ext cx="2217737" cy="171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7" name="i-main-pic" descr="Картинка 176 из 1691"/>
          <p:cNvPicPr>
            <a:picLocks noChangeAspect="1" noChangeArrowheads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5072063" y="4572000"/>
            <a:ext cx="1701800" cy="2143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428604"/>
            <a:ext cx="8643937" cy="1274763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mtClean="0"/>
              <a:t/>
            </a:r>
            <a:br>
              <a:rPr lang="ru-RU" smtClean="0"/>
            </a:br>
            <a:r>
              <a:rPr lang="ru-RU" smtClean="0"/>
              <a:t/>
            </a:r>
            <a:br>
              <a:rPr lang="ru-RU" smtClean="0"/>
            </a:br>
            <a:r>
              <a:rPr lang="ru-RU" smtClean="0"/>
              <a:t/>
            </a:r>
            <a:br>
              <a:rPr lang="ru-RU" smtClean="0"/>
            </a:br>
            <a:r>
              <a:rPr lang="ru-RU" smtClean="0"/>
              <a:t/>
            </a:r>
            <a:br>
              <a:rPr lang="ru-RU" smtClean="0"/>
            </a:br>
            <a:r>
              <a:rPr lang="ru-RU" smtClean="0"/>
              <a:t/>
            </a:r>
            <a:br>
              <a:rPr lang="ru-RU" smtClean="0"/>
            </a:br>
            <a:r>
              <a:rPr lang="ru-RU" smtClean="0"/>
              <a:t/>
            </a:r>
            <a:br>
              <a:rPr lang="ru-RU" smtClean="0"/>
            </a:br>
            <a:r>
              <a:rPr lang="ru-RU" sz="3600" smtClean="0">
                <a:solidFill>
                  <a:srgbClr val="993300"/>
                </a:solidFill>
                <a:latin typeface="Comic Sans MS" pitchFamily="66" charset="0"/>
              </a:rPr>
              <a:t>«В один год высокая трава </a:t>
            </a:r>
            <a:r>
              <a:rPr lang="ru-RU" sz="3600" b="1" smtClean="0">
                <a:solidFill>
                  <a:srgbClr val="993300"/>
                </a:solidFill>
                <a:latin typeface="Comic Sans MS" pitchFamily="66" charset="0"/>
              </a:rPr>
              <a:t>Иван-чай</a:t>
            </a:r>
            <a:r>
              <a:rPr lang="ru-RU" sz="3600" smtClean="0">
                <a:solidFill>
                  <a:srgbClr val="993300"/>
                </a:solidFill>
                <a:latin typeface="Comic Sans MS" pitchFamily="66" charset="0"/>
              </a:rPr>
              <a:t> проросла через бревнышки».</a:t>
            </a:r>
            <a:r>
              <a:rPr lang="ru-RU" smtClean="0"/>
              <a:t/>
            </a:r>
            <a:br>
              <a:rPr lang="ru-RU" smtClean="0"/>
            </a:br>
            <a:endParaRPr lang="ru-RU"/>
          </a:p>
        </p:txBody>
      </p:sp>
      <p:pic>
        <p:nvPicPr>
          <p:cNvPr id="16387" name="Picture 1" descr="pux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357938" y="3714750"/>
            <a:ext cx="2214562" cy="2586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8" name="Picture 3" descr="Картинка 12 из 11053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6000750" y="1143000"/>
            <a:ext cx="2778125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9" name="Picture 5" descr="Картинка 552 из 11153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357188" y="2357438"/>
            <a:ext cx="5246687" cy="3929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Прямоугольник 1"/>
          <p:cNvSpPr>
            <a:spLocks noChangeArrowheads="1"/>
          </p:cNvSpPr>
          <p:nvPr/>
        </p:nvSpPr>
        <p:spPr bwMode="auto">
          <a:xfrm>
            <a:off x="250825" y="142875"/>
            <a:ext cx="6035675" cy="6572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>
                <a:solidFill>
                  <a:srgbClr val="CC0000"/>
                </a:solidFill>
                <a:latin typeface="Comic Sans MS" pitchFamily="66" charset="0"/>
              </a:rPr>
              <a:t>"Иван-чай"</a:t>
            </a:r>
            <a:r>
              <a:rPr lang="ru-RU" sz="2400" b="1">
                <a:solidFill>
                  <a:srgbClr val="333333"/>
                </a:solidFill>
                <a:latin typeface="Comic Sans MS" pitchFamily="66" charset="0"/>
              </a:rPr>
              <a:t> </a:t>
            </a:r>
            <a:r>
              <a:rPr lang="ru-RU" sz="2200">
                <a:solidFill>
                  <a:srgbClr val="333333"/>
                </a:solidFill>
                <a:latin typeface="Comic Sans MS" pitchFamily="66" charset="0"/>
              </a:rPr>
              <a:t>дарит нам профилактику злокачественных и доброкачественных новообразований,  кариеса. </a:t>
            </a:r>
            <a:br>
              <a:rPr lang="ru-RU" sz="2200">
                <a:solidFill>
                  <a:srgbClr val="333333"/>
                </a:solidFill>
                <a:latin typeface="Comic Sans MS" pitchFamily="66" charset="0"/>
              </a:rPr>
            </a:br>
            <a:r>
              <a:rPr lang="ru-RU" sz="2200">
                <a:solidFill>
                  <a:srgbClr val="333333"/>
                </a:solidFill>
                <a:latin typeface="Comic Sans MS" pitchFamily="66" charset="0"/>
              </a:rPr>
              <a:t>Повышение иммунитета к респираторно-вирусным инфекциям.</a:t>
            </a:r>
          </a:p>
          <a:p>
            <a:r>
              <a:rPr lang="ru-RU" sz="2200">
                <a:solidFill>
                  <a:srgbClr val="333333"/>
                </a:solidFill>
                <a:latin typeface="Comic Sans MS" pitchFamily="66" charset="0"/>
              </a:rPr>
              <a:t> Эффективен при заболеваниях мочеполовой системы, при камнях в печени, почках и болезнях селезенки, п</a:t>
            </a:r>
            <a:r>
              <a:rPr lang="ru-RU" sz="2200">
                <a:latin typeface="Comic Sans MS" pitchFamily="66" charset="0"/>
              </a:rPr>
              <a:t>ри болезнях горла, кровотечениях, запорах</a:t>
            </a:r>
            <a:r>
              <a:rPr lang="ru-RU" sz="2200">
                <a:solidFill>
                  <a:srgbClr val="333333"/>
                </a:solidFill>
                <a:latin typeface="Comic Sans MS" pitchFamily="66" charset="0"/>
              </a:rPr>
              <a:t>.  </a:t>
            </a:r>
            <a:br>
              <a:rPr lang="ru-RU" sz="2200">
                <a:solidFill>
                  <a:srgbClr val="333333"/>
                </a:solidFill>
                <a:latin typeface="Comic Sans MS" pitchFamily="66" charset="0"/>
              </a:rPr>
            </a:br>
            <a:r>
              <a:rPr lang="ru-RU" sz="2200">
                <a:solidFill>
                  <a:srgbClr val="333333"/>
                </a:solidFill>
                <a:latin typeface="Comic Sans MS" pitchFamily="66" charset="0"/>
              </a:rPr>
              <a:t>Рубцует язвы двенадцатиперстной кишки и желудка.</a:t>
            </a:r>
            <a:br>
              <a:rPr lang="ru-RU" sz="2200">
                <a:solidFill>
                  <a:srgbClr val="333333"/>
                </a:solidFill>
                <a:latin typeface="Comic Sans MS" pitchFamily="66" charset="0"/>
              </a:rPr>
            </a:br>
            <a:r>
              <a:rPr lang="ru-RU" sz="2200">
                <a:solidFill>
                  <a:srgbClr val="333333"/>
                </a:solidFill>
                <a:latin typeface="Comic Sans MS" pitchFamily="66" charset="0"/>
              </a:rPr>
              <a:t>Уменьшает интоксикацию организма Снимает пищевые и алкогольные отравления. </a:t>
            </a:r>
            <a:br>
              <a:rPr lang="ru-RU" sz="2200">
                <a:solidFill>
                  <a:srgbClr val="333333"/>
                </a:solidFill>
                <a:latin typeface="Comic Sans MS" pitchFamily="66" charset="0"/>
              </a:rPr>
            </a:br>
            <a:r>
              <a:rPr lang="ru-RU" sz="2200">
                <a:solidFill>
                  <a:srgbClr val="333333"/>
                </a:solidFill>
                <a:latin typeface="Comic Sans MS" pitchFamily="66" charset="0"/>
              </a:rPr>
              <a:t>Восстанавливает силы при истощении.</a:t>
            </a:r>
            <a:br>
              <a:rPr lang="ru-RU" sz="2200">
                <a:solidFill>
                  <a:srgbClr val="333333"/>
                </a:solidFill>
                <a:latin typeface="Comic Sans MS" pitchFamily="66" charset="0"/>
              </a:rPr>
            </a:br>
            <a:r>
              <a:rPr lang="ru-RU" sz="2200">
                <a:solidFill>
                  <a:srgbClr val="333333"/>
                </a:solidFill>
                <a:latin typeface="Comic Sans MS" pitchFamily="66" charset="0"/>
              </a:rPr>
              <a:t>Улучшает состав крови.</a:t>
            </a:r>
          </a:p>
          <a:p>
            <a:r>
              <a:rPr lang="ru-RU" sz="2200">
                <a:solidFill>
                  <a:srgbClr val="333333"/>
                </a:solidFill>
                <a:latin typeface="Comic Sans MS" pitchFamily="66" charset="0"/>
              </a:rPr>
              <a:t>Укрепляет корни волос. </a:t>
            </a:r>
            <a:br>
              <a:rPr lang="ru-RU" sz="2200">
                <a:solidFill>
                  <a:srgbClr val="333333"/>
                </a:solidFill>
                <a:latin typeface="Comic Sans MS" pitchFamily="66" charset="0"/>
              </a:rPr>
            </a:br>
            <a:r>
              <a:rPr lang="ru-RU" sz="2200">
                <a:solidFill>
                  <a:srgbClr val="333333"/>
                </a:solidFill>
                <a:latin typeface="Comic Sans MS" pitchFamily="66" charset="0"/>
              </a:rPr>
              <a:t>Устраняет головную боль. </a:t>
            </a:r>
          </a:p>
          <a:p>
            <a:r>
              <a:rPr lang="ru-RU" sz="2200">
                <a:solidFill>
                  <a:srgbClr val="333333"/>
                </a:solidFill>
                <a:latin typeface="Comic Sans MS" pitchFamily="66" charset="0"/>
              </a:rPr>
              <a:t>Нормализует давление!!!</a:t>
            </a:r>
            <a:r>
              <a:rPr lang="ru-RU" sz="2200">
                <a:latin typeface="Comic Sans MS" pitchFamily="66" charset="0"/>
              </a:rPr>
              <a:t> </a:t>
            </a:r>
          </a:p>
        </p:txBody>
      </p:sp>
      <p:pic>
        <p:nvPicPr>
          <p:cNvPr id="17411" name="Picture 3" descr="Картинка 946 из 11150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7118350" y="87313"/>
            <a:ext cx="1865313" cy="2270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2" name="i-main-pic" descr="Картинка 288 из 60554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6516688" y="2492375"/>
            <a:ext cx="1128712" cy="2217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3" name="Picture 10" descr="Картинка 113 из 351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7812088" y="2852738"/>
            <a:ext cx="1150937" cy="2028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4" name="Picture 14" descr="Картинка 134 из 351">
            <a:hlinkClick r:id="rId7"/>
          </p:cNvPr>
          <p:cNvPicPr>
            <a:picLocks noChangeAspect="1" noChangeArrowheads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7235825" y="4797425"/>
            <a:ext cx="1016000" cy="1785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Прямоугольник 1"/>
          <p:cNvSpPr>
            <a:spLocks noChangeArrowheads="1"/>
          </p:cNvSpPr>
          <p:nvPr/>
        </p:nvSpPr>
        <p:spPr bwMode="auto">
          <a:xfrm>
            <a:off x="179388" y="285750"/>
            <a:ext cx="5321300" cy="3776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200">
                <a:latin typeface="Comic Sans MS" pitchFamily="66" charset="0"/>
              </a:rPr>
              <a:t>В тибетской медицине </a:t>
            </a:r>
            <a:r>
              <a:rPr lang="ru-RU" sz="2200" b="1" u="sng">
                <a:latin typeface="Comic Sans MS" pitchFamily="66" charset="0"/>
              </a:rPr>
              <a:t>траву</a:t>
            </a:r>
            <a:r>
              <a:rPr lang="ru-RU" sz="2200">
                <a:latin typeface="Comic Sans MS" pitchFamily="66" charset="0"/>
              </a:rPr>
              <a:t>, </a:t>
            </a:r>
            <a:r>
              <a:rPr lang="ru-RU" sz="2200" b="1" u="sng">
                <a:latin typeface="Comic Sans MS" pitchFamily="66" charset="0"/>
              </a:rPr>
              <a:t>корни</a:t>
            </a:r>
            <a:r>
              <a:rPr lang="ru-RU" sz="2200">
                <a:latin typeface="Comic Sans MS" pitchFamily="66" charset="0"/>
              </a:rPr>
              <a:t> и </a:t>
            </a:r>
            <a:r>
              <a:rPr lang="ru-RU" sz="2200" b="1" u="sng">
                <a:latin typeface="Comic Sans MS" pitchFamily="66" charset="0"/>
              </a:rPr>
              <a:t>цветки</a:t>
            </a:r>
            <a:r>
              <a:rPr lang="ru-RU" sz="2200">
                <a:latin typeface="Comic Sans MS" pitchFamily="66" charset="0"/>
              </a:rPr>
              <a:t> использовали в качестве противовоспалительного средства при заболеваниях кожи и слизистых оболочек. </a:t>
            </a:r>
          </a:p>
          <a:p>
            <a:r>
              <a:rPr lang="ru-RU" sz="2200">
                <a:latin typeface="Comic Sans MS" pitchFamily="66" charset="0"/>
              </a:rPr>
              <a:t>Высушенные </a:t>
            </a:r>
            <a:r>
              <a:rPr lang="ru-RU" sz="2200" b="1" u="sng">
                <a:latin typeface="Comic Sans MS" pitchFamily="66" charset="0"/>
              </a:rPr>
              <a:t>листья</a:t>
            </a:r>
            <a:r>
              <a:rPr lang="ru-RU" sz="2200">
                <a:latin typeface="Comic Sans MS" pitchFamily="66" charset="0"/>
              </a:rPr>
              <a:t> заваривают и получают крепкий и вкусный чай, а поджаренные </a:t>
            </a:r>
            <a:r>
              <a:rPr lang="ru-RU" sz="2200" b="1" u="sng">
                <a:latin typeface="Comic Sans MS" pitchFamily="66" charset="0"/>
              </a:rPr>
              <a:t>корни</a:t>
            </a:r>
            <a:r>
              <a:rPr lang="ru-RU" sz="2200">
                <a:latin typeface="Comic Sans MS" pitchFamily="66" charset="0"/>
              </a:rPr>
              <a:t> используют для приготовления “кофе”. </a:t>
            </a:r>
          </a:p>
          <a:p>
            <a:r>
              <a:rPr lang="ru-RU" sz="2200">
                <a:latin typeface="Comic Sans MS" pitchFamily="66" charset="0"/>
                <a:ea typeface="Calibri" pitchFamily="34" charset="0"/>
                <a:cs typeface="Arial" charset="0"/>
              </a:rPr>
              <a:t>Витамина "С" в «Иван-чае» в 6,5 раз больше, чем в лимоне</a:t>
            </a:r>
            <a:r>
              <a:rPr lang="ru-RU" sz="2200">
                <a:latin typeface="Comic Sans MS" pitchFamily="66" charset="0"/>
                <a:cs typeface="Arial" charset="0"/>
              </a:rPr>
              <a:t>.</a:t>
            </a:r>
            <a:r>
              <a:rPr lang="ru-RU" sz="2200">
                <a:latin typeface="Comic Sans MS" pitchFamily="66" charset="0"/>
              </a:rPr>
              <a:t> </a:t>
            </a:r>
          </a:p>
        </p:txBody>
      </p:sp>
      <p:pic>
        <p:nvPicPr>
          <p:cNvPr id="18435" name="Picture 12" descr="Картинка 125 из 351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071563" y="4143375"/>
            <a:ext cx="1458912" cy="2471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6" name="Picture 4" descr="Картинка 86 из 11154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3214688" y="4095750"/>
            <a:ext cx="1857375" cy="2474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7" name="Picture 6" descr="Картинка 123 из 11154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5715000" y="214313"/>
            <a:ext cx="3008313" cy="2700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8" name="Picture 2" descr="Картинка 16 из 11055">
            <a:hlinkClick r:id="rId8"/>
          </p:cNvPr>
          <p:cNvPicPr>
            <a:picLocks noChangeAspect="1" noChangeArrowheads="1"/>
          </p:cNvPicPr>
          <p:nvPr/>
        </p:nvPicPr>
        <p:blipFill>
          <a:blip r:embed="rId9" cstate="email"/>
          <a:srcRect/>
          <a:stretch>
            <a:fillRect/>
          </a:stretch>
        </p:blipFill>
        <p:spPr bwMode="auto">
          <a:xfrm>
            <a:off x="5746750" y="3429000"/>
            <a:ext cx="2968625" cy="2508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55650" y="2636838"/>
            <a:ext cx="7272338" cy="927100"/>
          </a:xfrm>
        </p:spPr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  <a:defRPr/>
            </a:pPr>
            <a:r>
              <a:rPr lang="ru-RU" smtClean="0">
                <a:solidFill>
                  <a:schemeClr val="tx1"/>
                </a:solidFill>
                <a:latin typeface="Comic Sans MS" pitchFamily="66" charset="0"/>
              </a:rPr>
              <a:t>Активно применяют иван-чай и в косметологии и детской парфюмерии.</a:t>
            </a:r>
          </a:p>
          <a:p>
            <a:pPr eaLnBrk="1" hangingPunct="1">
              <a:lnSpc>
                <a:spcPct val="90000"/>
              </a:lnSpc>
              <a:defRPr/>
            </a:pPr>
            <a:endParaRPr lang="ru-RU" smtClean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99103" y="267299"/>
            <a:ext cx="7655202" cy="2508426"/>
          </a:xfrm>
        </p:spPr>
        <p:txBody>
          <a:bodyPr>
            <a:normAutofit fontScale="90000"/>
          </a:bodyPr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ru-RU" sz="2200" smtClean="0">
                <a:latin typeface="Comic Sans MS" pitchFamily="66" charset="0"/>
              </a:rPr>
              <a:t/>
            </a:r>
            <a:br>
              <a:rPr lang="ru-RU" sz="2200" smtClean="0">
                <a:latin typeface="Comic Sans MS" pitchFamily="66" charset="0"/>
              </a:rPr>
            </a:br>
            <a:r>
              <a:rPr lang="ru-RU" sz="2200" smtClean="0">
                <a:latin typeface="Comic Sans MS" pitchFamily="66" charset="0"/>
              </a:rPr>
              <a:t/>
            </a:r>
            <a:br>
              <a:rPr lang="ru-RU" sz="2200" smtClean="0">
                <a:latin typeface="Comic Sans MS" pitchFamily="66" charset="0"/>
              </a:rPr>
            </a:br>
            <a:r>
              <a:rPr lang="ru-RU" sz="2200" smtClean="0">
                <a:solidFill>
                  <a:schemeClr val="tx1"/>
                </a:solidFill>
                <a:latin typeface="Comic Sans MS" pitchFamily="66" charset="0"/>
              </a:rPr>
              <a:t>Из молодых </a:t>
            </a:r>
            <a:r>
              <a:rPr lang="ru-RU" sz="2200" b="1" u="sng" smtClean="0">
                <a:solidFill>
                  <a:schemeClr val="tx1"/>
                </a:solidFill>
                <a:latin typeface="Comic Sans MS" pitchFamily="66" charset="0"/>
              </a:rPr>
              <a:t>побегов</a:t>
            </a:r>
            <a:r>
              <a:rPr lang="ru-RU" sz="2200" smtClean="0">
                <a:solidFill>
                  <a:schemeClr val="tx1"/>
                </a:solidFill>
                <a:latin typeface="Comic Sans MS" pitchFamily="66" charset="0"/>
              </a:rPr>
              <a:t> и </a:t>
            </a:r>
            <a:r>
              <a:rPr lang="ru-RU" sz="2200" b="1" u="sng" smtClean="0">
                <a:solidFill>
                  <a:schemeClr val="tx1"/>
                </a:solidFill>
                <a:latin typeface="Comic Sans MS" pitchFamily="66" charset="0"/>
              </a:rPr>
              <a:t>листьев</a:t>
            </a:r>
            <a:r>
              <a:rPr lang="ru-RU" sz="2200" smtClean="0">
                <a:solidFill>
                  <a:schemeClr val="tx1"/>
                </a:solidFill>
                <a:latin typeface="Comic Sans MS" pitchFamily="66" charset="0"/>
              </a:rPr>
              <a:t> кипрея готовят салаты, супы, а свежие корни можно употреблять в сыром или вареном виде вместо спаржи или капусты. </a:t>
            </a:r>
            <a:br>
              <a:rPr lang="ru-RU" sz="2200" smtClean="0">
                <a:solidFill>
                  <a:schemeClr val="tx1"/>
                </a:solidFill>
                <a:latin typeface="Comic Sans MS" pitchFamily="66" charset="0"/>
              </a:rPr>
            </a:br>
            <a:r>
              <a:rPr lang="ru-RU" sz="2200" smtClean="0">
                <a:solidFill>
                  <a:schemeClr val="tx1"/>
                </a:solidFill>
                <a:latin typeface="Comic Sans MS" pitchFamily="66" charset="0"/>
              </a:rPr>
              <a:t>Из высушенных </a:t>
            </a:r>
            <a:r>
              <a:rPr lang="ru-RU" sz="2200" b="1" u="sng" smtClean="0">
                <a:solidFill>
                  <a:schemeClr val="tx1"/>
                </a:solidFill>
                <a:latin typeface="Comic Sans MS" pitchFamily="66" charset="0"/>
              </a:rPr>
              <a:t>корней</a:t>
            </a:r>
            <a:r>
              <a:rPr lang="ru-RU" sz="2200" smtClean="0">
                <a:solidFill>
                  <a:schemeClr val="tx1"/>
                </a:solidFill>
                <a:latin typeface="Comic Sans MS" pitchFamily="66" charset="0"/>
              </a:rPr>
              <a:t> кипрея готовят муку, выпекают хлеб, оладьи и лепешки.</a:t>
            </a:r>
            <a:r>
              <a:rPr lang="ru-RU" smtClean="0">
                <a:latin typeface="Comic Sans MS" pitchFamily="66" charset="0"/>
              </a:rPr>
              <a:t/>
            </a:r>
            <a:br>
              <a:rPr lang="ru-RU" smtClean="0">
                <a:latin typeface="Comic Sans MS" pitchFamily="66" charset="0"/>
              </a:rPr>
            </a:br>
            <a:endParaRPr lang="ru-RU"/>
          </a:p>
        </p:txBody>
      </p:sp>
      <p:pic>
        <p:nvPicPr>
          <p:cNvPr id="19460" name="Picture 8" descr="Картинка 468 из 11153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900113" y="3644900"/>
            <a:ext cx="1474787" cy="2809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1" name="Picture 18" descr="Картинка 0 из 299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3059113" y="4292600"/>
            <a:ext cx="2757487" cy="1785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2" name="Picture 16" descr="Картинка 160 из 351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6443663" y="4149725"/>
            <a:ext cx="190500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2910" y="188913"/>
            <a:ext cx="7858180" cy="2168517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3200" smtClean="0">
                <a:solidFill>
                  <a:srgbClr val="993300"/>
                </a:solidFill>
                <a:latin typeface="Comic Sans MS" pitchFamily="66" charset="0"/>
              </a:rPr>
              <a:t>«Она прибежала к Лежачему камню и затаилась тут в густом кусту </a:t>
            </a:r>
            <a:r>
              <a:rPr lang="ru-RU" sz="3200" b="1" smtClean="0">
                <a:solidFill>
                  <a:srgbClr val="993300"/>
                </a:solidFill>
                <a:latin typeface="Comic Sans MS" pitchFamily="66" charset="0"/>
              </a:rPr>
              <a:t>можжевельника</a:t>
            </a:r>
            <a:r>
              <a:rPr lang="ru-RU" sz="3200" smtClean="0">
                <a:solidFill>
                  <a:srgbClr val="993300"/>
                </a:solidFill>
                <a:latin typeface="Comic Sans MS" pitchFamily="66" charset="0"/>
              </a:rPr>
              <a:t>… Травка за кустом </a:t>
            </a:r>
            <a:r>
              <a:rPr lang="ru-RU" sz="3200" b="1" smtClean="0">
                <a:solidFill>
                  <a:srgbClr val="993300"/>
                </a:solidFill>
                <a:latin typeface="Comic Sans MS" pitchFamily="66" charset="0"/>
              </a:rPr>
              <a:t>можжевельника</a:t>
            </a:r>
            <a:r>
              <a:rPr lang="ru-RU" sz="3200" smtClean="0">
                <a:solidFill>
                  <a:srgbClr val="993300"/>
                </a:solidFill>
                <a:latin typeface="Comic Sans MS" pitchFamily="66" charset="0"/>
              </a:rPr>
              <a:t> присела …»</a:t>
            </a:r>
          </a:p>
        </p:txBody>
      </p:sp>
      <p:pic>
        <p:nvPicPr>
          <p:cNvPr id="20483" name="Picture 4" descr="Картинка 459 из 471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875213" y="2708275"/>
            <a:ext cx="3575050" cy="3662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4" name="Рисунок 5" descr="C:\Documents and Settings\Admin\Мои документы\Мои рисунки\_ENL_1~1.GIF"/>
          <p:cNvPicPr>
            <a:picLocks noChangeAspect="1" noChangeArrowheads="1"/>
          </p:cNvPicPr>
          <p:nvPr/>
        </p:nvPicPr>
        <p:blipFill>
          <a:blip r:embed="rId4" cstate="email"/>
          <a:srcRect t="19101" r="20918" b="15088"/>
          <a:stretch>
            <a:fillRect/>
          </a:stretch>
        </p:blipFill>
        <p:spPr bwMode="auto">
          <a:xfrm>
            <a:off x="808038" y="2708275"/>
            <a:ext cx="3106737" cy="3351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1"/>
          <p:cNvSpPr>
            <a:spLocks noChangeArrowheads="1"/>
          </p:cNvSpPr>
          <p:nvPr/>
        </p:nvSpPr>
        <p:spPr bwMode="auto">
          <a:xfrm>
            <a:off x="1071563" y="84138"/>
            <a:ext cx="6215062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just" fontAlgn="t"/>
            <a:r>
              <a:rPr lang="ru-RU" sz="3200" b="1">
                <a:solidFill>
                  <a:srgbClr val="620042"/>
                </a:solidFill>
                <a:latin typeface="Comic Sans MS" pitchFamily="66" charset="0"/>
                <a:cs typeface="Times New Roman" pitchFamily="18" charset="0"/>
              </a:rPr>
              <a:t>Способы применения</a:t>
            </a:r>
            <a:endParaRPr lang="ru-RU" sz="3200">
              <a:latin typeface="Comic Sans MS" pitchFamily="66" charset="0"/>
            </a:endParaRPr>
          </a:p>
        </p:txBody>
      </p:sp>
      <p:sp>
        <p:nvSpPr>
          <p:cNvPr id="21507" name="Rectangle 2"/>
          <p:cNvSpPr>
            <a:spLocks noChangeArrowheads="1"/>
          </p:cNvSpPr>
          <p:nvPr/>
        </p:nvSpPr>
        <p:spPr bwMode="auto">
          <a:xfrm>
            <a:off x="285750" y="141288"/>
            <a:ext cx="7358063" cy="5026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fontAlgn="t"/>
            <a:endParaRPr lang="ru-RU" sz="2000">
              <a:solidFill>
                <a:srgbClr val="620042"/>
              </a:solidFill>
              <a:latin typeface="Century Gothic" pitchFamily="34" charset="0"/>
              <a:cs typeface="Times New Roman" pitchFamily="18" charset="0"/>
            </a:endParaRPr>
          </a:p>
          <a:p>
            <a:pPr fontAlgn="t"/>
            <a:endParaRPr lang="ru-RU" sz="2200" b="1" u="sng">
              <a:latin typeface="Comic Sans MS" pitchFamily="66" charset="0"/>
              <a:cs typeface="Times New Roman" pitchFamily="18" charset="0"/>
            </a:endParaRPr>
          </a:p>
          <a:p>
            <a:pPr fontAlgn="t"/>
            <a:r>
              <a:rPr lang="ru-RU" sz="2200" b="1" u="sng">
                <a:latin typeface="Comic Sans MS" pitchFamily="66" charset="0"/>
              </a:rPr>
              <a:t>Шишкоягоды </a:t>
            </a:r>
            <a:r>
              <a:rPr lang="ru-RU" sz="2200">
                <a:latin typeface="Comic Sans MS" pitchFamily="66" charset="0"/>
              </a:rPr>
              <a:t>действуют как мочегонное, дезинфицирующее мочевыводящие пути, как отхаркивающее, желчегонное и улучшающее пищеварение средство, при поносах, метеоризме.</a:t>
            </a:r>
            <a:r>
              <a:rPr lang="ru-RU" sz="2200" b="1" u="sng">
                <a:latin typeface="Comic Sans MS" pitchFamily="66" charset="0"/>
              </a:rPr>
              <a:t> Иглы можжевельника </a:t>
            </a:r>
            <a:r>
              <a:rPr lang="ru-RU" sz="2200">
                <a:latin typeface="Comic Sans MS" pitchFamily="66" charset="0"/>
              </a:rPr>
              <a:t>применяются как мочегонное средство при отеках, связанных с почечной недостаточностью и нарушением кровообращения, как желчегонное средство, при бронхитах как отхаркивающее. </a:t>
            </a:r>
          </a:p>
          <a:p>
            <a:pPr fontAlgn="t"/>
            <a:r>
              <a:rPr lang="ru-RU" sz="2200">
                <a:latin typeface="Comic Sans MS" pitchFamily="66" charset="0"/>
              </a:rPr>
              <a:t>Эфирное масло из </a:t>
            </a:r>
            <a:r>
              <a:rPr lang="ru-RU" sz="2200" b="1" u="sng">
                <a:latin typeface="Comic Sans MS" pitchFamily="66" charset="0"/>
              </a:rPr>
              <a:t>хвои</a:t>
            </a:r>
            <a:r>
              <a:rPr lang="ru-RU" sz="2200">
                <a:latin typeface="Comic Sans MS" pitchFamily="66" charset="0"/>
              </a:rPr>
              <a:t> обладает сильными дезинфицирующими свойствами. </a:t>
            </a:r>
          </a:p>
          <a:p>
            <a:pPr algn="just" fontAlgn="t"/>
            <a:endParaRPr lang="ru-RU" sz="2000">
              <a:latin typeface="Century Gothic" pitchFamily="34" charset="0"/>
            </a:endParaRPr>
          </a:p>
          <a:p>
            <a:pPr algn="just" fontAlgn="t"/>
            <a:r>
              <a:rPr lang="ru-RU" sz="2000">
                <a:solidFill>
                  <a:srgbClr val="620042"/>
                </a:solidFill>
                <a:latin typeface="Century Gothic" pitchFamily="34" charset="0"/>
                <a:cs typeface="Times New Roman" pitchFamily="18" charset="0"/>
              </a:rPr>
              <a:t> </a:t>
            </a:r>
          </a:p>
        </p:txBody>
      </p:sp>
      <p:pic>
        <p:nvPicPr>
          <p:cNvPr id="21508" name="i-main-pic" descr="Картинка 51 из 60556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7500938" y="4071938"/>
            <a:ext cx="1643062" cy="2055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9" name="i-main-pic" descr="Картинка 126 из 60556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7429500" y="0"/>
            <a:ext cx="1714500" cy="2205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10" name="i-main-pic" descr="Картинка 212 из 60555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5857875" y="4929188"/>
            <a:ext cx="1611313" cy="1928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11" name="i-main-pic" descr="Картинка 186 из 60556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2500313" y="5214938"/>
            <a:ext cx="1643062" cy="1643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12" name="i-main-pic" descr="Картинка 1315 из 60552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7500938" y="2071688"/>
            <a:ext cx="1382712" cy="1928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13" name="i-main-pic" descr="Картинка 478 из 60554"/>
          <p:cNvPicPr>
            <a:picLocks noChangeAspect="1" noChangeArrowheads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4333875" y="5072063"/>
            <a:ext cx="1495425" cy="1785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14" name="i-main-pic" descr="Картинка 254 из 60554"/>
          <p:cNvPicPr>
            <a:picLocks noChangeAspect="1" noChangeArrowheads="1"/>
          </p:cNvPicPr>
          <p:nvPr/>
        </p:nvPicPr>
        <p:blipFill>
          <a:blip r:embed="rId9" cstate="email"/>
          <a:srcRect/>
          <a:stretch>
            <a:fillRect/>
          </a:stretch>
        </p:blipFill>
        <p:spPr bwMode="auto">
          <a:xfrm>
            <a:off x="142875" y="5130800"/>
            <a:ext cx="2160588" cy="172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Прямоугольник 1"/>
          <p:cNvSpPr>
            <a:spLocks noChangeArrowheads="1"/>
          </p:cNvSpPr>
          <p:nvPr/>
        </p:nvSpPr>
        <p:spPr bwMode="auto">
          <a:xfrm>
            <a:off x="142875" y="285750"/>
            <a:ext cx="5857875" cy="550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t"/>
            <a:r>
              <a:rPr lang="ru-RU" sz="2200" b="1" u="sng">
                <a:latin typeface="Comic Sans MS" pitchFamily="66" charset="0"/>
              </a:rPr>
              <a:t>Из древесины </a:t>
            </a:r>
            <a:r>
              <a:rPr lang="ru-RU" sz="2200">
                <a:latin typeface="Comic Sans MS" pitchFamily="66" charset="0"/>
              </a:rPr>
              <a:t>путем сухой перегонки получают так называемое терпентинное масло (можжевеловый деготь), наружное болеутоляющее и отвлекающее средство  при ревматических и подагрических болях, при болях в ушах, при мокром лишае, чесотке, для полосканий при воспалении десен, </a:t>
            </a:r>
          </a:p>
          <a:p>
            <a:pPr fontAlgn="t"/>
            <a:r>
              <a:rPr lang="ru-RU" sz="2200">
                <a:latin typeface="Comic Sans MS" pitchFamily="66" charset="0"/>
              </a:rPr>
              <a:t>В гомеопатии использовали внутрь при отеках, малярии, заболеваниях почек, цистите, в составе смесей при обменном полиартрите. </a:t>
            </a:r>
          </a:p>
          <a:p>
            <a:pPr fontAlgn="t"/>
            <a:r>
              <a:rPr lang="ru-RU" sz="2200" b="1" u="sng">
                <a:latin typeface="Comic Sans MS" pitchFamily="66" charset="0"/>
              </a:rPr>
              <a:t>Корни</a:t>
            </a:r>
            <a:r>
              <a:rPr lang="ru-RU" sz="2200">
                <a:latin typeface="Comic Sans MS" pitchFamily="66" charset="0"/>
              </a:rPr>
              <a:t> употребляли при туберкулезе, бронхите, язвенной болезни желудка, кожных болезнях; </a:t>
            </a:r>
            <a:r>
              <a:rPr lang="ru-RU" sz="2200" b="1" u="sng">
                <a:latin typeface="Comic Sans MS" pitchFamily="66" charset="0"/>
              </a:rPr>
              <a:t>отвар веток </a:t>
            </a:r>
            <a:r>
              <a:rPr lang="ru-RU" sz="2200">
                <a:latin typeface="Comic Sans MS" pitchFamily="66" charset="0"/>
              </a:rPr>
              <a:t>- при аллергии. </a:t>
            </a:r>
          </a:p>
        </p:txBody>
      </p:sp>
      <p:pic>
        <p:nvPicPr>
          <p:cNvPr id="22531" name="i-main-pic" descr="Картинка 389 из 60554"/>
          <p:cNvPicPr>
            <a:picLocks noChangeAspect="1" noChangeArrowheads="1"/>
          </p:cNvPicPr>
          <p:nvPr/>
        </p:nvPicPr>
        <p:blipFill>
          <a:blip r:embed="rId3" cstate="email"/>
          <a:srcRect t="-2"/>
          <a:stretch>
            <a:fillRect/>
          </a:stretch>
        </p:blipFill>
        <p:spPr bwMode="auto">
          <a:xfrm>
            <a:off x="7215188" y="214313"/>
            <a:ext cx="1785937" cy="1785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2" name="i-main-pic" descr="Картинка 191 из 60556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6929438" y="2286000"/>
            <a:ext cx="785812" cy="1857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3" name="i-main-pic" descr="Картинка 195 из 60556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7715250" y="2214563"/>
            <a:ext cx="1428750" cy="1809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4" name="i-main-pic" descr="Картинка 180 из 60556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5857875" y="2286000"/>
            <a:ext cx="1000125" cy="1785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5" name="i-main-pic" descr="Картинка 106 из 60556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6000750" y="142875"/>
            <a:ext cx="1266825" cy="2143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6" name="i-main-pic" descr="Картинка 525 из 60553"/>
          <p:cNvPicPr>
            <a:picLocks noChangeAspect="1" noChangeArrowheads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7429500" y="4714875"/>
            <a:ext cx="1525588" cy="1857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7" name="i-main-pic" descr="Картинка 284 из 60554"/>
          <p:cNvPicPr>
            <a:picLocks noChangeAspect="1" noChangeArrowheads="1"/>
          </p:cNvPicPr>
          <p:nvPr/>
        </p:nvPicPr>
        <p:blipFill>
          <a:blip r:embed="rId9" cstate="email"/>
          <a:srcRect/>
          <a:stretch>
            <a:fillRect/>
          </a:stretch>
        </p:blipFill>
        <p:spPr bwMode="auto">
          <a:xfrm>
            <a:off x="6000750" y="4857750"/>
            <a:ext cx="1071563" cy="1627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500" y="285750"/>
            <a:ext cx="8115300" cy="1571614"/>
          </a:xfrm>
        </p:spPr>
        <p:txBody>
          <a:bodyPr rtlCol="0"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3200" smtClean="0">
                <a:solidFill>
                  <a:srgbClr val="993300"/>
                </a:solidFill>
                <a:latin typeface="Comic Sans MS" pitchFamily="66" charset="0"/>
              </a:rPr>
              <a:t>«Среди этой зелени прошлого года кое-где виднелись новые цветочки белого </a:t>
            </a:r>
            <a:r>
              <a:rPr lang="ru-RU" sz="3200" b="1" smtClean="0">
                <a:solidFill>
                  <a:srgbClr val="993300"/>
                </a:solidFill>
                <a:latin typeface="Comic Sans MS" pitchFamily="66" charset="0"/>
              </a:rPr>
              <a:t>подснежник</a:t>
            </a:r>
            <a:r>
              <a:rPr lang="ru-RU" sz="3200" smtClean="0">
                <a:solidFill>
                  <a:srgbClr val="993300"/>
                </a:solidFill>
                <a:latin typeface="Comic Sans MS" pitchFamily="66" charset="0"/>
              </a:rPr>
              <a:t>а»</a:t>
            </a:r>
            <a:endParaRPr lang="ru-RU" sz="3200">
              <a:solidFill>
                <a:srgbClr val="993300"/>
              </a:solidFill>
              <a:latin typeface="Comic Sans MS" pitchFamily="66" charset="0"/>
            </a:endParaRPr>
          </a:p>
        </p:txBody>
      </p:sp>
      <p:pic>
        <p:nvPicPr>
          <p:cNvPr id="23555" name="i-main-pic" descr="Картинка 430 из 5269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42875" y="1928813"/>
            <a:ext cx="3505200" cy="2846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6" name="i-main-pic" descr="Картинка 382 из 5269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857500" y="3214688"/>
            <a:ext cx="3752850" cy="2513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7" name="i-main-pic" descr="Картинка 100 из 5270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6357938" y="4714875"/>
            <a:ext cx="2576512" cy="1925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249987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endParaRPr lang="ru-RU" smtClean="0"/>
          </a:p>
        </p:txBody>
      </p:sp>
      <p:pic>
        <p:nvPicPr>
          <p:cNvPr id="6147" name="i-main-pic" descr="Картинка 117 из 493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28625" y="214313"/>
            <a:ext cx="8351838" cy="6240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Прямоугольник 2"/>
          <p:cNvSpPr>
            <a:spLocks noChangeArrowheads="1"/>
          </p:cNvSpPr>
          <p:nvPr/>
        </p:nvSpPr>
        <p:spPr bwMode="auto">
          <a:xfrm>
            <a:off x="357188" y="285750"/>
            <a:ext cx="5214937" cy="5908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>
                <a:solidFill>
                  <a:srgbClr val="993300"/>
                </a:solidFill>
                <a:latin typeface="Comic Sans MS" pitchFamily="66" charset="0"/>
              </a:rPr>
              <a:t>В медицинских целях применяют </a:t>
            </a:r>
            <a:r>
              <a:rPr lang="ru-RU" sz="2200">
                <a:latin typeface="Comic Sans MS" pitchFamily="66" charset="0"/>
              </a:rPr>
              <a:t>в качестве желудочного, ветрогонного и мочегонного средства: «...Пищеварение тем улучшает и колики лечит. Если его пожевать, изо рта будет запах приятный...»</a:t>
            </a:r>
            <a:br>
              <a:rPr lang="ru-RU" sz="2200">
                <a:latin typeface="Comic Sans MS" pitchFamily="66" charset="0"/>
              </a:rPr>
            </a:br>
            <a:r>
              <a:rPr lang="ru-RU" sz="2200">
                <a:latin typeface="Comic Sans MS" pitchFamily="66" charset="0"/>
              </a:rPr>
              <a:t>Современная медицина использует препарат алкалоида галантамина, полученного из унгернии. Галантамин применяют при лечении остаточных явлений полиомиелита и двигательных расстройств, вызванных повреждениями центральной нервной системы.</a:t>
            </a:r>
          </a:p>
          <a:p>
            <a:r>
              <a:rPr lang="ru-RU" sz="2200">
                <a:latin typeface="Comic Sans MS" pitchFamily="66" charset="0"/>
              </a:rPr>
              <a:t>Применяют и в косметологии.</a:t>
            </a:r>
          </a:p>
        </p:txBody>
      </p:sp>
      <p:pic>
        <p:nvPicPr>
          <p:cNvPr id="24579" name="Picture 5" descr="http://3.bp.blogspot.com/_u0ckPdvyv_s/TPZANgAqbDI/AAAAAAAAAvc/ttCcPVZX0yo/s1600/%25D0%25BD%25D0%25B8%25D0%25B2%25D0%25B0%25D0%25BB%25D0%25B8%25D0%25BD.jpe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500688" y="142875"/>
            <a:ext cx="2214562" cy="1744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0" name="Picture 9" descr="http://www.placen.com.ua/userfiles/1275007992_2(13)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500813" y="1928813"/>
            <a:ext cx="2014537" cy="1627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1" name="Picture 3" descr="Картинка 60 из 319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6786563" y="3929063"/>
            <a:ext cx="1514475" cy="278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1"/>
          <p:cNvSpPr>
            <a:spLocks noChangeArrowheads="1"/>
          </p:cNvSpPr>
          <p:nvPr/>
        </p:nvSpPr>
        <p:spPr bwMode="auto">
          <a:xfrm>
            <a:off x="357188" y="889000"/>
            <a:ext cx="8501062" cy="407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457056" tIns="152352" bIns="38088" anchor="ctr">
            <a:spAutoFit/>
          </a:bodyPr>
          <a:lstStyle/>
          <a:p>
            <a:pPr algn="ctr"/>
            <a:r>
              <a:rPr lang="ru-RU" sz="3600" b="1">
                <a:solidFill>
                  <a:srgbClr val="FF0000"/>
                </a:solidFill>
                <a:latin typeface="Comic Sans MS" pitchFamily="66" charset="0"/>
                <a:cs typeface="Times New Roman" pitchFamily="18" charset="0"/>
              </a:rPr>
              <a:t>Растение ядовито!</a:t>
            </a:r>
            <a:endParaRPr lang="ru-RU" sz="3600" b="1">
              <a:latin typeface="Comic Sans MS" pitchFamily="66" charset="0"/>
              <a:cs typeface="Times New Roman" pitchFamily="18" charset="0"/>
            </a:endParaRPr>
          </a:p>
          <a:p>
            <a:pPr eaLnBrk="0" hangingPunct="0"/>
            <a:r>
              <a:rPr lang="ru-RU" sz="3600">
                <a:latin typeface="Comic Sans MS" pitchFamily="66" charset="0"/>
                <a:ea typeface="Calibri" pitchFamily="34" charset="0"/>
                <a:cs typeface="Times New Roman" pitchFamily="18" charset="0"/>
              </a:rPr>
              <a:t>В больших дозах (для ребенка достаточно нескольких луковичек) вызывает тошноту, рвоту, тяжелый понос, выпадение волос, нарушение свертываемости крови и поражение почек. </a:t>
            </a:r>
            <a:endParaRPr lang="ru-RU" sz="3600"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2875" y="1071563"/>
            <a:ext cx="7000875" cy="5500687"/>
          </a:xfrm>
        </p:spPr>
        <p:txBody>
          <a:bodyPr>
            <a:normAutofit/>
          </a:bodyPr>
          <a:lstStyle/>
          <a:p>
            <a:pPr algn="l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dirty="0" smtClean="0">
                <a:solidFill>
                  <a:schemeClr val="tx1"/>
                </a:solidFill>
                <a:latin typeface="Comic Sans MS" pitchFamily="66" charset="0"/>
              </a:rPr>
              <a:t>.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57158" y="142853"/>
            <a:ext cx="8129590" cy="928693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3200" smtClean="0">
                <a:solidFill>
                  <a:srgbClr val="993300"/>
                </a:solidFill>
                <a:latin typeface="Comic Sans MS" pitchFamily="66" charset="0"/>
              </a:rPr>
              <a:t>«В болотной сырости пахнул на нее резкий, одуряющий запах </a:t>
            </a:r>
            <a:r>
              <a:rPr lang="ru-RU" sz="3200" b="1" smtClean="0">
                <a:solidFill>
                  <a:srgbClr val="993300"/>
                </a:solidFill>
                <a:latin typeface="Comic Sans MS" pitchFamily="66" charset="0"/>
              </a:rPr>
              <a:t>багульника</a:t>
            </a:r>
            <a:r>
              <a:rPr lang="ru-RU" sz="3200" smtClean="0">
                <a:solidFill>
                  <a:srgbClr val="993300"/>
                </a:solidFill>
                <a:latin typeface="Comic Sans MS" pitchFamily="66" charset="0"/>
              </a:rPr>
              <a:t>.»</a:t>
            </a:r>
            <a:endParaRPr lang="ru-RU" sz="3200"/>
          </a:p>
        </p:txBody>
      </p:sp>
      <p:pic>
        <p:nvPicPr>
          <p:cNvPr id="26628" name="i-main-pic" descr="Картинка 6 из 10151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57188" y="1285875"/>
            <a:ext cx="4710112" cy="3143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29" name="Picture 3" descr="Багульник1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6357938" y="1357313"/>
            <a:ext cx="2301875" cy="3656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30" name="Picture 2" descr="Багульник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4000500" y="3714750"/>
            <a:ext cx="2357438" cy="2795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14313" y="714375"/>
            <a:ext cx="6357937" cy="5857875"/>
          </a:xfrm>
        </p:spPr>
        <p:txBody>
          <a:bodyPr>
            <a:normAutofit lnSpcReduction="10000"/>
          </a:bodyPr>
          <a:lstStyle/>
          <a:p>
            <a:pPr algn="l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b="1" u="sng" dirty="0" smtClean="0">
                <a:solidFill>
                  <a:schemeClr val="tx1"/>
                </a:solidFill>
                <a:latin typeface="Comic Sans MS" pitchFamily="66" charset="0"/>
              </a:rPr>
              <a:t>Настой листьев или «травы» багульника </a:t>
            </a:r>
            <a:r>
              <a:rPr lang="ru-RU" dirty="0" smtClean="0">
                <a:solidFill>
                  <a:schemeClr val="tx1"/>
                </a:solidFill>
                <a:latin typeface="Comic Sans MS" pitchFamily="66" charset="0"/>
              </a:rPr>
              <a:t>в соотношении 1:10 и 1:15 дают внутрь при остром и хроническом бронхите, бронхиальной астме ,при мучительном кашле, коклюше, одышке,  простудных заболеваниях как отхаркивающее, противовоспалительное и антисептическое средство. </a:t>
            </a:r>
          </a:p>
          <a:p>
            <a:pPr algn="l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b="1" u="sng" dirty="0" smtClean="0">
                <a:solidFill>
                  <a:schemeClr val="tx1"/>
                </a:solidFill>
                <a:latin typeface="Comic Sans MS" pitchFamily="66" charset="0"/>
              </a:rPr>
              <a:t>Отвар багульника </a:t>
            </a:r>
            <a:r>
              <a:rPr lang="ru-RU" dirty="0" smtClean="0">
                <a:solidFill>
                  <a:schemeClr val="tx1"/>
                </a:solidFill>
                <a:latin typeface="Comic Sans MS" pitchFamily="66" charset="0"/>
              </a:rPr>
              <a:t>употребляется при заболеваниях легких, в том числе и туберкулезе, желудочно-кишечных заболеваниях, ревматизме, заболеваниях почек, золотухе, экземе, подагре, а также для профилактики эпидемических заболеваний в качестве противосудорожного средства при грудной жабе, кожных болезнях, ушибах, ранах и кровотечениях. </a:t>
            </a:r>
            <a:endParaRPr lang="ru-RU" dirty="0">
              <a:solidFill>
                <a:schemeClr val="tx1"/>
              </a:solidFill>
              <a:latin typeface="Comic Sans MS" pitchFamily="66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285852" y="142853"/>
            <a:ext cx="6429420" cy="571503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3200" b="1" smtClean="0">
                <a:latin typeface="Comic Sans MS" pitchFamily="66" charset="0"/>
              </a:rPr>
              <a:t/>
            </a:r>
            <a:br>
              <a:rPr lang="ru-RU" sz="3200" b="1" smtClean="0">
                <a:latin typeface="Comic Sans MS" pitchFamily="66" charset="0"/>
              </a:rPr>
            </a:br>
            <a:r>
              <a:rPr lang="ru-RU" sz="3200" b="1" smtClean="0">
                <a:latin typeface="Comic Sans MS" pitchFamily="66" charset="0"/>
              </a:rPr>
              <a:t/>
            </a:r>
            <a:br>
              <a:rPr lang="ru-RU" sz="3200" b="1" smtClean="0">
                <a:latin typeface="Comic Sans MS" pitchFamily="66" charset="0"/>
              </a:rPr>
            </a:br>
            <a:r>
              <a:rPr lang="ru-RU" sz="3200" b="1" smtClean="0">
                <a:latin typeface="Comic Sans MS" pitchFamily="66" charset="0"/>
              </a:rPr>
              <a:t/>
            </a:r>
            <a:br>
              <a:rPr lang="ru-RU" sz="3200" b="1" smtClean="0">
                <a:latin typeface="Comic Sans MS" pitchFamily="66" charset="0"/>
              </a:rPr>
            </a:br>
            <a:r>
              <a:rPr lang="ru-RU" sz="3200" b="1" smtClean="0">
                <a:latin typeface="Comic Sans MS" pitchFamily="66" charset="0"/>
              </a:rPr>
              <a:t/>
            </a:r>
            <a:br>
              <a:rPr lang="ru-RU" sz="3200" b="1" smtClean="0">
                <a:latin typeface="Comic Sans MS" pitchFamily="66" charset="0"/>
              </a:rPr>
            </a:br>
            <a:r>
              <a:rPr lang="ru-RU" sz="3200" b="1" smtClean="0">
                <a:latin typeface="Comic Sans MS" pitchFamily="66" charset="0"/>
              </a:rPr>
              <a:t/>
            </a:r>
            <a:br>
              <a:rPr lang="ru-RU" sz="3200" b="1" smtClean="0">
                <a:latin typeface="Comic Sans MS" pitchFamily="66" charset="0"/>
              </a:rPr>
            </a:br>
            <a:r>
              <a:rPr lang="ru-RU" sz="3200" b="1" smtClean="0">
                <a:solidFill>
                  <a:schemeClr val="tx1"/>
                </a:solidFill>
                <a:latin typeface="Comic Sans MS" pitchFamily="66" charset="0"/>
              </a:rPr>
              <a:t>Фармакологические свойства</a:t>
            </a:r>
            <a:endParaRPr lang="ru-RU">
              <a:solidFill>
                <a:schemeClr val="tx1"/>
              </a:solidFill>
            </a:endParaRPr>
          </a:p>
        </p:txBody>
      </p:sp>
      <p:pic>
        <p:nvPicPr>
          <p:cNvPr id="27652" name="i-main-pic" descr="Картинка 741 из 10251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000750" y="1071563"/>
            <a:ext cx="2520950" cy="1857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3" name="i-main-pic" descr="Картинка 607 из 10251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8094663" y="0"/>
            <a:ext cx="1049337" cy="2928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4" name="i-main-pic" descr="Картинка 763 из 10251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6000750" y="3214688"/>
            <a:ext cx="1336675" cy="1897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5" name="i-main-pic" descr="Картинка 36 из 10151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7286625" y="2643188"/>
            <a:ext cx="1643063" cy="2071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6" name="i-main-pic" descr="Картинка 438 из 10251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7072313" y="4911725"/>
            <a:ext cx="1946275" cy="1946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Прямоугольник 2"/>
          <p:cNvSpPr>
            <a:spLocks noChangeArrowheads="1"/>
          </p:cNvSpPr>
          <p:nvPr/>
        </p:nvSpPr>
        <p:spPr bwMode="auto">
          <a:xfrm>
            <a:off x="214313" y="357188"/>
            <a:ext cx="4857750" cy="5848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200">
                <a:latin typeface="Comic Sans MS" pitchFamily="66" charset="0"/>
              </a:rPr>
              <a:t>Установлено хорошее действие мази из </a:t>
            </a:r>
            <a:r>
              <a:rPr lang="ru-RU" sz="2200" b="1" u="sng">
                <a:latin typeface="Comic Sans MS" pitchFamily="66" charset="0"/>
              </a:rPr>
              <a:t>эфирного масла багульника </a:t>
            </a:r>
            <a:r>
              <a:rPr lang="ru-RU" sz="2200">
                <a:latin typeface="Comic Sans MS" pitchFamily="66" charset="0"/>
              </a:rPr>
              <a:t>при насморке, при невралгии и эпилепсии.  Ванны и примочки делают при диатезе, фурункулах, панарициях, дермомикозах, блефаритах, оспе ветрянке, укусах насекомых и змей, отморожениях .</a:t>
            </a:r>
          </a:p>
          <a:p>
            <a:r>
              <a:rPr lang="ru-RU" sz="2200">
                <a:latin typeface="Comic Sans MS" pitchFamily="66" charset="0"/>
              </a:rPr>
              <a:t>В народной медицине применяют багульник при рахите, головной боли, заболевании сердца, почек, желудка, поносе, бесплодии, слабости мочевого пузыря, дизентерии, малярии, болях в костях, чесотке </a:t>
            </a:r>
          </a:p>
          <a:p>
            <a:endParaRPr lang="ru-RU" sz="2200">
              <a:latin typeface="Comic Sans MS" pitchFamily="66" charset="0"/>
            </a:endParaRPr>
          </a:p>
        </p:txBody>
      </p:sp>
      <p:pic>
        <p:nvPicPr>
          <p:cNvPr id="28675" name="i-main-pic" descr="Картинка 382 из 10251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7215188" y="0"/>
            <a:ext cx="1714500" cy="2427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6" name="i-main-pic" descr="Картинка 664 из 10251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215063" y="1571625"/>
            <a:ext cx="1643062" cy="2071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7" name="i-main-pic" descr="Картинка 246 из 10252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5643563" y="3143250"/>
            <a:ext cx="1643062" cy="2071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8" name="i-main-pic" descr="Картинка 64 из 10151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5143500" y="4545013"/>
            <a:ext cx="1446213" cy="2312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i-main-pic" descr="Картинка 129 из 10251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42875" y="0"/>
            <a:ext cx="3806825" cy="3806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699" name="Прямоугольник 2"/>
          <p:cNvSpPr>
            <a:spLocks noChangeArrowheads="1"/>
          </p:cNvSpPr>
          <p:nvPr/>
        </p:nvSpPr>
        <p:spPr bwMode="auto">
          <a:xfrm>
            <a:off x="4286250" y="428625"/>
            <a:ext cx="4572000" cy="2462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200">
                <a:latin typeface="Comic Sans MS" pitchFamily="66" charset="0"/>
              </a:rPr>
              <a:t>Для предохранения одежды от моли ее пересыпают порошком из листьев багульника. Для уничтожения клопов и блох помещение окуривают порошком из листьев, сжигая его.</a:t>
            </a:r>
          </a:p>
        </p:txBody>
      </p:sp>
      <p:sp>
        <p:nvSpPr>
          <p:cNvPr id="29700" name="Прямоугольник 4"/>
          <p:cNvSpPr>
            <a:spLocks noChangeArrowheads="1"/>
          </p:cNvSpPr>
          <p:nvPr/>
        </p:nvSpPr>
        <p:spPr bwMode="auto">
          <a:xfrm>
            <a:off x="4214813" y="3071813"/>
            <a:ext cx="4759325" cy="769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200">
                <a:latin typeface="Comic Sans MS" pitchFamily="66" charset="0"/>
              </a:rPr>
              <a:t>Отваром травы выводят жучка-древоточца. </a:t>
            </a:r>
          </a:p>
        </p:txBody>
      </p:sp>
      <p:sp>
        <p:nvSpPr>
          <p:cNvPr id="29701" name="Прямоугольник 1"/>
          <p:cNvSpPr>
            <a:spLocks noChangeArrowheads="1"/>
          </p:cNvSpPr>
          <p:nvPr/>
        </p:nvSpPr>
        <p:spPr bwMode="auto">
          <a:xfrm>
            <a:off x="142875" y="4000500"/>
            <a:ext cx="8786813" cy="2678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200">
                <a:latin typeface="Comic Sans MS" pitchFamily="66" charset="0"/>
              </a:rPr>
              <a:t>При заготовке, сушке и упаковке следует соблюдать осторожность, так как растение</a:t>
            </a:r>
            <a:r>
              <a:rPr lang="ru-RU" sz="3200">
                <a:solidFill>
                  <a:srgbClr val="FF0000"/>
                </a:solidFill>
                <a:latin typeface="Comic Sans MS" pitchFamily="66" charset="0"/>
              </a:rPr>
              <a:t> </a:t>
            </a:r>
            <a:r>
              <a:rPr lang="ru-RU" sz="4000">
                <a:solidFill>
                  <a:srgbClr val="FF0000"/>
                </a:solidFill>
                <a:latin typeface="Comic Sans MS" pitchFamily="66" charset="0"/>
              </a:rPr>
              <a:t>ядовито</a:t>
            </a:r>
            <a:r>
              <a:rPr lang="ru-RU" sz="3200">
                <a:solidFill>
                  <a:srgbClr val="FF0000"/>
                </a:solidFill>
                <a:latin typeface="Comic Sans MS" pitchFamily="66" charset="0"/>
              </a:rPr>
              <a:t> </a:t>
            </a:r>
            <a:r>
              <a:rPr lang="ru-RU" sz="3200">
                <a:latin typeface="Comic Sans MS" pitchFamily="66" charset="0"/>
              </a:rPr>
              <a:t>и обладает сильным запахом, вызывающим тошноту, головокружение, головную боль.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54098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3200" smtClean="0">
                <a:solidFill>
                  <a:srgbClr val="993300"/>
                </a:solidFill>
                <a:latin typeface="Comic Sans MS" pitchFamily="66" charset="0"/>
              </a:rPr>
              <a:t>«… высокая </a:t>
            </a:r>
            <a:r>
              <a:rPr lang="ru-RU" sz="3200" b="1" smtClean="0">
                <a:solidFill>
                  <a:srgbClr val="993300"/>
                </a:solidFill>
                <a:latin typeface="Comic Sans MS" pitchFamily="66" charset="0"/>
              </a:rPr>
              <a:t>трава белоус</a:t>
            </a:r>
            <a:r>
              <a:rPr lang="ru-RU" sz="3200" smtClean="0">
                <a:solidFill>
                  <a:srgbClr val="993300"/>
                </a:solidFill>
                <a:latin typeface="Comic Sans MS" pitchFamily="66" charset="0"/>
              </a:rPr>
              <a:t> — неизменный спутник тропы человеческой,»-утверждает М.Пришвин.</a:t>
            </a:r>
            <a:endParaRPr lang="ru-RU" sz="3200">
              <a:solidFill>
                <a:srgbClr val="993300"/>
              </a:solidFill>
              <a:latin typeface="Comic Sans MS" pitchFamily="66" charset="0"/>
            </a:endParaRPr>
          </a:p>
        </p:txBody>
      </p:sp>
      <p:pic>
        <p:nvPicPr>
          <p:cNvPr id="30723" name="Picture 2" descr="73620706703513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1500188"/>
            <a:ext cx="3071813" cy="409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4" name="Picture 3" descr="belous1_300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143250" y="3071813"/>
            <a:ext cx="2852738" cy="300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5" name="Picture 4" descr="belous2_300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6000750" y="3857625"/>
            <a:ext cx="2852738" cy="2730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6" name="Picture 5" descr="belous4_300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6715125" y="1000125"/>
            <a:ext cx="1928813" cy="2573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Прямоугольник 2"/>
          <p:cNvSpPr>
            <a:spLocks noChangeArrowheads="1"/>
          </p:cNvSpPr>
          <p:nvPr/>
        </p:nvSpPr>
        <p:spPr bwMode="auto">
          <a:xfrm>
            <a:off x="285750" y="357188"/>
            <a:ext cx="8429625" cy="6124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/>
              <a:t>                                                 </a:t>
            </a:r>
            <a:r>
              <a:rPr lang="ru-RU" sz="2800" b="1">
                <a:latin typeface="Comic Sans MS" pitchFamily="66" charset="0"/>
              </a:rPr>
              <a:t>Применение </a:t>
            </a:r>
            <a:br>
              <a:rPr lang="ru-RU" sz="2800" b="1">
                <a:latin typeface="Comic Sans MS" pitchFamily="66" charset="0"/>
              </a:rPr>
            </a:br>
            <a:r>
              <a:rPr lang="ru-RU" sz="2800">
                <a:latin typeface="Comic Sans MS" pitchFamily="66" charset="0"/>
              </a:rPr>
              <a:t/>
            </a:r>
            <a:br>
              <a:rPr lang="ru-RU" sz="2800">
                <a:latin typeface="Comic Sans MS" pitchFamily="66" charset="0"/>
              </a:rPr>
            </a:br>
            <a:r>
              <a:rPr lang="ru-RU" sz="2800">
                <a:latin typeface="Comic Sans MS" pitchFamily="66" charset="0"/>
              </a:rPr>
              <a:t>Настой травы используют как </a:t>
            </a:r>
            <a:r>
              <a:rPr lang="ru-RU" sz="2800" b="1">
                <a:latin typeface="Comic Sans MS" pitchFamily="66" charset="0"/>
              </a:rPr>
              <a:t>жаропонижающее</a:t>
            </a:r>
            <a:r>
              <a:rPr lang="ru-RU" sz="2800">
                <a:latin typeface="Comic Sans MS" pitchFamily="66" charset="0"/>
              </a:rPr>
              <a:t> средство: 1 ст. л. травы белоуса на 400 мл кипятка настаивают 1 час, процеживают. </a:t>
            </a:r>
            <a:br>
              <a:rPr lang="ru-RU" sz="2800">
                <a:latin typeface="Comic Sans MS" pitchFamily="66" charset="0"/>
              </a:rPr>
            </a:br>
            <a:r>
              <a:rPr lang="ru-RU" sz="2800">
                <a:latin typeface="Comic Sans MS" pitchFamily="66" charset="0"/>
              </a:rPr>
              <a:t>Принимают по 100 мл 3-4 раза в день </a:t>
            </a:r>
            <a:r>
              <a:rPr lang="ru-RU" sz="2800" b="1">
                <a:latin typeface="Comic Sans MS" pitchFamily="66" charset="0"/>
              </a:rPr>
              <a:t>при лихорадочных состояниях</a:t>
            </a:r>
            <a:r>
              <a:rPr lang="ru-RU" sz="2800">
                <a:latin typeface="Comic Sans MS" pitchFamily="66" charset="0"/>
              </a:rPr>
              <a:t>: 1 столовая ложка сухой измельченной травы на 1 стакан кипятка, настаивать 2 часа, процедить.  </a:t>
            </a:r>
          </a:p>
          <a:p>
            <a:r>
              <a:rPr lang="ru-RU" sz="2800">
                <a:latin typeface="Comic Sans MS" pitchFamily="66" charset="0"/>
              </a:rPr>
              <a:t>Настой растения применяют также как </a:t>
            </a:r>
            <a:r>
              <a:rPr lang="ru-RU" sz="2800" b="1">
                <a:latin typeface="Comic Sans MS" pitchFamily="66" charset="0"/>
              </a:rPr>
              <a:t>средство, облегчающее дыхание при восхождении на высокие горы</a:t>
            </a:r>
            <a:r>
              <a:rPr lang="ru-RU" sz="2800">
                <a:latin typeface="Comic Sans MS" pitchFamily="66" charset="0"/>
              </a:rPr>
              <a:t>. </a:t>
            </a:r>
            <a:br>
              <a:rPr lang="ru-RU" sz="2800">
                <a:latin typeface="Comic Sans MS" pitchFamily="66" charset="0"/>
              </a:rPr>
            </a:br>
            <a:endParaRPr lang="ru-RU" sz="2800"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313" y="274638"/>
            <a:ext cx="8786812" cy="1939916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3600" smtClean="0">
                <a:solidFill>
                  <a:srgbClr val="993300"/>
                </a:solidFill>
                <a:latin typeface="Comic Sans MS" pitchFamily="66" charset="0"/>
              </a:rPr>
              <a:t/>
            </a:r>
            <a:br>
              <a:rPr lang="ru-RU" sz="3600" smtClean="0">
                <a:solidFill>
                  <a:srgbClr val="993300"/>
                </a:solidFill>
                <a:latin typeface="Comic Sans MS" pitchFamily="66" charset="0"/>
              </a:rPr>
            </a:br>
            <a:r>
              <a:rPr lang="ru-RU" sz="3600" smtClean="0">
                <a:solidFill>
                  <a:srgbClr val="993300"/>
                </a:solidFill>
                <a:latin typeface="Comic Sans MS" pitchFamily="66" charset="0"/>
              </a:rPr>
              <a:t>«Они хорошо пахнут, попробуй, сорви цветочек </a:t>
            </a:r>
            <a:r>
              <a:rPr lang="ru-RU" sz="3600" b="1" smtClean="0">
                <a:solidFill>
                  <a:srgbClr val="993300"/>
                </a:solidFill>
                <a:latin typeface="Comic Sans MS" pitchFamily="66" charset="0"/>
              </a:rPr>
              <a:t>волчьего лыка</a:t>
            </a:r>
            <a:r>
              <a:rPr lang="ru-RU" sz="3600" smtClean="0">
                <a:solidFill>
                  <a:srgbClr val="993300"/>
                </a:solidFill>
                <a:latin typeface="Comic Sans MS" pitchFamily="66" charset="0"/>
              </a:rPr>
              <a:t>,—сказал </a:t>
            </a:r>
            <a:r>
              <a:rPr lang="ru-RU" sz="3600" err="1" smtClean="0">
                <a:solidFill>
                  <a:srgbClr val="993300"/>
                </a:solidFill>
                <a:latin typeface="Comic Sans MS" pitchFamily="66" charset="0"/>
              </a:rPr>
              <a:t>Митраша</a:t>
            </a:r>
            <a:r>
              <a:rPr lang="ru-RU" sz="3600" smtClean="0">
                <a:solidFill>
                  <a:srgbClr val="993300"/>
                </a:solidFill>
                <a:latin typeface="Comic Sans MS" pitchFamily="66" charset="0"/>
              </a:rPr>
              <a:t>.</a:t>
            </a:r>
            <a:br>
              <a:rPr lang="ru-RU" sz="3600" smtClean="0">
                <a:solidFill>
                  <a:srgbClr val="993300"/>
                </a:solidFill>
                <a:latin typeface="Comic Sans MS" pitchFamily="66" charset="0"/>
              </a:rPr>
            </a:br>
            <a:r>
              <a:rPr lang="ru-RU" sz="3600" smtClean="0">
                <a:solidFill>
                  <a:srgbClr val="993300"/>
                </a:solidFill>
                <a:latin typeface="Comic Sans MS" pitchFamily="66" charset="0"/>
              </a:rPr>
              <a:t>Настя попробовала надломить прутик стебелька и никак не могла.»</a:t>
            </a:r>
            <a:endParaRPr lang="ru-RU"/>
          </a:p>
        </p:txBody>
      </p:sp>
      <p:pic>
        <p:nvPicPr>
          <p:cNvPr id="32771" name="i-main-pic" descr="Картинка 6 из 1063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4429125"/>
            <a:ext cx="3205163" cy="2428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72" name="i-main-pic" descr="Картинка 194 из 1063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5715000" y="2824163"/>
            <a:ext cx="3208338" cy="2462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73" name="i-main-pic" descr="Картинка 55 из 1063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3238500" y="2357438"/>
            <a:ext cx="2384425" cy="3571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1"/>
          <p:cNvSpPr>
            <a:spLocks noChangeArrowheads="1"/>
          </p:cNvSpPr>
          <p:nvPr/>
        </p:nvSpPr>
        <p:spPr bwMode="auto">
          <a:xfrm>
            <a:off x="357188" y="347663"/>
            <a:ext cx="7143750" cy="4770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ru-RU" sz="2000">
                <a:solidFill>
                  <a:srgbClr val="2C2C2C"/>
                </a:solidFill>
                <a:latin typeface="Comic Sans MS" pitchFamily="66" charset="0"/>
                <a:cs typeface="Times New Roman" pitchFamily="18" charset="0"/>
              </a:rPr>
              <a:t>Активно используют </a:t>
            </a:r>
            <a:r>
              <a:rPr lang="ru-RU" sz="2000" b="1">
                <a:solidFill>
                  <a:srgbClr val="2C2C2C"/>
                </a:solidFill>
                <a:latin typeface="Comic Sans MS" pitchFamily="66" charset="0"/>
                <a:cs typeface="Times New Roman" pitchFamily="18" charset="0"/>
              </a:rPr>
              <a:t>в гомеопатии</a:t>
            </a:r>
            <a:r>
              <a:rPr lang="ru-RU" sz="2000">
                <a:solidFill>
                  <a:srgbClr val="2C2C2C"/>
                </a:solidFill>
                <a:latin typeface="Comic Sans MS" pitchFamily="66" charset="0"/>
                <a:cs typeface="Times New Roman" pitchFamily="18" charset="0"/>
              </a:rPr>
              <a:t>. Гомеопатическое средство Mezereum готовят из </a:t>
            </a:r>
            <a:r>
              <a:rPr lang="ru-RU" sz="2000" b="1" u="sng">
                <a:solidFill>
                  <a:srgbClr val="2C2C2C"/>
                </a:solidFill>
                <a:latin typeface="Comic Sans MS" pitchFamily="66" charset="0"/>
                <a:cs typeface="Times New Roman" pitchFamily="18" charset="0"/>
              </a:rPr>
              <a:t>свежей коры</a:t>
            </a:r>
            <a:r>
              <a:rPr lang="ru-RU" sz="2000">
                <a:solidFill>
                  <a:srgbClr val="2C2C2C"/>
                </a:solidFill>
                <a:latin typeface="Comic Sans MS" pitchFamily="66" charset="0"/>
                <a:cs typeface="Times New Roman" pitchFamily="18" charset="0"/>
              </a:rPr>
              <a:t>, которую собирают перед началом цветения. Она обыкновенно применяется при различных кожных заболеваниях: экземе, мокнущих и покрытых струпьями сыпях, покраснениях кожи, опоясывающем герпесе, а также при трофических язвах.</a:t>
            </a:r>
            <a:r>
              <a:rPr lang="ru-RU" sz="2000">
                <a:latin typeface="Comic Sans MS" pitchFamily="66" charset="0"/>
              </a:rPr>
              <a:t> При асците, отёках, экземе внутрь принимают также вытяжку из </a:t>
            </a:r>
            <a:r>
              <a:rPr lang="ru-RU" sz="2000" b="1" u="sng">
                <a:latin typeface="Comic Sans MS" pitchFamily="66" charset="0"/>
              </a:rPr>
              <a:t>корней волчьего лыка.</a:t>
            </a:r>
          </a:p>
          <a:p>
            <a:r>
              <a:rPr lang="ru-RU" sz="2000">
                <a:solidFill>
                  <a:srgbClr val="2C2C2C"/>
                </a:solidFill>
                <a:latin typeface="Comic Sans MS" pitchFamily="66" charset="0"/>
                <a:cs typeface="Times New Roman" pitchFamily="18" charset="0"/>
              </a:rPr>
              <a:t> Назначают его даже при воспалении глаз, зубной и головной болях, ломоте в суставах, при заболеваниях желудка. Самая большая доза этого лекарственного средства должна быть D3, с D6 все дальнейшие разведения применяются без опаски.</a:t>
            </a:r>
          </a:p>
          <a:p>
            <a:endParaRPr lang="ru-RU" sz="2400">
              <a:latin typeface="Comic Sans MS" pitchFamily="66" charset="0"/>
            </a:endParaRPr>
          </a:p>
        </p:txBody>
      </p:sp>
      <p:sp>
        <p:nvSpPr>
          <p:cNvPr id="33795" name="Прямоугольник 4"/>
          <p:cNvSpPr>
            <a:spLocks noChangeArrowheads="1"/>
          </p:cNvSpPr>
          <p:nvPr/>
        </p:nvSpPr>
        <p:spPr bwMode="auto">
          <a:xfrm>
            <a:off x="500063" y="4929188"/>
            <a:ext cx="5715000" cy="1446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200">
                <a:latin typeface="Comic Sans MS" pitchFamily="66" charset="0"/>
              </a:rPr>
              <a:t>Из настойки </a:t>
            </a:r>
            <a:r>
              <a:rPr lang="ru-RU" sz="2200" b="1" u="sng">
                <a:latin typeface="Comic Sans MS" pitchFamily="66" charset="0"/>
              </a:rPr>
              <a:t>коры</a:t>
            </a:r>
            <a:r>
              <a:rPr lang="ru-RU" sz="2200">
                <a:latin typeface="Comic Sans MS" pitchFamily="66" charset="0"/>
              </a:rPr>
              <a:t> можно сделать мазь. </a:t>
            </a:r>
          </a:p>
          <a:p>
            <a:r>
              <a:rPr lang="ru-RU" sz="2200">
                <a:latin typeface="Comic Sans MS" pitchFamily="66" charset="0"/>
              </a:rPr>
              <a:t>Мазь из зрелых сухих </a:t>
            </a:r>
            <a:r>
              <a:rPr lang="ru-RU" sz="2200" b="1" u="sng">
                <a:latin typeface="Comic Sans MS" pitchFamily="66" charset="0"/>
              </a:rPr>
              <a:t>плодов </a:t>
            </a:r>
            <a:r>
              <a:rPr lang="ru-RU" sz="2200">
                <a:latin typeface="Comic Sans MS" pitchFamily="66" charset="0"/>
              </a:rPr>
              <a:t>применяют как антиневралгическое средство. </a:t>
            </a:r>
          </a:p>
        </p:txBody>
      </p:sp>
      <p:pic>
        <p:nvPicPr>
          <p:cNvPr id="33796" name="i-main-pic" descr="Картинка 881 из 1061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7272338" y="857250"/>
            <a:ext cx="1871662" cy="1871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797" name="i-main-pic" descr="Картинка 965 из 1061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215063" y="5000625"/>
            <a:ext cx="2714625" cy="171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3"/>
          <p:cNvSpPr>
            <a:spLocks noGrp="1"/>
          </p:cNvSpPr>
          <p:nvPr>
            <p:ph idx="1"/>
          </p:nvPr>
        </p:nvSpPr>
        <p:spPr>
          <a:xfrm>
            <a:off x="457200" y="1412875"/>
            <a:ext cx="8229600" cy="5040313"/>
          </a:xfrm>
        </p:spPr>
        <p:txBody>
          <a:bodyPr/>
          <a:lstStyle/>
          <a:p>
            <a:pPr algn="ctr" eaLnBrk="1" hangingPunct="1">
              <a:buFont typeface="Arial" charset="0"/>
              <a:buNone/>
            </a:pPr>
            <a:r>
              <a:rPr lang="ru-RU" smtClean="0">
                <a:solidFill>
                  <a:srgbClr val="009900"/>
                </a:solidFill>
                <a:latin typeface="Comic Sans MS" pitchFamily="66" charset="0"/>
              </a:rPr>
              <a:t>Здоровьесберегающие технологии на уроках литературы</a:t>
            </a:r>
          </a:p>
          <a:p>
            <a:pPr eaLnBrk="1" hangingPunct="1">
              <a:buFont typeface="Wingdings 2" pitchFamily="18" charset="2"/>
              <a:buNone/>
            </a:pPr>
            <a:r>
              <a:rPr lang="ru-RU" sz="2200" b="1" smtClean="0">
                <a:latin typeface="Comic Sans MS" pitchFamily="66" charset="0"/>
              </a:rPr>
              <a:t>Цель.</a:t>
            </a:r>
            <a:r>
              <a:rPr lang="ru-RU" sz="2200" smtClean="0">
                <a:latin typeface="Comic Sans MS" pitchFamily="66" charset="0"/>
              </a:rPr>
              <a:t> Научиться находить в художественном тексте название растений, помогающих сохранить и укрепить здоровье. </a:t>
            </a:r>
          </a:p>
          <a:p>
            <a:pPr eaLnBrk="1" hangingPunct="1">
              <a:buFont typeface="Wingdings 2" pitchFamily="18" charset="2"/>
              <a:buNone/>
            </a:pPr>
            <a:r>
              <a:rPr lang="ru-RU" sz="2200" b="1" smtClean="0">
                <a:latin typeface="Comic Sans MS" pitchFamily="66" charset="0"/>
              </a:rPr>
              <a:t>Задачи.</a:t>
            </a:r>
            <a:r>
              <a:rPr lang="ru-RU" sz="2200" smtClean="0">
                <a:latin typeface="Comic Sans MS" pitchFamily="66" charset="0"/>
              </a:rPr>
              <a:t> Используя межпредметные связи, изучить свойства этих растений и их влияние на здоровье человека;</a:t>
            </a:r>
          </a:p>
          <a:p>
            <a:pPr eaLnBrk="1" hangingPunct="1">
              <a:buFont typeface="Wingdings 2" pitchFamily="18" charset="2"/>
              <a:buNone/>
            </a:pPr>
            <a:r>
              <a:rPr lang="ru-RU" sz="2200" smtClean="0">
                <a:latin typeface="Comic Sans MS" pitchFamily="66" charset="0"/>
              </a:rPr>
              <a:t>   попытаться разработать профилактические меры, содействующие укреплению и сохранению здоровья, что позволит показать, как соотносится изучаемый материал с повседневной жизнью.</a:t>
            </a:r>
            <a:r>
              <a:rPr lang="ru-RU" sz="1600" smtClean="0"/>
              <a:t> </a:t>
            </a:r>
            <a:endParaRPr lang="ru-RU" sz="1600" smtClean="0">
              <a:latin typeface="Arial" charset="0"/>
            </a:endParaRPr>
          </a:p>
          <a:p>
            <a:pPr eaLnBrk="1" hangingPunct="1">
              <a:buFont typeface="Wingdings 2" pitchFamily="18" charset="2"/>
              <a:buNone/>
            </a:pPr>
            <a:endParaRPr lang="ru-RU" sz="1600" smtClean="0">
              <a:latin typeface="Comic Sans MS" pitchFamily="66" charset="0"/>
            </a:endParaRPr>
          </a:p>
        </p:txBody>
      </p:sp>
      <p:sp>
        <p:nvSpPr>
          <p:cNvPr id="7171" name="WordArt 5"/>
          <p:cNvSpPr>
            <a:spLocks noChangeArrowheads="1" noChangeShapeType="1" noTextEdit="1"/>
          </p:cNvSpPr>
          <p:nvPr/>
        </p:nvSpPr>
        <p:spPr bwMode="auto">
          <a:xfrm>
            <a:off x="468313" y="260350"/>
            <a:ext cx="8229600" cy="1143000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26227"/>
              </a:avLst>
            </a:prstTxWarp>
          </a:bodyPr>
          <a:lstStyle/>
          <a:p>
            <a:r>
              <a:rPr lang="ru-RU" sz="4000" kern="10">
                <a:ln w="9525">
                  <a:solidFill>
                    <a:srgbClr val="66CCFF"/>
                  </a:solidFill>
                  <a:round/>
                  <a:headEnd/>
                  <a:tailEnd/>
                </a:ln>
                <a:solidFill>
                  <a:srgbClr val="CC0000"/>
                </a:solidFill>
                <a:latin typeface="Impact"/>
              </a:rPr>
              <a:t>Азбука Здоровья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Прямоугольник 2"/>
          <p:cNvSpPr>
            <a:spLocks noChangeArrowheads="1"/>
          </p:cNvSpPr>
          <p:nvPr/>
        </p:nvSpPr>
        <p:spPr bwMode="auto">
          <a:xfrm>
            <a:off x="2928938" y="357188"/>
            <a:ext cx="4430712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3200" b="1">
                <a:latin typeface="Comic Sans MS" pitchFamily="66" charset="0"/>
              </a:rPr>
              <a:t>Побочные действия:</a:t>
            </a:r>
            <a:endParaRPr lang="ru-RU" sz="3200">
              <a:latin typeface="Calibri" pitchFamily="34" charset="0"/>
            </a:endParaRPr>
          </a:p>
        </p:txBody>
      </p:sp>
      <p:sp>
        <p:nvSpPr>
          <p:cNvPr id="34819" name="Прямоугольник 3"/>
          <p:cNvSpPr>
            <a:spLocks noChangeArrowheads="1"/>
          </p:cNvSpPr>
          <p:nvPr/>
        </p:nvSpPr>
        <p:spPr bwMode="auto">
          <a:xfrm>
            <a:off x="642938" y="890588"/>
            <a:ext cx="7858125" cy="464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200" b="1">
                <a:solidFill>
                  <a:srgbClr val="FF0000"/>
                </a:solidFill>
                <a:latin typeface="Comic Sans MS" pitchFamily="66" charset="0"/>
              </a:rPr>
              <a:t>Волчье лыко </a:t>
            </a:r>
            <a:r>
              <a:rPr lang="ru-RU" sz="2200">
                <a:latin typeface="Comic Sans MS" pitchFamily="66" charset="0"/>
              </a:rPr>
              <a:t>очень </a:t>
            </a:r>
            <a:r>
              <a:rPr lang="ru-RU" sz="3200">
                <a:solidFill>
                  <a:srgbClr val="FF0000"/>
                </a:solidFill>
                <a:latin typeface="Comic Sans MS" pitchFamily="66" charset="0"/>
              </a:rPr>
              <a:t>ядовито</a:t>
            </a:r>
            <a:r>
              <a:rPr lang="ru-RU" sz="2200">
                <a:latin typeface="Comic Sans MS" pitchFamily="66" charset="0"/>
              </a:rPr>
              <a:t>. Его прелестные красные ягоды представляют первейшую опасность для детей в лесу: 10-15 ягод могут оказаться смертельной дозой. На коже все части растения вызывают сильное раздражение, которое может привести даже к некрозу.</a:t>
            </a:r>
            <a:br>
              <a:rPr lang="ru-RU" sz="2200">
                <a:latin typeface="Comic Sans MS" pitchFamily="66" charset="0"/>
              </a:rPr>
            </a:br>
            <a:r>
              <a:rPr lang="ru-RU" sz="2200">
                <a:latin typeface="Comic Sans MS" pitchFamily="66" charset="0"/>
              </a:rPr>
              <a:t>Употребление ягод волчьего лыка приводит к тяжелому раздражению желудка, кишечника и почек. Понос, рвота, жар при всех кожных высыпаниях являются первыми признаками отравления. Необходимо немедленно промыть желудок и обратиться в больницу. Там будут также лечить слизистую полости рта и горла</a:t>
            </a:r>
            <a:endParaRPr lang="ru-RU" sz="2200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Прямоугольник 1"/>
          <p:cNvSpPr>
            <a:spLocks noChangeArrowheads="1"/>
          </p:cNvSpPr>
          <p:nvPr/>
        </p:nvSpPr>
        <p:spPr bwMode="auto">
          <a:xfrm>
            <a:off x="571500" y="1000125"/>
            <a:ext cx="8001000" cy="4478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200">
                <a:latin typeface="Comic Sans MS" pitchFamily="66" charset="0"/>
              </a:rPr>
              <a:t>Мы рассказали о пользе растений, упомянутых в сказке-были М.М. Пришвина «Кладовая солнца». Наша работа имеет практическую направленность, значительно дополняет учебный материал, позволяет узнать целебные свойства ягод и трав и их пользу для организма, которую переоценить невозможно.</a:t>
            </a:r>
            <a:r>
              <a:rPr lang="ru-RU" sz="3200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Прямоугольник 1"/>
          <p:cNvSpPr>
            <a:spLocks noChangeArrowheads="1"/>
          </p:cNvSpPr>
          <p:nvPr/>
        </p:nvSpPr>
        <p:spPr bwMode="auto">
          <a:xfrm>
            <a:off x="785813" y="1500188"/>
            <a:ext cx="7643812" cy="3046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200">
                <a:latin typeface="Comic Sans MS" pitchFamily="66" charset="0"/>
              </a:rPr>
              <a:t>Сейчас мы занимаемся  разработкой профилактических мер, способствующих укреплению и сохранению здоровья, что позволит показать, как соотносится изучаемый материал с повседневной жизнью.</a:t>
            </a:r>
            <a:r>
              <a:rPr lang="ru-RU" sz="3200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одзаголовок 1"/>
          <p:cNvSpPr>
            <a:spLocks noGrp="1"/>
          </p:cNvSpPr>
          <p:nvPr>
            <p:ph type="subTitle" idx="1"/>
          </p:nvPr>
        </p:nvSpPr>
        <p:spPr>
          <a:xfrm>
            <a:off x="2286000" y="5357813"/>
            <a:ext cx="6477000" cy="1285875"/>
          </a:xfrm>
        </p:spPr>
        <p:txBody>
          <a:bodyPr/>
          <a:lstStyle/>
          <a:p>
            <a:pPr algn="r" eaLnBrk="1" hangingPunct="1">
              <a:defRPr/>
            </a:pPr>
            <a:r>
              <a:rPr lang="ru-RU" dirty="0" err="1" smtClean="0">
                <a:solidFill>
                  <a:srgbClr val="0000FF"/>
                </a:solidFill>
                <a:latin typeface="Comic Sans MS" pitchFamily="66" charset="0"/>
              </a:rPr>
              <a:t>УчительГБОУ</a:t>
            </a:r>
            <a:r>
              <a:rPr lang="ru-RU" dirty="0" smtClean="0">
                <a:solidFill>
                  <a:srgbClr val="0000FF"/>
                </a:solidFill>
                <a:latin typeface="Comic Sans MS" pitchFamily="66" charset="0"/>
              </a:rPr>
              <a:t> СОШ №1943</a:t>
            </a:r>
          </a:p>
          <a:p>
            <a:pPr algn="r" eaLnBrk="1" hangingPunct="1">
              <a:defRPr/>
            </a:pPr>
            <a:r>
              <a:rPr lang="ru-RU" dirty="0" err="1" smtClean="0">
                <a:solidFill>
                  <a:srgbClr val="0000FF"/>
                </a:solidFill>
                <a:latin typeface="Comic Sans MS" pitchFamily="66" charset="0"/>
              </a:rPr>
              <a:t>Бояринцева</a:t>
            </a:r>
            <a:r>
              <a:rPr lang="ru-RU" dirty="0" smtClean="0">
                <a:solidFill>
                  <a:srgbClr val="0000FF"/>
                </a:solidFill>
                <a:latin typeface="Comic Sans MS" pitchFamily="66" charset="0"/>
              </a:rPr>
              <a:t> Тамара Анатольевна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mtClean="0"/>
              <a:t/>
            </a:r>
            <a:br>
              <a:rPr lang="ru-RU" smtClean="0"/>
            </a:br>
            <a:endParaRPr lang="ru-RU"/>
          </a:p>
        </p:txBody>
      </p:sp>
      <p:sp>
        <p:nvSpPr>
          <p:cNvPr id="37892" name="WordArt 5"/>
          <p:cNvSpPr>
            <a:spLocks noChangeArrowheads="1" noChangeShapeType="1" noTextEdit="1"/>
          </p:cNvSpPr>
          <p:nvPr/>
        </p:nvSpPr>
        <p:spPr bwMode="auto">
          <a:xfrm>
            <a:off x="1187450" y="836613"/>
            <a:ext cx="6599238" cy="1439862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26227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rgbClr val="66CCFF"/>
                  </a:solidFill>
                  <a:round/>
                  <a:headEnd/>
                  <a:tailEnd/>
                </a:ln>
                <a:solidFill>
                  <a:srgbClr val="FF3300"/>
                </a:solidFill>
                <a:latin typeface="Impact"/>
              </a:rPr>
              <a:t>Спасибо</a:t>
            </a:r>
          </a:p>
        </p:txBody>
      </p:sp>
      <p:sp>
        <p:nvSpPr>
          <p:cNvPr id="37893" name="WordArt 6"/>
          <p:cNvSpPr>
            <a:spLocks noChangeArrowheads="1" noChangeShapeType="1" noTextEdit="1"/>
          </p:cNvSpPr>
          <p:nvPr/>
        </p:nvSpPr>
        <p:spPr bwMode="auto">
          <a:xfrm>
            <a:off x="1357313" y="2928938"/>
            <a:ext cx="6357937" cy="1871662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26227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rgbClr val="66CCFF"/>
                  </a:solidFill>
                  <a:round/>
                  <a:headEnd/>
                  <a:tailEnd/>
                </a:ln>
                <a:solidFill>
                  <a:srgbClr val="CC0000"/>
                </a:solidFill>
                <a:latin typeface="Impact"/>
              </a:rPr>
              <a:t>за  внимание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ChangeArrowheads="1"/>
          </p:cNvSpPr>
          <p:nvPr/>
        </p:nvSpPr>
        <p:spPr bwMode="auto">
          <a:xfrm>
            <a:off x="3000375" y="3789363"/>
            <a:ext cx="6000750" cy="45720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endParaRPr lang="ru-RU" sz="2400">
              <a:latin typeface="Comic Sans MS" pitchFamily="66" charset="0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8195" name="Прямоугольник 6"/>
          <p:cNvSpPr>
            <a:spLocks noChangeArrowheads="1"/>
          </p:cNvSpPr>
          <p:nvPr/>
        </p:nvSpPr>
        <p:spPr bwMode="auto">
          <a:xfrm>
            <a:off x="285750" y="142875"/>
            <a:ext cx="8572500" cy="1570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ru-RU" sz="3200" b="1">
                <a:solidFill>
                  <a:srgbClr val="993300"/>
                </a:solidFill>
                <a:latin typeface="Comic Sans MS" pitchFamily="66" charset="0"/>
              </a:rPr>
              <a:t>«Кислая и очень полезная для здоровья ягода клюква растет в болотах летом, а собирают ее поздней осенью.».</a:t>
            </a:r>
          </a:p>
        </p:txBody>
      </p:sp>
      <p:pic>
        <p:nvPicPr>
          <p:cNvPr id="8196" name="i-main-pic" descr="Картинка 376 из 493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68313" y="3141663"/>
            <a:ext cx="3249612" cy="2428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7" name="i-main-pic" descr="Картинка 18 из 1690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932363" y="3141663"/>
            <a:ext cx="3357562" cy="2509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ChangeArrowheads="1"/>
          </p:cNvSpPr>
          <p:nvPr/>
        </p:nvSpPr>
        <p:spPr bwMode="auto">
          <a:xfrm>
            <a:off x="3000375" y="3843338"/>
            <a:ext cx="6000750" cy="45720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endParaRPr lang="ru-RU" sz="2400">
              <a:latin typeface="Comic Sans MS" pitchFamily="66" charset="0"/>
              <a:ea typeface="Calibri" pitchFamily="34" charset="0"/>
              <a:cs typeface="Times New Roman" pitchFamily="18" charset="0"/>
            </a:endParaRPr>
          </a:p>
        </p:txBody>
      </p:sp>
      <p:pic>
        <p:nvPicPr>
          <p:cNvPr id="9219" name="i-main-pic" descr="Картинка 65 из 1691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786188" y="2143125"/>
            <a:ext cx="5113337" cy="4367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20" name="Прямоугольник 6"/>
          <p:cNvSpPr>
            <a:spLocks noChangeArrowheads="1"/>
          </p:cNvSpPr>
          <p:nvPr/>
        </p:nvSpPr>
        <p:spPr bwMode="auto">
          <a:xfrm>
            <a:off x="285750" y="142875"/>
            <a:ext cx="8572500" cy="2062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200" b="1">
                <a:solidFill>
                  <a:srgbClr val="993300"/>
                </a:solidFill>
                <a:latin typeface="Comic Sans MS" pitchFamily="66" charset="0"/>
              </a:rPr>
              <a:t>«Кто никогда не видал, как растет клюква, тот может очень долго идти по болоту и не замечать, что он по клюкве идет.»</a:t>
            </a:r>
          </a:p>
        </p:txBody>
      </p:sp>
      <p:pic>
        <p:nvPicPr>
          <p:cNvPr id="9221" name="i-main-pic" descr="Картинка 73 из 494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85750" y="2357438"/>
            <a:ext cx="3168650" cy="2112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2" name="i-main-pic" descr="Картинка 22 из 1690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285750" y="4572000"/>
            <a:ext cx="3159125" cy="2097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0" y="274638"/>
            <a:ext cx="8229600" cy="114300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4000" smtClean="0">
                <a:solidFill>
                  <a:srgbClr val="993300"/>
                </a:solidFill>
                <a:latin typeface="Comic Sans MS" pitchFamily="66" charset="0"/>
              </a:rPr>
              <a:t/>
            </a:r>
            <a:br>
              <a:rPr lang="ru-RU" sz="4000" smtClean="0">
                <a:solidFill>
                  <a:srgbClr val="993300"/>
                </a:solidFill>
                <a:latin typeface="Comic Sans MS" pitchFamily="66" charset="0"/>
              </a:rPr>
            </a:br>
            <a:endParaRPr lang="ru-RU" sz="4000" smtClean="0"/>
          </a:p>
        </p:txBody>
      </p:sp>
      <p:pic>
        <p:nvPicPr>
          <p:cNvPr id="10243" name="i-main-pic" descr="Картинка 4 из 1690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68313" y="4652963"/>
            <a:ext cx="3071812" cy="203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44" name="Rectangle 6"/>
          <p:cNvSpPr>
            <a:spLocks noChangeArrowheads="1"/>
          </p:cNvSpPr>
          <p:nvPr/>
        </p:nvSpPr>
        <p:spPr bwMode="auto">
          <a:xfrm>
            <a:off x="323850" y="188913"/>
            <a:ext cx="8569325" cy="3935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>
                <a:latin typeface="Comic Sans MS" pitchFamily="66" charset="0"/>
              </a:rPr>
              <a:t>Изумительную картину представляет клюквенное болото — горит и светится оно от рубиновых ягод. Среди крупных плодов, размером с двухкопеечную монету, видна обильная россыпь мелочи. Только одна незадача: насыпана-то ягода не на ровном месте, а во мху. Попробуй выбери ее по одной ягодке! Но берут люди клюкву охотно. Много запасают впрок, на долгую зиму.</a:t>
            </a:r>
          </a:p>
        </p:txBody>
      </p:sp>
      <p:pic>
        <p:nvPicPr>
          <p:cNvPr id="10245" name="i-main-pic" descr="Картинка 549 из 1689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724525" y="4581525"/>
            <a:ext cx="2727325" cy="2071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0" y="274638"/>
            <a:ext cx="8229600" cy="114300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4000" smtClean="0">
                <a:solidFill>
                  <a:srgbClr val="993300"/>
                </a:solidFill>
                <a:latin typeface="Comic Sans MS" pitchFamily="66" charset="0"/>
              </a:rPr>
              <a:t/>
            </a:r>
            <a:br>
              <a:rPr lang="ru-RU" sz="4000" smtClean="0">
                <a:solidFill>
                  <a:srgbClr val="993300"/>
                </a:solidFill>
                <a:latin typeface="Comic Sans MS" pitchFamily="66" charset="0"/>
              </a:rPr>
            </a:br>
            <a:endParaRPr lang="ru-RU" sz="4000" smtClean="0"/>
          </a:p>
        </p:txBody>
      </p:sp>
      <p:sp>
        <p:nvSpPr>
          <p:cNvPr id="11267" name="Rectangle 4"/>
          <p:cNvSpPr>
            <a:spLocks noChangeArrowheads="1"/>
          </p:cNvSpPr>
          <p:nvPr/>
        </p:nvSpPr>
        <p:spPr bwMode="auto">
          <a:xfrm>
            <a:off x="323850" y="188913"/>
            <a:ext cx="8569325" cy="4094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ru-RU" sz="2400">
                <a:solidFill>
                  <a:srgbClr val="993300"/>
                </a:solidFill>
                <a:latin typeface="Comic Sans MS" pitchFamily="66" charset="0"/>
              </a:rPr>
              <a:t>«Клюква прячется в болотной кочке и почти невидима сверху. Только уж когда очень много ее соберется на одном месте, заметишь сверху и подумаешь: «Вот кто-то клюкву рассыпал». Наклонишься взять одну, попробовать, и тянешь вместе с одной ягодинкой зеленую ниточку со многими клюквинками...»</a:t>
            </a:r>
          </a:p>
          <a:p>
            <a:pPr algn="just"/>
            <a:r>
              <a:rPr lang="ru-RU" sz="2400">
                <a:solidFill>
                  <a:srgbClr val="993300"/>
                </a:solidFill>
                <a:latin typeface="Comic Sans MS" pitchFamily="66" charset="0"/>
              </a:rPr>
              <a:t>«Вначале Настя срывала с плети каждую ягодку отдельно, за каждой красненькой наклонялась к земле…» </a:t>
            </a:r>
            <a:r>
              <a:rPr lang="ru-RU" sz="2400">
                <a:latin typeface="Comic Sans MS" pitchFamily="66" charset="0"/>
              </a:rPr>
              <a:t>потом</a:t>
            </a:r>
            <a:r>
              <a:rPr lang="ru-RU" sz="2400">
                <a:solidFill>
                  <a:srgbClr val="993300"/>
                </a:solidFill>
                <a:latin typeface="Comic Sans MS" pitchFamily="66" charset="0"/>
              </a:rPr>
              <a:t> «…стала наклоняться только за горсточкой… а хочется все больше и больше»</a:t>
            </a:r>
          </a:p>
          <a:p>
            <a:pPr algn="just"/>
            <a:endParaRPr lang="ru-RU" sz="2000">
              <a:solidFill>
                <a:srgbClr val="993300"/>
              </a:solidFill>
              <a:latin typeface="Comic Sans MS" pitchFamily="66" charset="0"/>
            </a:endParaRPr>
          </a:p>
        </p:txBody>
      </p:sp>
      <p:pic>
        <p:nvPicPr>
          <p:cNvPr id="11268" name="i-main-pic" descr="Картинка 7 из 487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000625" y="3929063"/>
            <a:ext cx="3814763" cy="2774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69" name="Rectangle 7"/>
          <p:cNvSpPr>
            <a:spLocks noChangeArrowheads="1"/>
          </p:cNvSpPr>
          <p:nvPr/>
        </p:nvSpPr>
        <p:spPr bwMode="auto">
          <a:xfrm>
            <a:off x="323850" y="5157788"/>
            <a:ext cx="3816350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>
                <a:solidFill>
                  <a:srgbClr val="993300"/>
                </a:solidFill>
                <a:latin typeface="Comic Sans MS" pitchFamily="66" charset="0"/>
              </a:rPr>
              <a:t>«…там придет вам палестинка, вся красная, как кровь, от одной только клюквы.»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14313" y="1285875"/>
            <a:ext cx="5715000" cy="5143500"/>
          </a:xfrm>
        </p:spPr>
        <p:txBody>
          <a:bodyPr>
            <a:normAutofit/>
          </a:bodyPr>
          <a:lstStyle/>
          <a:p>
            <a:pPr algn="l" eaLnBrk="1" hangingPunct="1">
              <a:lnSpc>
                <a:spcPct val="80000"/>
              </a:lnSpc>
              <a:defRPr/>
            </a:pPr>
            <a:r>
              <a:rPr lang="ru-RU" sz="2000" smtClean="0">
                <a:solidFill>
                  <a:schemeClr val="tx1"/>
                </a:solidFill>
                <a:latin typeface="Comic Sans MS" pitchFamily="66" charset="0"/>
              </a:rPr>
              <a:t>  </a:t>
            </a:r>
            <a:r>
              <a:rPr lang="ru-RU" smtClean="0">
                <a:solidFill>
                  <a:schemeClr val="tx1"/>
                </a:solidFill>
                <a:latin typeface="Comic Sans MS" pitchFamily="66" charset="0"/>
              </a:rPr>
              <a:t>В народной фитотерапии </a:t>
            </a:r>
            <a:r>
              <a:rPr lang="ru-RU" b="1" u="sng" smtClean="0">
                <a:solidFill>
                  <a:schemeClr val="tx1"/>
                </a:solidFill>
                <a:latin typeface="Comic Sans MS" pitchFamily="66" charset="0"/>
              </a:rPr>
              <a:t>ягоды клюквы</a:t>
            </a:r>
            <a:r>
              <a:rPr lang="ru-RU" smtClean="0">
                <a:solidFill>
                  <a:schemeClr val="tx1"/>
                </a:solidFill>
                <a:latin typeface="Comic Sans MS" pitchFamily="66" charset="0"/>
              </a:rPr>
              <a:t> употребляются при желудочно-кишечных, сердечно-сосудистых заболеваниях, при болезнях почек и печени. Считается, что ягоды клюквы могут служить профилактическим средством при злокачественных новообразованиях. </a:t>
            </a:r>
            <a:br>
              <a:rPr lang="ru-RU" smtClean="0">
                <a:solidFill>
                  <a:schemeClr val="tx1"/>
                </a:solidFill>
                <a:latin typeface="Comic Sans MS" pitchFamily="66" charset="0"/>
              </a:rPr>
            </a:br>
            <a:r>
              <a:rPr lang="ru-RU" smtClean="0">
                <a:solidFill>
                  <a:schemeClr val="tx1"/>
                </a:solidFill>
                <a:latin typeface="Comic Sans MS" pitchFamily="66" charset="0"/>
              </a:rPr>
              <a:t>  </a:t>
            </a:r>
          </a:p>
          <a:p>
            <a:pPr algn="l" eaLnBrk="1" hangingPunct="1">
              <a:lnSpc>
                <a:spcPct val="80000"/>
              </a:lnSpc>
              <a:defRPr/>
            </a:pPr>
            <a:r>
              <a:rPr lang="ru-RU" b="1" u="sng" smtClean="0">
                <a:solidFill>
                  <a:schemeClr val="tx1"/>
                </a:solidFill>
                <a:latin typeface="Comic Sans MS" pitchFamily="66" charset="0"/>
              </a:rPr>
              <a:t>Сок ягод</a:t>
            </a:r>
            <a:r>
              <a:rPr lang="ru-RU" smtClean="0">
                <a:solidFill>
                  <a:schemeClr val="tx1"/>
                </a:solidFill>
                <a:latin typeface="Comic Sans MS" pitchFamily="66" charset="0"/>
              </a:rPr>
              <a:t> применяется при лихорадящих состояниях, ангине, водянке, кожных болезнях, простудных заболеваниях. Он заживляет раны, ожоги. Клюквенный сок не вымывает из организма полезный калий, который укрепляет сосуды. </a:t>
            </a:r>
            <a:br>
              <a:rPr lang="ru-RU" smtClean="0">
                <a:solidFill>
                  <a:schemeClr val="tx1"/>
                </a:solidFill>
                <a:latin typeface="Comic Sans MS" pitchFamily="66" charset="0"/>
              </a:rPr>
            </a:br>
            <a:endParaRPr lang="ru-RU" smtClean="0">
              <a:solidFill>
                <a:schemeClr val="tx1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00034" y="214291"/>
            <a:ext cx="7858180" cy="1000131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3200" b="1" smtClean="0">
                <a:solidFill>
                  <a:srgbClr val="993300"/>
                </a:solidFill>
                <a:latin typeface="Comic Sans MS" pitchFamily="66" charset="0"/>
              </a:rPr>
              <a:t>«Считают эту клюкву целебным лекарством от всех болезней.»</a:t>
            </a:r>
            <a:endParaRPr lang="ru-RU" sz="3200"/>
          </a:p>
        </p:txBody>
      </p:sp>
      <p:pic>
        <p:nvPicPr>
          <p:cNvPr id="12292" name="Picture 4" descr="klukva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000750" y="1214438"/>
            <a:ext cx="2928938" cy="2143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3" name="i-main-pic" descr="Картинка 33 из 1690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357938" y="3571875"/>
            <a:ext cx="2001837" cy="287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i-main-pic" descr="Картинка 1146 из 1689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357813" y="142875"/>
            <a:ext cx="1343025" cy="2928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5" name="i-main-pic" descr="Картинка 988 из 1689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572125" y="3500438"/>
            <a:ext cx="1119188" cy="1706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6" name="i-main-pic" descr="Картинка 223 из 1691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7643813" y="3214688"/>
            <a:ext cx="1357312" cy="2643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7" name="i-main-pic" descr="Картинка 152 из 1691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7572375" y="357188"/>
            <a:ext cx="1211263" cy="2378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8" name="Прямоугольник 10"/>
          <p:cNvSpPr>
            <a:spLocks noChangeArrowheads="1"/>
          </p:cNvSpPr>
          <p:nvPr/>
        </p:nvSpPr>
        <p:spPr bwMode="auto">
          <a:xfrm>
            <a:off x="395288" y="404813"/>
            <a:ext cx="4968875" cy="5478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200">
                <a:latin typeface="Comic Sans MS" pitchFamily="66" charset="0"/>
              </a:rPr>
              <a:t>Клюква прочистит сосуды, воспрепятствует образованию в них бляшек и формированию тромбов, выведет из организма лишний холестерин, защитит сосуды мозга от инсультов. </a:t>
            </a:r>
          </a:p>
          <a:p>
            <a:r>
              <a:rPr lang="ru-RU" sz="2200">
                <a:latin typeface="Comic Sans MS" pitchFamily="66" charset="0"/>
              </a:rPr>
              <a:t>Именно поэтому </a:t>
            </a:r>
            <a:r>
              <a:rPr lang="ru-RU" sz="2200" b="1" u="sng">
                <a:latin typeface="Comic Sans MS" pitchFamily="66" charset="0"/>
              </a:rPr>
              <a:t>клюквенные настои</a:t>
            </a:r>
            <a:r>
              <a:rPr lang="ru-RU" sz="2200">
                <a:latin typeface="Comic Sans MS" pitchFamily="66" charset="0"/>
              </a:rPr>
              <a:t> рекомендуют сердечникам, страдающим атеросклерозом.</a:t>
            </a:r>
            <a:br>
              <a:rPr lang="ru-RU" sz="2200">
                <a:latin typeface="Comic Sans MS" pitchFamily="66" charset="0"/>
              </a:rPr>
            </a:br>
            <a:r>
              <a:rPr lang="ru-RU" sz="2200">
                <a:latin typeface="Comic Sans MS" pitchFamily="66" charset="0"/>
              </a:rPr>
              <a:t/>
            </a:r>
            <a:br>
              <a:rPr lang="ru-RU" sz="2200">
                <a:latin typeface="Comic Sans MS" pitchFamily="66" charset="0"/>
              </a:rPr>
            </a:br>
            <a:r>
              <a:rPr lang="ru-RU" sz="2200">
                <a:latin typeface="Comic Sans MS" pitchFamily="66" charset="0"/>
              </a:rPr>
              <a:t>Также клюква прекрасно зарекомендовала себя при лечении кариеса и болезней десен, поэтому ее часто называют любимой ягодой стоматологов.</a:t>
            </a:r>
            <a:r>
              <a:rPr lang="ru-RU" sz="2000">
                <a:latin typeface="Comic Sans MS" pitchFamily="66" charset="0"/>
              </a:rPr>
              <a:t/>
            </a:r>
            <a:br>
              <a:rPr lang="ru-RU" sz="2000">
                <a:latin typeface="Comic Sans MS" pitchFamily="66" charset="0"/>
              </a:rPr>
            </a:br>
            <a:endParaRPr lang="ru-RU" sz="2000"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умажная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1737</TotalTime>
  <Words>1209</Words>
  <Application>Microsoft Office PowerPoint</Application>
  <PresentationFormat>Экран (4:3)</PresentationFormat>
  <Paragraphs>80</Paragraphs>
  <Slides>33</Slides>
  <Notes>4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33</vt:i4>
      </vt:variant>
    </vt:vector>
  </HeadingPairs>
  <TitlesOfParts>
    <vt:vector size="41" baseType="lpstr">
      <vt:lpstr>Arial</vt:lpstr>
      <vt:lpstr>Constantia</vt:lpstr>
      <vt:lpstr>Wingdings 2</vt:lpstr>
      <vt:lpstr>Calibri</vt:lpstr>
      <vt:lpstr>Comic Sans MS</vt:lpstr>
      <vt:lpstr>Times New Roman</vt:lpstr>
      <vt:lpstr>Century Gothic</vt:lpstr>
      <vt:lpstr>Бумажная</vt:lpstr>
      <vt:lpstr>«Кладовая солнца»</vt:lpstr>
      <vt:lpstr>Слайд 2</vt:lpstr>
      <vt:lpstr>Слайд 3</vt:lpstr>
      <vt:lpstr>Слайд 4</vt:lpstr>
      <vt:lpstr>Слайд 5</vt:lpstr>
      <vt:lpstr> </vt:lpstr>
      <vt:lpstr> </vt:lpstr>
      <vt:lpstr>«Считают эту клюкву целебным лекарством от всех болезней.»</vt:lpstr>
      <vt:lpstr>Слайд 9</vt:lpstr>
      <vt:lpstr>Смешав клюквенный сок со свекольным, вы приготовите отличное лекарство от гастрита с пониженной кислотностью, колита с запорами.</vt:lpstr>
      <vt:lpstr>Слайд 11</vt:lpstr>
      <vt:lpstr>      «В один год высокая трава Иван-чай проросла через бревнышки». </vt:lpstr>
      <vt:lpstr>Слайд 13</vt:lpstr>
      <vt:lpstr>Слайд 14</vt:lpstr>
      <vt:lpstr>  Из молодых побегов и листьев кипрея готовят салаты, супы, а свежие корни можно употреблять в сыром или вареном виде вместо спаржи или капусты.  Из высушенных корней кипрея готовят муку, выпекают хлеб, оладьи и лепешки. </vt:lpstr>
      <vt:lpstr>«Она прибежала к Лежачему камню и затаилась тут в густом кусту можжевельника… Травка за кустом можжевельника присела …»</vt:lpstr>
      <vt:lpstr>Слайд 17</vt:lpstr>
      <vt:lpstr>Слайд 18</vt:lpstr>
      <vt:lpstr>«Среди этой зелени прошлого года кое-где виднелись новые цветочки белого подснежника»</vt:lpstr>
      <vt:lpstr>Слайд 20</vt:lpstr>
      <vt:lpstr>Слайд 21</vt:lpstr>
      <vt:lpstr>«В болотной сырости пахнул на нее резкий, одуряющий запах багульника.»</vt:lpstr>
      <vt:lpstr>     Фармакологические свойства</vt:lpstr>
      <vt:lpstr>Слайд 24</vt:lpstr>
      <vt:lpstr>Слайд 25</vt:lpstr>
      <vt:lpstr>«… высокая трава белоус — неизменный спутник тропы человеческой,»-утверждает М.Пришвин.</vt:lpstr>
      <vt:lpstr>Слайд 27</vt:lpstr>
      <vt:lpstr> «Они хорошо пахнут, попробуй, сорви цветочек волчьего лыка,—сказал Митраша. Настя попробовала надломить прутик стебелька и никак не могла.»</vt:lpstr>
      <vt:lpstr>Слайд 29</vt:lpstr>
      <vt:lpstr>Слайд 30</vt:lpstr>
      <vt:lpstr>Слайд 31</vt:lpstr>
      <vt:lpstr>Слайд 32</vt:lpstr>
      <vt:lpstr>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revaz</dc:creator>
  <cp:lastModifiedBy>re</cp:lastModifiedBy>
  <cp:revision>110</cp:revision>
  <dcterms:modified xsi:type="dcterms:W3CDTF">2014-07-04T20:32:14Z</dcterms:modified>
</cp:coreProperties>
</file>