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59" r:id="rId10"/>
    <p:sldId id="284" r:id="rId11"/>
    <p:sldId id="257" r:id="rId12"/>
    <p:sldId id="268" r:id="rId13"/>
    <p:sldId id="269" r:id="rId14"/>
    <p:sldId id="270" r:id="rId15"/>
    <p:sldId id="272" r:id="rId16"/>
    <p:sldId id="274" r:id="rId17"/>
    <p:sldId id="276" r:id="rId18"/>
    <p:sldId id="273" r:id="rId19"/>
    <p:sldId id="277" r:id="rId20"/>
    <p:sldId id="278" r:id="rId21"/>
    <p:sldId id="280" r:id="rId22"/>
    <p:sldId id="281" r:id="rId23"/>
    <p:sldId id="282" r:id="rId24"/>
    <p:sldId id="283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0;&#1088;&#1072;\dance_kavkaz_melody_-_iron_2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0;&#1088;&#1072;\dance_kavkaz_melody_-_iron_2.mp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0;&#1088;&#1072;\dance_kavkaz_melody_-_iron_2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cat297-page14.pluspicture.ru/images/180/297/orig_150_1297869700EriFtfyBFQ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5"/>
            <a:ext cx="762952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 гостях у </a:t>
            </a:r>
            <a:r>
              <a:rPr lang="ru-RU" dirty="0" err="1" smtClean="0"/>
              <a:t>Быценон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857364"/>
            <a:ext cx="7000924" cy="5000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таша\Pictures\левитан цепь гор монбл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dance_kavkaz_melody_-_iron_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5715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388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786182" y="214290"/>
            <a:ext cx="5143536" cy="2786082"/>
          </a:xfrm>
          <a:prstGeom prst="cloudCallout">
            <a:avLst>
              <a:gd name="adj1" fmla="val -3341"/>
              <a:gd name="adj2" fmla="val 207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две недели до нашего сегодняшнего мероприятия мы в группе  проводили опыты по проращиванию семян…</a:t>
            </a:r>
          </a:p>
        </p:txBody>
      </p:sp>
      <p:pic>
        <p:nvPicPr>
          <p:cNvPr id="1026" name="Picture 2" descr="Картинка 15 из 2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142844" y="928670"/>
            <a:ext cx="4429156" cy="56344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ааааа\Фото07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3589760" cy="528641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ааааа\Фото07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000108"/>
            <a:ext cx="358974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ааааа\Фото07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2631299" cy="364333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ааааа\Фото07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14290"/>
            <a:ext cx="2628772" cy="3781288"/>
          </a:xfrm>
          <a:prstGeom prst="rect">
            <a:avLst/>
          </a:prstGeom>
          <a:noFill/>
        </p:spPr>
      </p:pic>
      <p:pic>
        <p:nvPicPr>
          <p:cNvPr id="4" name="Picture 2" descr="Картинка 15 из 2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428992" y="0"/>
            <a:ext cx="2729174" cy="328614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ааааа\Фото071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3571876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ааааа\Фото07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2786082" cy="357190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ааааа\Фото07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357166"/>
            <a:ext cx="2678907" cy="3571876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ааааа\Фото06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143248"/>
            <a:ext cx="2643206" cy="3524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таша\Pictures\левитан цепь гор монбл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dance_kavkaz_melody_-_iron_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76600" y="1371600"/>
            <a:ext cx="5867400" cy="2286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Самоанализ    </a:t>
            </a:r>
            <a:b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педагогического мероприятия  – </a:t>
            </a:r>
            <a:b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одно из условий      </a:t>
            </a:r>
            <a:b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творческого труда</a:t>
            </a:r>
            <a:b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воспитателя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8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19500"/>
            <a:ext cx="33242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752600"/>
            <a:ext cx="7315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i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4100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100" i="1" dirty="0" smtClean="0">
                <a:latin typeface="Monotype Corsiva" pitchFamily="66" charset="0"/>
              </a:rPr>
              <a:t/>
            </a:r>
            <a:br>
              <a:rPr lang="ru-RU" sz="4100" i="1" dirty="0" smtClean="0">
                <a:latin typeface="Monotype Corsiva" pitchFamily="66" charset="0"/>
              </a:rPr>
            </a:br>
            <a:endParaRPr lang="ru-RU" sz="41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500042"/>
            <a:ext cx="7572428" cy="5214974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4000" b="0" i="1" dirty="0" smtClean="0">
                <a:latin typeface="Monotype Corsiva" pitchFamily="66" charset="0"/>
              </a:rPr>
              <a:t>             </a:t>
            </a:r>
          </a:p>
          <a:p>
            <a:pPr algn="ctr">
              <a:lnSpc>
                <a:spcPct val="90000"/>
              </a:lnSpc>
            </a:pPr>
            <a:endParaRPr lang="ru-RU" sz="2500" b="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Педагогическое мероприятие</a:t>
            </a:r>
          </a:p>
          <a:p>
            <a:pPr algn="ctr">
              <a:lnSpc>
                <a:spcPct val="9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 детьми подготовительной  группы </a:t>
            </a:r>
          </a:p>
          <a:p>
            <a:pPr algn="ctr">
              <a:lnSpc>
                <a:spcPct val="90000"/>
              </a:lnSpc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по экологическому воспитанию. </a:t>
            </a:r>
          </a:p>
          <a:p>
            <a:pPr algn="ctr">
              <a:lnSpc>
                <a:spcPct val="90000"/>
              </a:lnSpc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Реализация образовательной области «Познание»                                      </a:t>
            </a:r>
          </a:p>
          <a:p>
            <a:pPr algn="ctr">
              <a:lnSpc>
                <a:spcPct val="90000"/>
              </a:lnSpc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Тема: «В гостях у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Быценон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90000"/>
              </a:lnSpc>
            </a:pPr>
            <a:endParaRPr lang="ru-RU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1.Формировать представление детей о том, что растения вырастают из семян. </a:t>
            </a:r>
          </a:p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Накопление и обогащение знаний об условиях роста семян (земля, вода, свет, тепло). Расширять кругозор детей о героях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нартских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сказаний.   </a:t>
            </a:r>
          </a:p>
          <a:p>
            <a:pPr lvl="0"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2. Развивать исследовательскую деятельность: экспериментировать, проводить опыты, рассуждать, делать выводы. </a:t>
            </a:r>
          </a:p>
          <a:p>
            <a:pPr lvl="0"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3. Воспитание ценностного отношения к собственному труду, труду товарищей и его результатам..</a:t>
            </a:r>
          </a:p>
          <a:p>
            <a:pPr>
              <a:lnSpc>
                <a:spcPct val="90000"/>
              </a:lnSpc>
            </a:pPr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ru-RU" b="0" i="1" dirty="0" smtClean="0">
                <a:latin typeface="Monotype Corsiva" pitchFamily="66" charset="0"/>
              </a:rPr>
              <a:t>   </a:t>
            </a:r>
            <a:endParaRPr lang="ru-RU" b="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3579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«Познание»</a:t>
            </a:r>
          </a:p>
          <a:p>
            <a:pPr>
              <a:buNone/>
            </a:pPr>
            <a:r>
              <a:rPr lang="ru-RU" sz="1000" b="1" i="1" dirty="0" smtClean="0"/>
              <a:t>Задачи: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Формирование целостной картины мира, расширение кругозора детей</a:t>
            </a:r>
          </a:p>
          <a:p>
            <a:pPr>
              <a:buNone/>
            </a:pPr>
            <a:r>
              <a:rPr lang="ru-RU" sz="1000" b="1" i="1" dirty="0" smtClean="0"/>
              <a:t>Пути решения: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 Ситуативные беседы, решение проблемных ситуаций, рассматривание иллюстраций, игры</a:t>
            </a:r>
          </a:p>
          <a:p>
            <a:pPr>
              <a:buNone/>
            </a:pPr>
            <a:r>
              <a:rPr lang="ru-RU" sz="1200" b="1" dirty="0" smtClean="0"/>
              <a:t>«Коммуникация»</a:t>
            </a:r>
          </a:p>
          <a:p>
            <a:pPr>
              <a:buNone/>
            </a:pPr>
            <a:r>
              <a:rPr lang="ru-RU" sz="1000" b="1" i="1" dirty="0" smtClean="0"/>
              <a:t>    Задачи: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 Совершенствовать диалогического общения, умение поддерживать беседу по данной теме, высказывать свою точку зрения</a:t>
            </a:r>
          </a:p>
          <a:p>
            <a:pPr>
              <a:buNone/>
            </a:pPr>
            <a:r>
              <a:rPr lang="ru-RU" sz="1000" b="1" dirty="0" smtClean="0"/>
              <a:t>    </a:t>
            </a:r>
            <a:r>
              <a:rPr lang="ru-RU" sz="1000" b="1" i="1" dirty="0" smtClean="0"/>
              <a:t>Пути решения: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 Ситуативная беседа,  диалог с детьми на обозначенную тему, игра «Что сначала, что потом»</a:t>
            </a:r>
          </a:p>
          <a:p>
            <a:pPr>
              <a:buNone/>
            </a:pPr>
            <a:r>
              <a:rPr lang="ru-RU" sz="1000" b="1" dirty="0" smtClean="0"/>
              <a:t> </a:t>
            </a:r>
          </a:p>
          <a:p>
            <a:pPr>
              <a:buNone/>
            </a:pPr>
            <a:r>
              <a:rPr lang="ru-RU" sz="1200" b="1" dirty="0" smtClean="0"/>
              <a:t>«Музыка»</a:t>
            </a:r>
          </a:p>
          <a:p>
            <a:pPr>
              <a:buNone/>
            </a:pPr>
            <a:r>
              <a:rPr lang="ru-RU" sz="1000" b="1" i="1" dirty="0" smtClean="0"/>
              <a:t>    Задача: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Продолжить приобщение  детей к музыкальной культуре.</a:t>
            </a:r>
          </a:p>
          <a:p>
            <a:pPr>
              <a:buNone/>
            </a:pPr>
            <a:r>
              <a:rPr lang="ru-RU" sz="1000" b="1" i="1" dirty="0" smtClean="0"/>
              <a:t>   Пути решения: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 Музыкальное оформление детской деятельности.</a:t>
            </a:r>
          </a:p>
          <a:p>
            <a:pPr>
              <a:buNone/>
            </a:pPr>
            <a:r>
              <a:rPr lang="ru-RU" sz="1000" b="1" dirty="0" smtClean="0"/>
              <a:t>  </a:t>
            </a:r>
          </a:p>
          <a:p>
            <a:pPr>
              <a:buNone/>
            </a:pPr>
            <a:r>
              <a:rPr lang="ru-RU" sz="1200" b="1" dirty="0" smtClean="0"/>
              <a:t>«Физическая культура»</a:t>
            </a:r>
          </a:p>
          <a:p>
            <a:pPr>
              <a:buNone/>
            </a:pPr>
            <a:r>
              <a:rPr lang="ru-RU" sz="1000" b="1" i="1" dirty="0" smtClean="0"/>
              <a:t>    Задача: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 Формирование потребности в двигательной активности  и физическом совершенствовании.</a:t>
            </a:r>
          </a:p>
          <a:p>
            <a:pPr>
              <a:buNone/>
            </a:pPr>
            <a:r>
              <a:rPr lang="ru-RU" sz="1000" b="1" dirty="0" smtClean="0"/>
              <a:t>  Пути решения: </a:t>
            </a:r>
            <a:r>
              <a:rPr lang="ru-RU" sz="1000" b="1" dirty="0" err="1" smtClean="0"/>
              <a:t>физминутка</a:t>
            </a:r>
            <a:r>
              <a:rPr lang="ru-RU" sz="1000" b="1" dirty="0" smtClean="0"/>
              <a:t>.</a:t>
            </a:r>
          </a:p>
          <a:p>
            <a:pPr>
              <a:buNone/>
            </a:pPr>
            <a:r>
              <a:rPr lang="ru-RU" sz="1200" b="1" dirty="0" smtClean="0"/>
              <a:t>«Социализация»</a:t>
            </a:r>
          </a:p>
          <a:p>
            <a:pPr>
              <a:buNone/>
            </a:pPr>
            <a:r>
              <a:rPr lang="ru-RU" sz="1000" b="1" i="1" dirty="0" smtClean="0"/>
              <a:t>    Задача:</a:t>
            </a:r>
            <a:endParaRPr lang="ru-RU" sz="1000" b="1" dirty="0" smtClean="0"/>
          </a:p>
          <a:p>
            <a:pPr>
              <a:buNone/>
            </a:pPr>
            <a:r>
              <a:rPr lang="ru-RU" sz="1000" b="1" dirty="0" smtClean="0"/>
              <a:t>Развитие у детей навыков социальных отношений, знакомство с его историей, героями </a:t>
            </a:r>
            <a:r>
              <a:rPr lang="ru-RU" sz="1000" b="1" dirty="0" err="1" smtClean="0"/>
              <a:t>нартских</a:t>
            </a:r>
            <a:r>
              <a:rPr lang="ru-RU" sz="1000" b="1" dirty="0" smtClean="0"/>
              <a:t> сказаний.</a:t>
            </a:r>
          </a:p>
          <a:p>
            <a:pPr>
              <a:buNone/>
            </a:pPr>
            <a:r>
              <a:rPr lang="ru-RU" sz="1000" b="1" dirty="0" smtClean="0"/>
              <a:t>  Пути решения:</a:t>
            </a:r>
          </a:p>
          <a:p>
            <a:pPr>
              <a:buNone/>
            </a:pPr>
            <a:r>
              <a:rPr lang="ru-RU" sz="1000" b="1" dirty="0" smtClean="0"/>
              <a:t>Презентация, игры</a:t>
            </a:r>
          </a:p>
          <a:p>
            <a:pPr>
              <a:buNone/>
            </a:pPr>
            <a:r>
              <a:rPr lang="ru-RU" sz="1000" b="1" dirty="0" smtClean="0"/>
              <a:t> </a:t>
            </a:r>
          </a:p>
          <a:p>
            <a:pPr>
              <a:buNone/>
            </a:pPr>
            <a:r>
              <a:rPr lang="ru-RU" sz="1000" b="1" dirty="0" smtClean="0"/>
              <a:t> </a:t>
            </a:r>
          </a:p>
          <a:p>
            <a:pPr>
              <a:buNone/>
            </a:pPr>
            <a:r>
              <a:rPr lang="ru-RU" sz="1000" b="1" dirty="0" smtClean="0"/>
              <a:t> </a:t>
            </a:r>
            <a:endParaRPr lang="ru-RU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533400"/>
            <a:ext cx="7086600" cy="55626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</a:t>
            </a:r>
            <a:r>
              <a:rPr lang="ru-RU" sz="1600" b="1" dirty="0" smtClean="0"/>
              <a:t>Оборудование, материалы:</a:t>
            </a:r>
            <a:r>
              <a:rPr lang="ru-RU" sz="1600" dirty="0" smtClean="0"/>
              <a:t> лотки с пророщенными семенами фасоли;  семена гороха, фасоли, пшеницы, тыквы; мини-лаборатория , схема с изображением роста фасоли и кукурузы; светонепроницаемые контейнеры для проращивания семян; презентация по теме, видеоролик; листы бумаги по количеству детей, клей.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Предварительная работа:</a:t>
            </a:r>
            <a:r>
              <a:rPr lang="ru-RU" sz="1600" dirty="0" smtClean="0"/>
              <a:t> объяснить детям необходимые условия для проращивания  семян; наблюдение за появлением проростков; беседа по картинам "Весна". Труд людей ", "Сельскохозяйственные работы в полях" и т.д. Чтение произведений:  « </a:t>
            </a:r>
            <a:r>
              <a:rPr lang="ru-RU" sz="1600" dirty="0" err="1" smtClean="0"/>
              <a:t>Нартские</a:t>
            </a:r>
            <a:r>
              <a:rPr lang="ru-RU" sz="1600" dirty="0" smtClean="0"/>
              <a:t>  сказания». "Откуда хлеб пошел?"; "Вершки и корешки" русская народная сказка; "Про репку" Н. Носов; игра "Золушка" (горох, кукуруза, тыква, пшеница, овес, ячмень, фасоль).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b="1" dirty="0" smtClean="0"/>
              <a:t>   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Наташа\Pictures\левитан цепь гор монбл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dance_kavkaz_melody_-_iron_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35715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>
                <a:solidFill>
                  <a:srgbClr val="00B050"/>
                </a:solidFill>
              </a:rPr>
              <a:t>Технические средства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659687" cy="4840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sz="5400" b="1" dirty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Компьютер</a:t>
            </a:r>
          </a:p>
          <a:p>
            <a:r>
              <a:rPr lang="ru-RU" sz="4000" b="1" dirty="0">
                <a:solidFill>
                  <a:schemeClr val="tx1"/>
                </a:solidFill>
              </a:rPr>
              <a:t>  Интерактивная    </a:t>
            </a:r>
          </a:p>
          <a:p>
            <a:pPr>
              <a:buFont typeface="Wingdings" pitchFamily="2" charset="2"/>
              <a:buNone/>
            </a:pPr>
            <a:r>
              <a:rPr lang="ru-RU" sz="4000" b="1" dirty="0">
                <a:solidFill>
                  <a:schemeClr val="tx1"/>
                </a:solidFill>
              </a:rPr>
              <a:t>     доска</a:t>
            </a:r>
          </a:p>
          <a:p>
            <a:r>
              <a:rPr lang="ru-RU" sz="4000" b="1" dirty="0">
                <a:solidFill>
                  <a:schemeClr val="tx1"/>
                </a:solidFill>
              </a:rPr>
              <a:t>  Магнитофон</a:t>
            </a:r>
          </a:p>
          <a:p>
            <a:pPr>
              <a:buFont typeface="Wingdings" pitchFamily="2" charset="2"/>
              <a:buNone/>
            </a:pP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i-main-pic" descr="Картинка 43 из 185346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2971800"/>
            <a:ext cx="250029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i="1" dirty="0">
                <a:solidFill>
                  <a:schemeClr val="tx1"/>
                </a:solidFill>
              </a:rPr>
              <a:t>Формы и методы</a:t>
            </a:r>
            <a:r>
              <a:rPr lang="ru-RU" sz="38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3429000" cy="4114800"/>
          </a:xfrm>
        </p:spPr>
        <p:txBody>
          <a:bodyPr/>
          <a:lstStyle/>
          <a:p>
            <a:endParaRPr lang="ru-RU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Формы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Методы 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828800"/>
            <a:ext cx="4038600" cy="425926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Индивидуальные</a:t>
            </a:r>
            <a:endParaRPr lang="ru-RU" sz="2400" b="1" i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</a:rPr>
              <a:t>Фронтальная</a:t>
            </a:r>
          </a:p>
          <a:p>
            <a:pPr>
              <a:buNone/>
            </a:pPr>
            <a:endParaRPr lang="ru-RU" sz="2400" b="1" i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b="1" i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b="1" i="1" dirty="0">
              <a:solidFill>
                <a:srgbClr val="00B050"/>
              </a:solidFill>
            </a:endParaRP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Практические</a:t>
            </a:r>
            <a:endParaRPr lang="ru-RU" sz="2400" b="1" i="1" dirty="0">
              <a:solidFill>
                <a:srgbClr val="00B050"/>
              </a:solidFill>
            </a:endParaRPr>
          </a:p>
          <a:p>
            <a:r>
              <a:rPr lang="ru-RU" sz="2400" b="1" i="1" dirty="0">
                <a:solidFill>
                  <a:srgbClr val="00B050"/>
                </a:solidFill>
              </a:rPr>
              <a:t>Наглядные</a:t>
            </a:r>
          </a:p>
          <a:p>
            <a:r>
              <a:rPr lang="ru-RU" sz="2400" b="1" i="1" dirty="0">
                <a:solidFill>
                  <a:srgbClr val="00B050"/>
                </a:solidFill>
              </a:rPr>
              <a:t>Словесные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2339975" y="2708275"/>
            <a:ext cx="1511300" cy="485775"/>
          </a:xfrm>
          <a:prstGeom prst="rightArrow">
            <a:avLst>
              <a:gd name="adj1" fmla="val 50000"/>
              <a:gd name="adj2" fmla="val 7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2484438" y="5013325"/>
            <a:ext cx="1655762" cy="485775"/>
          </a:xfrm>
          <a:prstGeom prst="rightArrow">
            <a:avLst>
              <a:gd name="adj1" fmla="val 50000"/>
              <a:gd name="adj2" fmla="val 852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219200"/>
            <a:ext cx="5943600" cy="3810000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rgbClr val="00B050"/>
                </a:solidFill>
              </a:rPr>
              <a:t>Технологии:</a:t>
            </a:r>
          </a:p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00B050"/>
                </a:solidFill>
              </a:rPr>
              <a:t>-</a:t>
            </a:r>
            <a:r>
              <a:rPr lang="ru-RU" sz="3600" dirty="0" smtClean="0">
                <a:solidFill>
                  <a:srgbClr val="00B050"/>
                </a:solidFill>
              </a:rPr>
              <a:t>информационные</a:t>
            </a:r>
            <a:endParaRPr lang="ru-RU" sz="36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00B050"/>
                </a:solidFill>
              </a:rPr>
              <a:t>-игровые</a:t>
            </a:r>
          </a:p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rgbClr val="00B050"/>
                </a:solidFill>
              </a:rPr>
              <a:t>-</a:t>
            </a:r>
            <a:r>
              <a:rPr lang="ru-RU" sz="3600" dirty="0" smtClean="0">
                <a:solidFill>
                  <a:srgbClr val="00B050"/>
                </a:solidFill>
              </a:rPr>
              <a:t>проблемные</a:t>
            </a:r>
          </a:p>
          <a:p>
            <a:pPr>
              <a:buFont typeface="Wingdings" pitchFamily="2" charset="2"/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785786" y="0"/>
            <a:ext cx="8064500" cy="134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8686800" cy="1139825"/>
          </a:xfrm>
        </p:spPr>
        <p:txBody>
          <a:bodyPr>
            <a:normAutofit fontScale="90000"/>
          </a:bodyPr>
          <a:lstStyle/>
          <a:p>
            <a:r>
              <a:rPr lang="ru-RU" sz="3400" dirty="0">
                <a:solidFill>
                  <a:schemeClr val="tx1"/>
                </a:solidFill>
                <a:latin typeface="Goudy Stout" pitchFamily="18" charset="0"/>
              </a:rPr>
              <a:t>Анализируя </a:t>
            </a:r>
            <a:r>
              <a:rPr lang="ru-RU" sz="3400" dirty="0" smtClean="0">
                <a:solidFill>
                  <a:schemeClr val="tx1"/>
                </a:solidFill>
                <a:latin typeface="Goudy Stout" pitchFamily="18" charset="0"/>
              </a:rPr>
              <a:t>педагогическое </a:t>
            </a:r>
            <a:br>
              <a:rPr lang="ru-RU" sz="3400" dirty="0" smtClean="0">
                <a:solidFill>
                  <a:schemeClr val="tx1"/>
                </a:solidFill>
                <a:latin typeface="Goudy Stout" pitchFamily="18" charset="0"/>
              </a:rPr>
            </a:br>
            <a:r>
              <a:rPr lang="ru-RU" sz="3400" dirty="0" smtClean="0">
                <a:solidFill>
                  <a:schemeClr val="tx1"/>
                </a:solidFill>
                <a:latin typeface="Goudy Stout" pitchFamily="18" charset="0"/>
              </a:rPr>
              <a:t>мероприятие, </a:t>
            </a:r>
            <a:r>
              <a:rPr lang="ru-RU" sz="3400" dirty="0">
                <a:solidFill>
                  <a:schemeClr val="tx1"/>
                </a:solidFill>
                <a:latin typeface="Goudy Stout" pitchFamily="18" charset="0"/>
              </a:rPr>
              <a:t>я отмечаю</a:t>
            </a:r>
            <a:br>
              <a:rPr lang="ru-RU" sz="3400" dirty="0">
                <a:solidFill>
                  <a:schemeClr val="tx1"/>
                </a:solidFill>
                <a:latin typeface="Goudy Stout" pitchFamily="18" charset="0"/>
              </a:rPr>
            </a:br>
            <a:endParaRPr lang="ru-RU" sz="3400" dirty="0">
              <a:solidFill>
                <a:schemeClr val="tx1"/>
              </a:solidFill>
              <a:latin typeface="Goudy Stout" pitchFamily="18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931150" cy="50053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Уровень достижения поставленных задач.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Правильность выбора форм и методов занятия.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Правильность использования инновационных технологий.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Установление эмоционального контакта с детьми.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Включение детей в коллективную и познавательную деятельность. 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Достижения и результаты детей 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Временное соответствие запланированного и осуществленного на занятии.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1"/>
                </a:solidFill>
              </a:rPr>
              <a:t>Причины, помешавшие достижению намеченного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5715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47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Нарт </a:t>
            </a:r>
            <a:r>
              <a:rPr lang="ru-RU" dirty="0" err="1" smtClean="0"/>
              <a:t>Батраз</a:t>
            </a:r>
            <a:endParaRPr lang="ru-RU" dirty="0"/>
          </a:p>
        </p:txBody>
      </p:sp>
      <p:pic>
        <p:nvPicPr>
          <p:cNvPr id="4" name="Picture 2" descr="C:\Users\Пользователь\Desktop\нарты\нарт батраз\сканирование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86034"/>
            <a:ext cx="3085044" cy="4071966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нарты\нарт батраз\сканирование00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1512" y="2714596"/>
            <a:ext cx="2822488" cy="4143404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нарты\нарт батраз\сканирование0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2000216"/>
            <a:ext cx="291597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1.</a:t>
            </a:r>
            <a:endParaRPr lang="ru-RU" dirty="0"/>
          </a:p>
        </p:txBody>
      </p:sp>
      <p:pic>
        <p:nvPicPr>
          <p:cNvPr id="4098" name="Picture 2" descr="G:\фото 1\Tuk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142984"/>
            <a:ext cx="2071702" cy="2357454"/>
          </a:xfrm>
          <a:prstGeom prst="rect">
            <a:avLst/>
          </a:prstGeom>
          <a:noFill/>
        </p:spPr>
      </p:pic>
      <p:pic>
        <p:nvPicPr>
          <p:cNvPr id="4099" name="Picture 3" descr="G:\фото 1\кукуруз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428604"/>
            <a:ext cx="1757987" cy="2643206"/>
          </a:xfrm>
          <a:prstGeom prst="rect">
            <a:avLst/>
          </a:prstGeom>
          <a:noFill/>
        </p:spPr>
      </p:pic>
      <p:pic>
        <p:nvPicPr>
          <p:cNvPr id="4100" name="Picture 4" descr="G:\фото 1\ове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000504"/>
            <a:ext cx="2571768" cy="2357454"/>
          </a:xfrm>
          <a:prstGeom prst="rect">
            <a:avLst/>
          </a:prstGeom>
          <a:noFill/>
        </p:spPr>
      </p:pic>
      <p:pic>
        <p:nvPicPr>
          <p:cNvPr id="4101" name="Picture 5" descr="G:\фото 1\пшениц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3643314"/>
            <a:ext cx="1872564" cy="2857520"/>
          </a:xfrm>
          <a:prstGeom prst="rect">
            <a:avLst/>
          </a:prstGeom>
          <a:noFill/>
        </p:spPr>
      </p:pic>
      <p:pic>
        <p:nvPicPr>
          <p:cNvPr id="4102" name="Picture 6" descr="G:\фото 1\фасоль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71934" y="2928934"/>
            <a:ext cx="200026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Пшеница…</a:t>
            </a:r>
            <a:endParaRPr lang="ru-RU" dirty="0"/>
          </a:p>
        </p:txBody>
      </p:sp>
      <p:pic>
        <p:nvPicPr>
          <p:cNvPr id="1026" name="Picture 2" descr="C:\Users\Пользователь\Desktop\kolosya_zlaki_rozh_pshenica_oranzhevyy_luchi_solnce_svet_prostota_50212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4686"/>
            <a:ext cx="3143272" cy="3305877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pole_zelenoe_pshenica_vshody_48413_previe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8875" y="3500438"/>
            <a:ext cx="2905125" cy="300039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kolosya_nebo_lazur_pshenica_60989_pre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357298"/>
            <a:ext cx="325727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Кукуруза…</a:t>
            </a:r>
            <a:endParaRPr lang="ru-RU" dirty="0"/>
          </a:p>
        </p:txBody>
      </p:sp>
      <p:pic>
        <p:nvPicPr>
          <p:cNvPr id="2050" name="Picture 2" descr="C:\Users\Пользователь\Desktop\0014-014-Kukuru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142984"/>
            <a:ext cx="3817929" cy="300039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zcfgajr9zx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71942"/>
            <a:ext cx="2428892" cy="264320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28340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3857628"/>
            <a:ext cx="3143272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2.</a:t>
            </a:r>
            <a:endParaRPr lang="ru-RU" dirty="0"/>
          </a:p>
        </p:txBody>
      </p:sp>
      <p:pic>
        <p:nvPicPr>
          <p:cNvPr id="5" name="Picture 2" descr="C:\Users\Пользователь\Pictures\Мои сканированные изображения\2013-02 (фев)\сканирование0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1643074" cy="3286148"/>
          </a:xfrm>
          <a:prstGeom prst="rect">
            <a:avLst/>
          </a:prstGeom>
          <a:noFill/>
        </p:spPr>
      </p:pic>
      <p:pic>
        <p:nvPicPr>
          <p:cNvPr id="6" name="Picture 3" descr="C:\Users\Пользователь\Pictures\Мои сканированные изображения\2013-02 (фев)\сканирование0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3143248"/>
            <a:ext cx="1785950" cy="3515502"/>
          </a:xfrm>
          <a:prstGeom prst="rect">
            <a:avLst/>
          </a:prstGeom>
          <a:noFill/>
        </p:spPr>
      </p:pic>
      <p:pic>
        <p:nvPicPr>
          <p:cNvPr id="8" name="Picture 4" descr="C:\Users\Пользователь\Pictures\Мои сканированные изображения\2013-02 (фев)\сканирование0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786314" y="1357298"/>
            <a:ext cx="1714512" cy="3643338"/>
          </a:xfrm>
          <a:prstGeom prst="rect">
            <a:avLst/>
          </a:prstGeom>
          <a:noFill/>
        </p:spPr>
      </p:pic>
      <p:pic>
        <p:nvPicPr>
          <p:cNvPr id="9" name="Picture 5" descr="C:\Users\Пользователь\Pictures\Мои сканированные изображения\2013-02 (фев)\сканирование00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2428868"/>
            <a:ext cx="1714512" cy="4082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фасоль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71480"/>
            <a:ext cx="178594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Пользователь\Desktop\фасоль (2)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857496"/>
            <a:ext cx="17859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ользователь\Desktop\фасоль (3)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5" y="500043"/>
            <a:ext cx="20002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фасоль (4)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2643182"/>
            <a:ext cx="1714512" cy="33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</TotalTime>
  <Words>410</Words>
  <Application>Microsoft Office PowerPoint</Application>
  <PresentationFormat>Экран (4:3)</PresentationFormat>
  <Paragraphs>107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«В гостях у Быценон»</vt:lpstr>
      <vt:lpstr>Слайд 2</vt:lpstr>
      <vt:lpstr>Слайд 3</vt:lpstr>
      <vt:lpstr>  Нарт Батраз</vt:lpstr>
      <vt:lpstr>Задание 1.</vt:lpstr>
      <vt:lpstr>                  Пшеница…</vt:lpstr>
      <vt:lpstr>   Кукуруза…</vt:lpstr>
      <vt:lpstr>Задание 2.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Самоанализ           педагогического мероприятия  –  одно из условий       творческого труда      воспитателя</vt:lpstr>
      <vt:lpstr>  </vt:lpstr>
      <vt:lpstr>Слайд 18</vt:lpstr>
      <vt:lpstr>Слайд 19</vt:lpstr>
      <vt:lpstr>Технические средства</vt:lpstr>
      <vt:lpstr>Формы и методы </vt:lpstr>
      <vt:lpstr>Слайд 22</vt:lpstr>
      <vt:lpstr>Анализируя педагогическое  мероприятие, я отмечаю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</cp:lastModifiedBy>
  <cp:revision>33</cp:revision>
  <dcterms:created xsi:type="dcterms:W3CDTF">2013-02-25T13:51:22Z</dcterms:created>
  <dcterms:modified xsi:type="dcterms:W3CDTF">2014-07-04T19:27:08Z</dcterms:modified>
</cp:coreProperties>
</file>