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0C"/>
    <a:srgbClr val="CC0000"/>
    <a:srgbClr val="996600"/>
    <a:srgbClr val="227EBC"/>
    <a:srgbClr val="FFCC66"/>
    <a:srgbClr val="009999"/>
    <a:srgbClr val="81C82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42" d="100"/>
          <a:sy n="42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4B0FDA-C233-4466-AA74-80177CAE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248EBD-E505-400C-AE71-A98B394F3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2"/>
          <p:cNvSpPr>
            <a:spLocks/>
          </p:cNvSpPr>
          <p:nvPr/>
        </p:nvSpPr>
        <p:spPr bwMode="gray">
          <a:xfrm>
            <a:off x="2528888" y="4683125"/>
            <a:ext cx="661511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4" descr="1"/>
          <p:cNvSpPr>
            <a:spLocks/>
          </p:cNvSpPr>
          <p:nvPr/>
        </p:nvSpPr>
        <p:spPr bwMode="gray">
          <a:xfrm>
            <a:off x="4714875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17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" name="Picture 37" descr="wat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7110-1D9A-4FA1-AE4C-DF2A9BD6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A3DA-2591-49BA-9466-33B959B2E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5694-A1E5-4A0E-A832-0D45EBBA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9DEBF-EFEC-4E23-9151-F1392D22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8491-B127-4E98-891F-FD5E48CA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01C2-5C30-4028-90A4-CBBBB3F3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6168-1C29-4E75-A7E7-EF2BB33C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DDA0-82A1-4DEE-A09B-6245D7C70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CD95-6E4A-43B6-A97C-45B047F16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6DAD-F28E-4A2C-8126-A0DFF734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1832-B9D2-4837-95DA-982D27D4D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8" descr="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44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2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7" name="Picture 35" descr="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93F1C6-3B55-4B55-A4C2-AA7A1F156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38600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_744f5_703b24a7_XL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5189538" y="2205038"/>
            <a:ext cx="38465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37063"/>
            <a:ext cx="4392613" cy="992187"/>
          </a:xfrm>
          <a:solidFill>
            <a:srgbClr val="FFDB81"/>
          </a:solidFill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EA6B0C"/>
                </a:solidFill>
                <a:latin typeface="Elephant" pitchFamily="18" charset="0"/>
              </a:rPr>
              <a:t>Полезные продукты каждый день.</a:t>
            </a:r>
            <a:endParaRPr lang="en-US" sz="2800" b="1" smtClean="0">
              <a:solidFill>
                <a:srgbClr val="EA6B0C"/>
              </a:solidFill>
              <a:latin typeface="Arbat" pitchFamily="2" charset="0"/>
            </a:endParaRPr>
          </a:p>
        </p:txBody>
      </p:sp>
      <p:pic>
        <p:nvPicPr>
          <p:cNvPr id="3076" name="Picture 6" descr="39788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717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gray">
          <a:xfrm>
            <a:off x="642938" y="214313"/>
            <a:ext cx="4572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E6E16"/>
                </a:solidFill>
                <a:latin typeface="Arnold BocklinC" pitchFamily="2" charset="0"/>
              </a:rPr>
              <a:t>Что особенного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E6E16"/>
                </a:solidFill>
                <a:latin typeface="Arnold BocklinC" pitchFamily="2" charset="0"/>
              </a:rPr>
              <a:t> в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E6E16"/>
                </a:solidFill>
                <a:latin typeface="Arnold BocklinC" pitchFamily="2" charset="0"/>
              </a:rPr>
              <a:t>р</a:t>
            </a:r>
            <a:r>
              <a:rPr lang="ru-RU" sz="6000" b="1" dirty="0">
                <a:solidFill>
                  <a:srgbClr val="FE6E16"/>
                </a:solidFill>
                <a:latin typeface="Arnold BocklinC" pitchFamily="2" charset="0"/>
              </a:rPr>
              <a:t>исе ?</a:t>
            </a:r>
            <a:endParaRPr lang="en-US" sz="6000" b="1" dirty="0">
              <a:solidFill>
                <a:srgbClr val="FE6E16"/>
              </a:solidFill>
              <a:latin typeface="Arnold Bockli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9"/>
          <p:cNvSpPr>
            <a:spLocks noChangeArrowheads="1"/>
          </p:cNvSpPr>
          <p:nvPr/>
        </p:nvSpPr>
        <p:spPr bwMode="auto">
          <a:xfrm>
            <a:off x="3419475" y="3716338"/>
            <a:ext cx="3384550" cy="1081087"/>
          </a:xfrm>
          <a:prstGeom prst="wedgeRoundRectCallout">
            <a:avLst>
              <a:gd name="adj1" fmla="val 33208"/>
              <a:gd name="adj2" fmla="val 85097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179388" y="1196975"/>
            <a:ext cx="4030662" cy="1871663"/>
          </a:xfrm>
          <a:prstGeom prst="wedgeRoundRectCallout">
            <a:avLst>
              <a:gd name="adj1" fmla="val 1005"/>
              <a:gd name="adj2" fmla="val 80532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5256212" cy="6477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>
                <a:latin typeface="Arnold BocklinC" pitchFamily="2" charset="0"/>
              </a:rPr>
              <a:t>Необычные изысканные суши</a:t>
            </a:r>
          </a:p>
        </p:txBody>
      </p:sp>
      <p:pic>
        <p:nvPicPr>
          <p:cNvPr id="12293" name="Picture 4" descr="2468_bi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6563" y="620713"/>
            <a:ext cx="489743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tumblr_lsmwz2UMNp1qbitl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63" y="3716338"/>
            <a:ext cx="2886075" cy="296703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2295" name="Picture 6" descr="Food Wallpaper_ Eat Wallpaper_ Wallpaper for Peopl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7075" y="4189413"/>
            <a:ext cx="33369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7"/>
          <p:cNvSpPr>
            <a:spLocks noChangeArrowheads="1"/>
          </p:cNvSpPr>
          <p:nvPr/>
        </p:nvSpPr>
        <p:spPr bwMode="gray">
          <a:xfrm>
            <a:off x="179388" y="1341438"/>
            <a:ext cx="41052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>
                <a:latin typeface="Arnold BocklinC" pitchFamily="2" charset="0"/>
              </a:rPr>
              <a:t>Основой суши является рис. Суши улучшают деятельность сердца, сосудов и желудка, увеличивает умственную активность</a:t>
            </a: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gray">
          <a:xfrm>
            <a:off x="3348038" y="3860800"/>
            <a:ext cx="35290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17463" algn="ctr">
              <a:spcBef>
                <a:spcPct val="20000"/>
              </a:spcBef>
            </a:pPr>
            <a:r>
              <a:rPr lang="ru-RU" sz="2000">
                <a:latin typeface="Arnold BocklinC" pitchFamily="2" charset="0"/>
              </a:rPr>
              <a:t>Суши помогают справиться с депрессией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056437" cy="14398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ru-RU" sz="3600" smtClean="0">
                <a:solidFill>
                  <a:srgbClr val="81C8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Если ешь с умом, то не нужно и лекарства </a:t>
            </a:r>
            <a:br>
              <a:rPr lang="ru-RU" sz="3600" smtClean="0">
                <a:solidFill>
                  <a:srgbClr val="81C8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</a:br>
            <a:r>
              <a:rPr lang="ru-RU" sz="2800" smtClean="0">
                <a:solidFill>
                  <a:srgbClr val="81C8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(Чувашская поговорка)</a:t>
            </a:r>
            <a:r>
              <a:rPr lang="ru-RU" smtClean="0"/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5589588"/>
            <a:ext cx="4176712" cy="9350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smtClean="0">
                <a:solidFill>
                  <a:srgbClr val="81C8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Ешьте на здоровье и будьте здоровы !</a:t>
            </a:r>
          </a:p>
        </p:txBody>
      </p:sp>
      <p:pic>
        <p:nvPicPr>
          <p:cNvPr id="13316" name="Picture 5" descr="orez_01_282045f7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916113"/>
            <a:ext cx="4891088" cy="32639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3317" name="Picture 7" descr="78246768_32657_4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6975"/>
            <a:ext cx="18002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397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25" y="0"/>
            <a:ext cx="24288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Безымянный (к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592638"/>
            <a:ext cx="2411412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211637" cy="800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solidFill>
                  <a:schemeClr val="folHlink"/>
                </a:solidFill>
                <a:latin typeface="Arbat" pitchFamily="2" charset="0"/>
              </a:rPr>
              <a:t>История риса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908050"/>
            <a:ext cx="4608513" cy="5761038"/>
          </a:xfrm>
          <a:solidFill>
            <a:srgbClr val="FFDB81">
              <a:alpha val="39999"/>
            </a:srgbClr>
          </a:solidFill>
          <a:ln w="38100" cap="flat">
            <a:solidFill>
              <a:srgbClr val="CC3300"/>
            </a:solidFill>
            <a:prstDash val="sysDot"/>
          </a:ln>
        </p:spPr>
        <p:txBody>
          <a:bodyPr/>
          <a:lstStyle/>
          <a:p>
            <a:pPr marL="92075" indent="269875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ru-RU" sz="1800" b="1" i="1" smtClean="0">
                <a:latin typeface="Britannic Bold" pitchFamily="34" charset="0"/>
              </a:rPr>
              <a:t>История риса уходит в такую древность, что родина его неизвестна. Предполагают, что впервые рис появился в Индокитае, оттуда попал в страны Азии, и на другие континенты. </a:t>
            </a:r>
          </a:p>
          <a:p>
            <a:pPr marL="92075" indent="269875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ru-RU" sz="1800" b="1" i="1" smtClean="0">
                <a:latin typeface="Britannic Bold" pitchFamily="34" charset="0"/>
              </a:rPr>
              <a:t> Человек выращивает рис на протяжении 7-8 тысяч лет, и этот злак справедливо называют самым популярным во всем мире. </a:t>
            </a:r>
          </a:p>
          <a:p>
            <a:pPr marL="92075" indent="269875" eaLnBrk="1" hangingPunct="1">
              <a:lnSpc>
                <a:spcPct val="110000"/>
              </a:lnSpc>
              <a:tabLst>
                <a:tab pos="0" algn="l"/>
              </a:tabLst>
            </a:pPr>
            <a:r>
              <a:rPr lang="ru-RU" sz="1800" b="1" i="1" smtClean="0">
                <a:latin typeface="Britannic Bold" pitchFamily="34" charset="0"/>
              </a:rPr>
              <a:t>Свидетельства этому - остатки глиняной посуды со следами риса, древние рисовые поля с системой каналов для орошения, рукописи древней Индии и Китая, где рис перечисляется в ритуальных подношениях богам и обожествляется сам.</a:t>
            </a:r>
            <a:r>
              <a:rPr lang="ru-RU" sz="1800" i="1" smtClean="0">
                <a:latin typeface="Britannic Bold" pitchFamily="34" charset="0"/>
              </a:rPr>
              <a:t> </a:t>
            </a:r>
          </a:p>
        </p:txBody>
      </p:sp>
      <p:pic>
        <p:nvPicPr>
          <p:cNvPr id="4100" name="Picture 4" descr="arros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08050"/>
            <a:ext cx="3960812" cy="25193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101" name="Picture 6" descr="001cxk2q"/>
          <p:cNvPicPr>
            <a:picLocks noChangeAspect="1" noChangeArrowheads="1"/>
          </p:cNvPicPr>
          <p:nvPr/>
        </p:nvPicPr>
        <p:blipFill>
          <a:blip r:embed="rId3" cstate="email">
            <a:lum bright="6000" contrast="-6000"/>
          </a:blip>
          <a:srcRect/>
          <a:stretch>
            <a:fillRect/>
          </a:stretch>
        </p:blipFill>
        <p:spPr bwMode="auto">
          <a:xfrm>
            <a:off x="179388" y="3860800"/>
            <a:ext cx="3959225" cy="279558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4043362" cy="927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solidFill>
                  <a:schemeClr val="folHlink"/>
                </a:solidFill>
                <a:latin typeface="Arbat" pitchFamily="2" charset="0"/>
              </a:rPr>
              <a:t>История риса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535487" cy="2160588"/>
          </a:xfrm>
          <a:solidFill>
            <a:srgbClr val="FFDB81">
              <a:alpha val="39999"/>
            </a:srgbClr>
          </a:solidFill>
          <a:ln w="38100" cap="flat">
            <a:solidFill>
              <a:srgbClr val="CC3300"/>
            </a:solidFill>
            <a:prstDash val="sysDot"/>
          </a:ln>
        </p:spPr>
        <p:txBody>
          <a:bodyPr/>
          <a:lstStyle/>
          <a:p>
            <a:pPr marL="0" indent="14288" eaLnBrk="1" hangingPunct="1"/>
            <a:r>
              <a:rPr lang="ru-RU" sz="1800" b="1" i="1" smtClean="0">
                <a:latin typeface="Britannic Bold" pitchFamily="34" charset="0"/>
              </a:rPr>
              <a:t> В Европу дикий рис завезли французские торговцы в начале XVII века. </a:t>
            </a:r>
          </a:p>
          <a:p>
            <a:pPr marL="0" indent="14288" eaLnBrk="1" hangingPunct="1"/>
            <a:r>
              <a:rPr lang="ru-RU" sz="1800" b="1" i="1" smtClean="0">
                <a:latin typeface="Britannic Bold" pitchFamily="34" charset="0"/>
              </a:rPr>
              <a:t> В России рис появился совсем недавно по сравнению с другими странами и континентами - каких-то 200 лет назад. </a:t>
            </a:r>
          </a:p>
        </p:txBody>
      </p:sp>
      <p:pic>
        <p:nvPicPr>
          <p:cNvPr id="5124" name="Picture 5" descr="rice%20fiel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981075"/>
            <a:ext cx="4022725" cy="268446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25" name="Picture 6" descr="Longsheng_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3284538"/>
            <a:ext cx="4394200" cy="2933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gray">
          <a:xfrm>
            <a:off x="4716463" y="3860800"/>
            <a:ext cx="4248150" cy="2808288"/>
          </a:xfrm>
          <a:prstGeom prst="rect">
            <a:avLst/>
          </a:prstGeom>
          <a:solidFill>
            <a:srgbClr val="FFDB81">
              <a:alpha val="34117"/>
            </a:srgbClr>
          </a:solidFill>
          <a:ln w="38100">
            <a:solidFill>
              <a:srgbClr val="CC33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indent="142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sz="1600" b="1" i="1">
                <a:latin typeface="Britannic Bold" pitchFamily="34" charset="0"/>
              </a:rPr>
              <a:t> Ежегодно на Земле производится около 500 миллионов тонн риса.</a:t>
            </a:r>
          </a:p>
          <a:p>
            <a:pPr indent="142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sz="1600" b="1" i="1">
                <a:latin typeface="Britannic Bold" pitchFamily="34" charset="0"/>
              </a:rPr>
              <a:t> Чтобы вырастить один килограмм риса, надо затратить 5000 литров воды.</a:t>
            </a:r>
          </a:p>
          <a:p>
            <a:pPr indent="142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sz="1600" b="1" i="1">
                <a:latin typeface="Britannic Bold" pitchFamily="34" charset="0"/>
              </a:rPr>
              <a:t> В Северной Америке рисовые поля засевают с самолетов, а в некоторых районах Азии до сих пор каждое зернышко сажают вручную.</a:t>
            </a:r>
            <a:endParaRPr lang="ru-RU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2319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Так что же в рисе такого особенного, что на протяжении тысяч лет люди продолжают употреблять его !!!?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89588"/>
            <a:ext cx="8496300" cy="1069975"/>
          </a:xfrm>
        </p:spPr>
        <p:txBody>
          <a:bodyPr/>
          <a:lstStyle/>
          <a:p>
            <a:pPr marL="1588" indent="19050" algn="ctr" eaLnBrk="1" hangingPunct="1">
              <a:lnSpc>
                <a:spcPct val="90000"/>
              </a:lnSpc>
              <a:buFontTx/>
              <a:buNone/>
            </a:pPr>
            <a:r>
              <a:rPr lang="ru-RU" sz="1600" b="1" i="1" smtClean="0">
                <a:latin typeface="Britannic Bold" pitchFamily="34" charset="0"/>
              </a:rPr>
              <a:t>Польза риса неоспорима! </a:t>
            </a:r>
            <a:r>
              <a:rPr lang="ru-RU" sz="1600" b="1" i="1" smtClean="0"/>
              <a:t>Рис считается бесспорным лидером по количеству углеводов и минералов,</a:t>
            </a:r>
            <a:r>
              <a:rPr lang="ru-RU" sz="1600" smtClean="0"/>
              <a:t> </a:t>
            </a:r>
            <a:r>
              <a:rPr lang="ru-RU" sz="1600" b="1" i="1" smtClean="0">
                <a:latin typeface="Britannic Bold" pitchFamily="34" charset="0"/>
              </a:rPr>
              <a:t>так  необходимых нам в повседневной жизни. </a:t>
            </a:r>
          </a:p>
          <a:p>
            <a:pPr marL="1588" indent="19050" algn="ctr" eaLnBrk="1" hangingPunct="1">
              <a:lnSpc>
                <a:spcPct val="90000"/>
              </a:lnSpc>
              <a:buFontTx/>
              <a:buNone/>
            </a:pPr>
            <a:r>
              <a:rPr lang="ru-RU" sz="1600" b="1" i="1" smtClean="0">
                <a:latin typeface="Britannic Bold" pitchFamily="34" charset="0"/>
              </a:rPr>
              <a:t>При этом он содержит очень мало жиров, а значит, способствует сбалансированному и здоровому питанию!</a:t>
            </a:r>
          </a:p>
        </p:txBody>
      </p:sp>
      <p:pic>
        <p:nvPicPr>
          <p:cNvPr id="6148" name="Picture 4" descr="rice-wisdom-021-grow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776413"/>
            <a:ext cx="6408738" cy="36004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gray">
          <a:xfrm>
            <a:off x="2555875" y="2060575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940425" cy="9271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ru-RU" sz="2600" smtClean="0">
                <a:solidFill>
                  <a:srgbClr val="7EC5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Давайте посмотрим, что же есть полезного в рисе …</a:t>
            </a:r>
            <a:endParaRPr lang="en-US" sz="2600" smtClean="0">
              <a:solidFill>
                <a:srgbClr val="7EC5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bat" pitchFamily="2" charset="0"/>
            </a:endParaRP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6227763" y="4292600"/>
            <a:ext cx="685800" cy="658813"/>
            <a:chOff x="2640" y="1088"/>
            <a:chExt cx="432" cy="415"/>
          </a:xfrm>
        </p:grpSpPr>
        <p:grpSp>
          <p:nvGrpSpPr>
            <p:cNvPr id="7250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7252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6C6C2B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53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56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173" name="Group 13"/>
          <p:cNvGrpSpPr>
            <a:grpSpLocks/>
          </p:cNvGrpSpPr>
          <p:nvPr/>
        </p:nvGrpSpPr>
        <p:grpSpPr bwMode="auto">
          <a:xfrm rot="-1324542">
            <a:off x="5219700" y="2852738"/>
            <a:ext cx="319088" cy="279400"/>
            <a:chOff x="2236" y="3191"/>
            <a:chExt cx="201" cy="176"/>
          </a:xfrm>
        </p:grpSpPr>
        <p:sp>
          <p:nvSpPr>
            <p:cNvPr id="7248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4" name="Group 16"/>
          <p:cNvGrpSpPr>
            <a:grpSpLocks/>
          </p:cNvGrpSpPr>
          <p:nvPr/>
        </p:nvGrpSpPr>
        <p:grpSpPr bwMode="auto">
          <a:xfrm>
            <a:off x="5292725" y="1916113"/>
            <a:ext cx="685800" cy="685800"/>
            <a:chOff x="1824" y="3357"/>
            <a:chExt cx="432" cy="432"/>
          </a:xfrm>
        </p:grpSpPr>
        <p:grpSp>
          <p:nvGrpSpPr>
            <p:cNvPr id="7244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7246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7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64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175" name="Group 21"/>
          <p:cNvGrpSpPr>
            <a:grpSpLocks/>
          </p:cNvGrpSpPr>
          <p:nvPr/>
        </p:nvGrpSpPr>
        <p:grpSpPr bwMode="auto">
          <a:xfrm>
            <a:off x="6251575" y="3124200"/>
            <a:ext cx="682625" cy="693738"/>
            <a:chOff x="3938" y="1968"/>
            <a:chExt cx="430" cy="437"/>
          </a:xfrm>
        </p:grpSpPr>
        <p:grpSp>
          <p:nvGrpSpPr>
            <p:cNvPr id="7240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242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43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69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176" name="Group 26"/>
          <p:cNvGrpSpPr>
            <a:grpSpLocks/>
          </p:cNvGrpSpPr>
          <p:nvPr/>
        </p:nvGrpSpPr>
        <p:grpSpPr bwMode="auto">
          <a:xfrm>
            <a:off x="5638800" y="5334000"/>
            <a:ext cx="654050" cy="622300"/>
            <a:chOff x="3552" y="3339"/>
            <a:chExt cx="412" cy="392"/>
          </a:xfrm>
        </p:grpSpPr>
        <p:grpSp>
          <p:nvGrpSpPr>
            <p:cNvPr id="7236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7238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74174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9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74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177" name="Oval 36"/>
          <p:cNvSpPr>
            <a:spLocks noChangeArrowheads="1"/>
          </p:cNvSpPr>
          <p:nvPr/>
        </p:nvSpPr>
        <p:spPr bwMode="gray">
          <a:xfrm rot="-3372907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AA22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37"/>
          <p:cNvSpPr>
            <a:spLocks noChangeArrowheads="1"/>
          </p:cNvSpPr>
          <p:nvPr/>
        </p:nvSpPr>
        <p:spPr bwMode="gray">
          <a:xfrm rot="-3372907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AA22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44"/>
          <p:cNvSpPr>
            <a:spLocks noChangeArrowheads="1"/>
          </p:cNvSpPr>
          <p:nvPr/>
        </p:nvSpPr>
        <p:spPr bwMode="gray">
          <a:xfrm rot="-3372907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45"/>
          <p:cNvSpPr>
            <a:spLocks noChangeArrowheads="1"/>
          </p:cNvSpPr>
          <p:nvPr/>
        </p:nvSpPr>
        <p:spPr bwMode="gray">
          <a:xfrm rot="-3372907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1" name="Group 51"/>
          <p:cNvGrpSpPr>
            <a:grpSpLocks/>
          </p:cNvGrpSpPr>
          <p:nvPr/>
        </p:nvGrpSpPr>
        <p:grpSpPr bwMode="auto">
          <a:xfrm>
            <a:off x="2268538" y="3068638"/>
            <a:ext cx="682625" cy="693737"/>
            <a:chOff x="3938" y="1968"/>
            <a:chExt cx="430" cy="437"/>
          </a:xfrm>
        </p:grpSpPr>
        <p:grpSp>
          <p:nvGrpSpPr>
            <p:cNvPr id="7232" name="Group 5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7234" name="Oval 5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5" name="Freeform 5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99" name="Text Box 5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7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182" name="Oval 56"/>
          <p:cNvSpPr>
            <a:spLocks noChangeArrowheads="1"/>
          </p:cNvSpPr>
          <p:nvPr/>
        </p:nvSpPr>
        <p:spPr bwMode="gray">
          <a:xfrm rot="-3372907">
            <a:off x="3136106" y="3569495"/>
            <a:ext cx="130175" cy="1381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57"/>
          <p:cNvSpPr>
            <a:spLocks noChangeArrowheads="1"/>
          </p:cNvSpPr>
          <p:nvPr/>
        </p:nvSpPr>
        <p:spPr bwMode="gray">
          <a:xfrm rot="-3372907">
            <a:off x="3423444" y="36409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Oval 58"/>
          <p:cNvSpPr>
            <a:spLocks noChangeArrowheads="1"/>
          </p:cNvSpPr>
          <p:nvPr/>
        </p:nvSpPr>
        <p:spPr bwMode="gray">
          <a:xfrm rot="-3372907">
            <a:off x="6015831" y="4433095"/>
            <a:ext cx="130175" cy="138112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AAAA4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Oval 60"/>
          <p:cNvSpPr>
            <a:spLocks noChangeArrowheads="1"/>
          </p:cNvSpPr>
          <p:nvPr/>
        </p:nvSpPr>
        <p:spPr bwMode="gray">
          <a:xfrm rot="-3372907">
            <a:off x="5728494" y="4361656"/>
            <a:ext cx="130175" cy="138113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AAAA4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6" name="Group 61"/>
          <p:cNvGrpSpPr>
            <a:grpSpLocks/>
          </p:cNvGrpSpPr>
          <p:nvPr/>
        </p:nvGrpSpPr>
        <p:grpSpPr bwMode="auto">
          <a:xfrm>
            <a:off x="3276600" y="1916113"/>
            <a:ext cx="685800" cy="685800"/>
            <a:chOff x="1824" y="3357"/>
            <a:chExt cx="432" cy="432"/>
          </a:xfrm>
        </p:grpSpPr>
        <p:grpSp>
          <p:nvGrpSpPr>
            <p:cNvPr id="7228" name="Group 62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7230" name="Oval 6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31" name="Freeform 6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409" name="Text Box 65"/>
            <p:cNvSpPr txBox="1">
              <a:spLocks noChangeArrowheads="1"/>
            </p:cNvSpPr>
            <p:nvPr/>
          </p:nvSpPr>
          <p:spPr bwMode="gray">
            <a:xfrm>
              <a:off x="1907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8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7187" name="Group 66"/>
          <p:cNvGrpSpPr>
            <a:grpSpLocks/>
          </p:cNvGrpSpPr>
          <p:nvPr/>
        </p:nvGrpSpPr>
        <p:grpSpPr bwMode="auto">
          <a:xfrm rot="-5113699">
            <a:off x="3831431" y="2801144"/>
            <a:ext cx="319088" cy="279400"/>
            <a:chOff x="2236" y="3191"/>
            <a:chExt cx="201" cy="176"/>
          </a:xfrm>
        </p:grpSpPr>
        <p:sp>
          <p:nvSpPr>
            <p:cNvPr id="7226" name="Oval 67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Oval 68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88" name="Group 69"/>
          <p:cNvGrpSpPr>
            <a:grpSpLocks/>
          </p:cNvGrpSpPr>
          <p:nvPr/>
        </p:nvGrpSpPr>
        <p:grpSpPr bwMode="auto">
          <a:xfrm>
            <a:off x="2268538" y="4437063"/>
            <a:ext cx="685800" cy="658812"/>
            <a:chOff x="2640" y="1088"/>
            <a:chExt cx="432" cy="415"/>
          </a:xfrm>
        </p:grpSpPr>
        <p:grpSp>
          <p:nvGrpSpPr>
            <p:cNvPr id="7222" name="Group 70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7224" name="Oval 7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6C6C2B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5" name="Freeform 7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66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417" name="Text Box 73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189" name="Oval 74"/>
          <p:cNvSpPr>
            <a:spLocks noChangeArrowheads="1"/>
          </p:cNvSpPr>
          <p:nvPr/>
        </p:nvSpPr>
        <p:spPr bwMode="gray">
          <a:xfrm rot="-3372907">
            <a:off x="3423444" y="4504531"/>
            <a:ext cx="130175" cy="138113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AAAA4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Oval 75"/>
          <p:cNvSpPr>
            <a:spLocks noChangeArrowheads="1"/>
          </p:cNvSpPr>
          <p:nvPr/>
        </p:nvSpPr>
        <p:spPr bwMode="gray">
          <a:xfrm rot="-3372907">
            <a:off x="3136106" y="4577557"/>
            <a:ext cx="130175" cy="138112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AAAA4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91" name="Group 76"/>
          <p:cNvGrpSpPr>
            <a:grpSpLocks/>
          </p:cNvGrpSpPr>
          <p:nvPr/>
        </p:nvGrpSpPr>
        <p:grpSpPr bwMode="auto">
          <a:xfrm>
            <a:off x="3132138" y="5373688"/>
            <a:ext cx="654050" cy="622300"/>
            <a:chOff x="3552" y="3339"/>
            <a:chExt cx="412" cy="392"/>
          </a:xfrm>
        </p:grpSpPr>
        <p:grpSp>
          <p:nvGrpSpPr>
            <p:cNvPr id="7218" name="Group 7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7220" name="Oval 7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74174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1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424" name="Text Box 8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192" name="Oval 81"/>
          <p:cNvSpPr>
            <a:spLocks noChangeArrowheads="1"/>
          </p:cNvSpPr>
          <p:nvPr/>
        </p:nvSpPr>
        <p:spPr bwMode="gray">
          <a:xfrm rot="-3372907">
            <a:off x="3855244" y="5080794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AA22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Oval 82"/>
          <p:cNvSpPr>
            <a:spLocks noChangeArrowheads="1"/>
          </p:cNvSpPr>
          <p:nvPr/>
        </p:nvSpPr>
        <p:spPr bwMode="gray">
          <a:xfrm rot="-3372907">
            <a:off x="3712369" y="5296694"/>
            <a:ext cx="130175" cy="138113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100000">
                <a:srgbClr val="AA22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Rectangle 83"/>
          <p:cNvSpPr>
            <a:spLocks noChangeArrowheads="1"/>
          </p:cNvSpPr>
          <p:nvPr/>
        </p:nvSpPr>
        <p:spPr bwMode="black">
          <a:xfrm>
            <a:off x="6227763" y="1268413"/>
            <a:ext cx="2628900" cy="92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u="sng">
                <a:solidFill>
                  <a:srgbClr val="009999"/>
                </a:solidFill>
              </a:rPr>
              <a:t>Витамины группы Е :</a:t>
            </a:r>
            <a:endParaRPr lang="en-US" sz="1400" b="1" u="sng">
              <a:solidFill>
                <a:srgbClr val="009999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это здоровые сосуды и сердце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195" name="Rectangle 84"/>
          <p:cNvSpPr>
            <a:spLocks noChangeArrowheads="1"/>
          </p:cNvSpPr>
          <p:nvPr/>
        </p:nvSpPr>
        <p:spPr bwMode="black">
          <a:xfrm>
            <a:off x="179388" y="1125538"/>
            <a:ext cx="2879725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009999"/>
                </a:solidFill>
              </a:rPr>
              <a:t>Витамины группы В </a:t>
            </a:r>
          </a:p>
          <a:p>
            <a:r>
              <a:rPr lang="ru-RU" sz="1400" b="1" u="sng">
                <a:solidFill>
                  <a:srgbClr val="009999"/>
                </a:solidFill>
              </a:rPr>
              <a:t>(В1, В2 В3, В6):</a:t>
            </a:r>
            <a:r>
              <a:rPr lang="en-US" sz="1400" b="1">
                <a:solidFill>
                  <a:srgbClr val="009999"/>
                </a:solidFill>
              </a:rPr>
              <a:t> </a:t>
            </a:r>
          </a:p>
          <a:p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красивая чистая кожа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  <a:p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    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густые здоровые волосы</a:t>
            </a:r>
          </a:p>
          <a:p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    - крепкая нервная система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196" name="Rectangle 85"/>
          <p:cNvSpPr>
            <a:spLocks noChangeArrowheads="1"/>
          </p:cNvSpPr>
          <p:nvPr/>
        </p:nvSpPr>
        <p:spPr bwMode="black">
          <a:xfrm>
            <a:off x="7019925" y="2276475"/>
            <a:ext cx="1979613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chemeClr val="accent2"/>
                </a:solidFill>
              </a:rPr>
              <a:t>Рис - природный адсорбент:</a:t>
            </a:r>
            <a:endParaRPr lang="en-US" sz="1400" b="1" u="sng">
              <a:solidFill>
                <a:schemeClr val="accent1"/>
              </a:solidFill>
            </a:endParaRPr>
          </a:p>
          <a:p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Впитывает вредные вещества и выводит их из организма, очищая его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197" name="Rectangle 86"/>
          <p:cNvSpPr>
            <a:spLocks noChangeArrowheads="1"/>
          </p:cNvSpPr>
          <p:nvPr/>
        </p:nvSpPr>
        <p:spPr bwMode="black">
          <a:xfrm>
            <a:off x="107950" y="2420938"/>
            <a:ext cx="2232025" cy="179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chemeClr val="accent2"/>
                </a:solidFill>
              </a:rPr>
              <a:t>Калий :</a:t>
            </a:r>
            <a:endParaRPr lang="en-US" sz="1400" b="1" u="sng">
              <a:solidFill>
                <a:schemeClr val="accent1"/>
              </a:solidFill>
            </a:endParaRPr>
          </a:p>
          <a:p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latin typeface="Britannic Bold" pitchFamily="34" charset="0"/>
              </a:rPr>
              <a:t>помогает вывести из организма лишнюю жидкость и соль, проникающую в организм с продуктами питания</a:t>
            </a:r>
            <a:r>
              <a:rPr lang="ru-RU" sz="1400"/>
              <a:t> </a:t>
            </a:r>
            <a:endParaRPr lang="en-US" sz="1400"/>
          </a:p>
        </p:txBody>
      </p:sp>
      <p:sp>
        <p:nvSpPr>
          <p:cNvPr id="7198" name="Rectangle 87"/>
          <p:cNvSpPr>
            <a:spLocks noChangeArrowheads="1"/>
          </p:cNvSpPr>
          <p:nvPr/>
        </p:nvSpPr>
        <p:spPr bwMode="black">
          <a:xfrm>
            <a:off x="7019925" y="4076700"/>
            <a:ext cx="2124075" cy="179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FE6E16"/>
                </a:solidFill>
              </a:rPr>
              <a:t>8 важнейших аминокислот:</a:t>
            </a:r>
            <a:r>
              <a:rPr lang="en-US" sz="1400" b="1">
                <a:solidFill>
                  <a:schemeClr val="folHlink"/>
                </a:solidFill>
              </a:rPr>
              <a:t> </a:t>
            </a:r>
          </a:p>
          <a:p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Создание новых клеток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  <a:p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    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Поддержание мышечного тонуса</a:t>
            </a:r>
          </a:p>
          <a:p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    - Приток энергии в организм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199" name="Rectangle 88"/>
          <p:cNvSpPr>
            <a:spLocks noChangeArrowheads="1"/>
          </p:cNvSpPr>
          <p:nvPr/>
        </p:nvSpPr>
        <p:spPr bwMode="black">
          <a:xfrm>
            <a:off x="5508625" y="6021388"/>
            <a:ext cx="34194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chemeClr val="hlink"/>
                </a:solidFill>
              </a:rPr>
              <a:t>Микроэлементы:</a:t>
            </a:r>
            <a:r>
              <a:rPr lang="en-US" sz="14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Кальций, магний, цинк, железо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200" name="Rectangle 89"/>
          <p:cNvSpPr>
            <a:spLocks noChangeArrowheads="1"/>
          </p:cNvSpPr>
          <p:nvPr/>
        </p:nvSpPr>
        <p:spPr bwMode="black">
          <a:xfrm>
            <a:off x="250825" y="5734050"/>
            <a:ext cx="2665413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chemeClr val="hlink"/>
                </a:solidFill>
              </a:rPr>
              <a:t>Вещества, создающие в желудке защитную пленку:</a:t>
            </a:r>
            <a:r>
              <a:rPr lang="en-US" sz="1400" b="1" u="sng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Здоровое пищеварение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sp>
        <p:nvSpPr>
          <p:cNvPr id="7201" name="Rectangle 90"/>
          <p:cNvSpPr>
            <a:spLocks noChangeArrowheads="1"/>
          </p:cNvSpPr>
          <p:nvPr/>
        </p:nvSpPr>
        <p:spPr bwMode="black">
          <a:xfrm>
            <a:off x="179388" y="4508500"/>
            <a:ext cx="19431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solidFill>
                  <a:srgbClr val="FE6E16"/>
                </a:solidFill>
              </a:rPr>
              <a:t>Лецитин :</a:t>
            </a:r>
            <a:endParaRPr lang="en-US" sz="1400" b="1" u="sng">
              <a:solidFill>
                <a:srgbClr val="FE6E16"/>
              </a:solidFill>
            </a:endParaRPr>
          </a:p>
          <a:p>
            <a:r>
              <a:rPr lang="en-US" sz="1400" b="1" i="1">
                <a:solidFill>
                  <a:srgbClr val="FEFEFE"/>
                </a:solidFill>
                <a:latin typeface="Britannic Bold" pitchFamily="34" charset="0"/>
              </a:rPr>
              <a:t>    </a:t>
            </a:r>
            <a:r>
              <a:rPr lang="en-US" sz="1400" b="1" i="1">
                <a:solidFill>
                  <a:srgbClr val="080808"/>
                </a:solidFill>
                <a:latin typeface="Britannic Bold" pitchFamily="34" charset="0"/>
              </a:rPr>
              <a:t>- </a:t>
            </a:r>
            <a:r>
              <a:rPr lang="ru-RU" sz="1400" b="1" i="1">
                <a:solidFill>
                  <a:srgbClr val="080808"/>
                </a:solidFill>
                <a:latin typeface="Britannic Bold" pitchFamily="34" charset="0"/>
              </a:rPr>
              <a:t>Активизирует работу мозга</a:t>
            </a:r>
            <a:endParaRPr lang="en-US" sz="1400" b="1" i="1">
              <a:solidFill>
                <a:srgbClr val="080808"/>
              </a:solidFill>
              <a:latin typeface="Britannic Bold" pitchFamily="34" charset="0"/>
            </a:endParaRPr>
          </a:p>
        </p:txBody>
      </p:sp>
      <p:pic>
        <p:nvPicPr>
          <p:cNvPr id="7202" name="Picture 92" descr="78246768_3265567_4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0"/>
            <a:ext cx="14033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94" descr="69041997_WindowsLiveWriter_0283dd81a2e3_C8DC_image_9a2c4c3a75b44ef7b711128e6aefb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141663"/>
            <a:ext cx="24130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4" name="Line 97"/>
          <p:cNvSpPr>
            <a:spLocks noChangeShapeType="1"/>
          </p:cNvSpPr>
          <p:nvPr/>
        </p:nvSpPr>
        <p:spPr bwMode="auto">
          <a:xfrm flipH="1">
            <a:off x="7019925" y="3860800"/>
            <a:ext cx="2016125" cy="0"/>
          </a:xfrm>
          <a:prstGeom prst="line">
            <a:avLst/>
          </a:prstGeom>
          <a:noFill/>
          <a:ln w="38100">
            <a:solidFill>
              <a:srgbClr val="227EBC"/>
            </a:solidFill>
            <a:prstDash val="sysDot"/>
            <a:round/>
            <a:headEnd type="diamond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Line 98"/>
          <p:cNvSpPr>
            <a:spLocks noChangeShapeType="1"/>
          </p:cNvSpPr>
          <p:nvPr/>
        </p:nvSpPr>
        <p:spPr bwMode="auto">
          <a:xfrm flipH="1" flipV="1">
            <a:off x="6804025" y="3716338"/>
            <a:ext cx="215900" cy="144462"/>
          </a:xfrm>
          <a:prstGeom prst="line">
            <a:avLst/>
          </a:prstGeom>
          <a:noFill/>
          <a:ln w="38100">
            <a:solidFill>
              <a:srgbClr val="227EB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6" name="Line 100"/>
          <p:cNvSpPr>
            <a:spLocks noChangeShapeType="1"/>
          </p:cNvSpPr>
          <p:nvPr/>
        </p:nvSpPr>
        <p:spPr bwMode="auto">
          <a:xfrm>
            <a:off x="5940425" y="2205038"/>
            <a:ext cx="3095625" cy="0"/>
          </a:xfrm>
          <a:prstGeom prst="line">
            <a:avLst/>
          </a:prstGeom>
          <a:noFill/>
          <a:ln w="38100">
            <a:solidFill>
              <a:srgbClr val="009999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101"/>
          <p:cNvSpPr>
            <a:spLocks noChangeShapeType="1"/>
          </p:cNvSpPr>
          <p:nvPr/>
        </p:nvSpPr>
        <p:spPr bwMode="auto">
          <a:xfrm>
            <a:off x="6659563" y="4941888"/>
            <a:ext cx="433387" cy="1008062"/>
          </a:xfrm>
          <a:prstGeom prst="line">
            <a:avLst/>
          </a:prstGeom>
          <a:noFill/>
          <a:ln w="38100">
            <a:solidFill>
              <a:srgbClr val="99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103"/>
          <p:cNvSpPr>
            <a:spLocks noChangeShapeType="1"/>
          </p:cNvSpPr>
          <p:nvPr/>
        </p:nvSpPr>
        <p:spPr bwMode="auto">
          <a:xfrm>
            <a:off x="7092950" y="5949950"/>
            <a:ext cx="1871663" cy="0"/>
          </a:xfrm>
          <a:prstGeom prst="line">
            <a:avLst/>
          </a:prstGeom>
          <a:noFill/>
          <a:ln w="38100">
            <a:solidFill>
              <a:srgbClr val="996600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104"/>
          <p:cNvSpPr>
            <a:spLocks noChangeShapeType="1"/>
          </p:cNvSpPr>
          <p:nvPr/>
        </p:nvSpPr>
        <p:spPr bwMode="auto">
          <a:xfrm flipH="1">
            <a:off x="5003800" y="5805488"/>
            <a:ext cx="647700" cy="792162"/>
          </a:xfrm>
          <a:prstGeom prst="line">
            <a:avLst/>
          </a:prstGeom>
          <a:noFill/>
          <a:ln w="38100">
            <a:solidFill>
              <a:srgbClr val="C4227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105"/>
          <p:cNvSpPr>
            <a:spLocks noChangeShapeType="1"/>
          </p:cNvSpPr>
          <p:nvPr/>
        </p:nvSpPr>
        <p:spPr bwMode="auto">
          <a:xfrm>
            <a:off x="5003800" y="6597650"/>
            <a:ext cx="3960813" cy="0"/>
          </a:xfrm>
          <a:prstGeom prst="line">
            <a:avLst/>
          </a:prstGeom>
          <a:noFill/>
          <a:ln w="38100">
            <a:solidFill>
              <a:srgbClr val="C42273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1" name="Line 106"/>
          <p:cNvSpPr>
            <a:spLocks noChangeShapeType="1"/>
          </p:cNvSpPr>
          <p:nvPr/>
        </p:nvSpPr>
        <p:spPr bwMode="auto">
          <a:xfrm>
            <a:off x="3708400" y="5876925"/>
            <a:ext cx="647700" cy="720725"/>
          </a:xfrm>
          <a:prstGeom prst="line">
            <a:avLst/>
          </a:prstGeom>
          <a:noFill/>
          <a:ln w="38100">
            <a:solidFill>
              <a:srgbClr val="C4227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2" name="Line 107"/>
          <p:cNvSpPr>
            <a:spLocks noChangeShapeType="1"/>
          </p:cNvSpPr>
          <p:nvPr/>
        </p:nvSpPr>
        <p:spPr bwMode="auto">
          <a:xfrm flipH="1">
            <a:off x="179388" y="6597650"/>
            <a:ext cx="4176712" cy="0"/>
          </a:xfrm>
          <a:prstGeom prst="line">
            <a:avLst/>
          </a:prstGeom>
          <a:noFill/>
          <a:ln w="38100">
            <a:solidFill>
              <a:srgbClr val="C42273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3" name="Line 108"/>
          <p:cNvSpPr>
            <a:spLocks noChangeShapeType="1"/>
          </p:cNvSpPr>
          <p:nvPr/>
        </p:nvSpPr>
        <p:spPr bwMode="auto">
          <a:xfrm flipH="1">
            <a:off x="2195513" y="5084763"/>
            <a:ext cx="288925" cy="431800"/>
          </a:xfrm>
          <a:prstGeom prst="line">
            <a:avLst/>
          </a:prstGeom>
          <a:noFill/>
          <a:ln w="38100">
            <a:solidFill>
              <a:srgbClr val="99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4" name="Line 109"/>
          <p:cNvSpPr>
            <a:spLocks noChangeShapeType="1"/>
          </p:cNvSpPr>
          <p:nvPr/>
        </p:nvSpPr>
        <p:spPr bwMode="auto">
          <a:xfrm flipH="1">
            <a:off x="179388" y="5516563"/>
            <a:ext cx="2016125" cy="0"/>
          </a:xfrm>
          <a:prstGeom prst="line">
            <a:avLst/>
          </a:prstGeom>
          <a:noFill/>
          <a:ln w="38100">
            <a:solidFill>
              <a:srgbClr val="996600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5" name="Line 110"/>
          <p:cNvSpPr>
            <a:spLocks noChangeShapeType="1"/>
          </p:cNvSpPr>
          <p:nvPr/>
        </p:nvSpPr>
        <p:spPr bwMode="auto">
          <a:xfrm flipH="1">
            <a:off x="2195513" y="3716338"/>
            <a:ext cx="215900" cy="576262"/>
          </a:xfrm>
          <a:prstGeom prst="line">
            <a:avLst/>
          </a:prstGeom>
          <a:noFill/>
          <a:ln w="38100">
            <a:solidFill>
              <a:srgbClr val="227EB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6" name="Line 111"/>
          <p:cNvSpPr>
            <a:spLocks noChangeShapeType="1"/>
          </p:cNvSpPr>
          <p:nvPr/>
        </p:nvSpPr>
        <p:spPr bwMode="auto">
          <a:xfrm flipH="1">
            <a:off x="179388" y="4292600"/>
            <a:ext cx="2016125" cy="0"/>
          </a:xfrm>
          <a:prstGeom prst="line">
            <a:avLst/>
          </a:prstGeom>
          <a:noFill/>
          <a:ln w="38100">
            <a:solidFill>
              <a:srgbClr val="227EBC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7" name="Line 112"/>
          <p:cNvSpPr>
            <a:spLocks noChangeShapeType="1"/>
          </p:cNvSpPr>
          <p:nvPr/>
        </p:nvSpPr>
        <p:spPr bwMode="auto">
          <a:xfrm flipH="1">
            <a:off x="179388" y="2276475"/>
            <a:ext cx="3097212" cy="0"/>
          </a:xfrm>
          <a:prstGeom prst="line">
            <a:avLst/>
          </a:prstGeom>
          <a:noFill/>
          <a:ln w="38100">
            <a:solidFill>
              <a:srgbClr val="009999"/>
            </a:solidFill>
            <a:prstDash val="sysDot"/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435975" cy="9271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Коричневый или белый рис. Какой полезнее …?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4221163"/>
            <a:ext cx="7129463" cy="2492375"/>
          </a:xfrm>
          <a:solidFill>
            <a:srgbClr val="FFCC66">
              <a:alpha val="39999"/>
            </a:srgbClr>
          </a:solidFill>
          <a:ln w="38100" cap="flat">
            <a:solidFill>
              <a:srgbClr val="CC0000"/>
            </a:solidFill>
            <a:prstDash val="sysDot"/>
          </a:ln>
        </p:spPr>
        <p:txBody>
          <a:bodyPr/>
          <a:lstStyle/>
          <a:p>
            <a:pPr marL="182563" indent="-161925" eaLnBrk="1" hangingPunct="1">
              <a:lnSpc>
                <a:spcPct val="90000"/>
              </a:lnSpc>
            </a:pPr>
            <a:r>
              <a:rPr lang="ru-RU" sz="1800" b="1" i="1" smtClean="0">
                <a:latin typeface="Britannic Bold" pitchFamily="34" charset="0"/>
              </a:rPr>
              <a:t>Коричневый рис - самый полезный сорт риса. Большая часть витаминов и минералов содержится в отрубевой оболочке, которая остается только на зернах коричневого риса.</a:t>
            </a:r>
            <a:br>
              <a:rPr lang="ru-RU" sz="1800" b="1" i="1" smtClean="0">
                <a:latin typeface="Britannic Bold" pitchFamily="34" charset="0"/>
              </a:rPr>
            </a:br>
            <a:r>
              <a:rPr lang="ru-RU" sz="1800" b="1" i="1" smtClean="0">
                <a:latin typeface="Britannic Bold" pitchFamily="34" charset="0"/>
              </a:rPr>
              <a:t>Коричневый рис славится тем, что улучшает пищеварение. </a:t>
            </a:r>
          </a:p>
          <a:p>
            <a:pPr marL="182563" indent="-161925" eaLnBrk="1" hangingPunct="1">
              <a:lnSpc>
                <a:spcPct val="90000"/>
              </a:lnSpc>
            </a:pPr>
            <a:r>
              <a:rPr lang="ru-RU" sz="1800" b="1" i="1" smtClean="0">
                <a:latin typeface="Britannic Bold" pitchFamily="34" charset="0"/>
              </a:rPr>
              <a:t>Коричневый рис - богат железом, снижает уровень холестерина, снижает риск рака, улучшает функцию сердечнососудистой системы. </a:t>
            </a:r>
          </a:p>
        </p:txBody>
      </p:sp>
      <p:pic>
        <p:nvPicPr>
          <p:cNvPr id="8196" name="Picture 4" descr="ore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3744912" cy="27574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197" name="Picture 5" descr="126061271124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268413"/>
            <a:ext cx="3644900" cy="27400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198" name="Picture 6" descr="image0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18351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2"/>
          <p:cNvSpPr>
            <a:spLocks noChangeArrowheads="1"/>
          </p:cNvSpPr>
          <p:nvPr/>
        </p:nvSpPr>
        <p:spPr bwMode="auto">
          <a:xfrm>
            <a:off x="2627313" y="5013325"/>
            <a:ext cx="3527425" cy="1728788"/>
          </a:xfrm>
          <a:prstGeom prst="wedgeRoundRectCallout">
            <a:avLst>
              <a:gd name="adj1" fmla="val -69218"/>
              <a:gd name="adj2" fmla="val -17583"/>
              <a:gd name="adj3" fmla="val 16667"/>
            </a:avLst>
          </a:prstGeom>
          <a:solidFill>
            <a:schemeClr val="folHlink">
              <a:alpha val="25098"/>
            </a:schemeClr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19" name="AutoShape 24"/>
          <p:cNvSpPr>
            <a:spLocks noChangeArrowheads="1"/>
          </p:cNvSpPr>
          <p:nvPr/>
        </p:nvSpPr>
        <p:spPr bwMode="auto">
          <a:xfrm>
            <a:off x="6588125" y="3284538"/>
            <a:ext cx="2374900" cy="1296987"/>
          </a:xfrm>
          <a:prstGeom prst="wedgeRoundRectCallout">
            <a:avLst>
              <a:gd name="adj1" fmla="val -60162"/>
              <a:gd name="adj2" fmla="val 56120"/>
              <a:gd name="adj3" fmla="val 16667"/>
            </a:avLst>
          </a:prstGeom>
          <a:solidFill>
            <a:schemeClr val="folHlink">
              <a:alpha val="25098"/>
            </a:schemeClr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0" name="AutoShape 20"/>
          <p:cNvSpPr>
            <a:spLocks noChangeArrowheads="1"/>
          </p:cNvSpPr>
          <p:nvPr/>
        </p:nvSpPr>
        <p:spPr bwMode="auto">
          <a:xfrm>
            <a:off x="179388" y="1125538"/>
            <a:ext cx="3816350" cy="935037"/>
          </a:xfrm>
          <a:prstGeom prst="wedgeRoundRectCallout">
            <a:avLst>
              <a:gd name="adj1" fmla="val 2620"/>
              <a:gd name="adj2" fmla="val 104157"/>
              <a:gd name="adj3" fmla="val 16667"/>
            </a:avLst>
          </a:prstGeom>
          <a:solidFill>
            <a:srgbClr val="7EC529">
              <a:alpha val="25098"/>
            </a:srgbClr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1" name="AutoShape 23"/>
          <p:cNvSpPr>
            <a:spLocks noChangeArrowheads="1"/>
          </p:cNvSpPr>
          <p:nvPr/>
        </p:nvSpPr>
        <p:spPr bwMode="auto">
          <a:xfrm>
            <a:off x="3635375" y="3284538"/>
            <a:ext cx="2520950" cy="1081087"/>
          </a:xfrm>
          <a:prstGeom prst="wedgeRoundRectCallout">
            <a:avLst>
              <a:gd name="adj1" fmla="val 36208"/>
              <a:gd name="adj2" fmla="val -125625"/>
              <a:gd name="adj3" fmla="val 16667"/>
            </a:avLst>
          </a:prstGeom>
          <a:solidFill>
            <a:srgbClr val="7EC529">
              <a:alpha val="25098"/>
            </a:srgbClr>
          </a:solidFill>
          <a:ln w="38100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6130925" cy="6556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Интересные факты о рисе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3500438"/>
            <a:ext cx="2879725" cy="1081087"/>
          </a:xfrm>
        </p:spPr>
        <p:txBody>
          <a:bodyPr/>
          <a:lstStyle/>
          <a:p>
            <a:pPr marL="1588" indent="19050" eaLnBrk="1" hangingPunct="1">
              <a:buFontTx/>
              <a:buNone/>
            </a:pPr>
            <a:r>
              <a:rPr lang="ru-RU" sz="1400" b="1" i="1" smtClean="0">
                <a:latin typeface="Britannic Bold" pitchFamily="34" charset="0"/>
              </a:rPr>
              <a:t>Среднестатистический житель Азии ест рис не менее двух раз в день.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gray">
          <a:xfrm>
            <a:off x="179388" y="1196975"/>
            <a:ext cx="37449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9050" algn="ctr">
              <a:spcBef>
                <a:spcPct val="20000"/>
              </a:spcBef>
            </a:pPr>
            <a:r>
              <a:rPr lang="ru-RU" sz="1400" b="1" i="1">
                <a:latin typeface="Britannic Bold" pitchFamily="34" charset="0"/>
              </a:rPr>
              <a:t>Среднее потребление риса в Азии на душу населения составляет 150 кг в год, а в Европе - менее 2 кг в год.</a:t>
            </a:r>
            <a:endParaRPr lang="ru-RU" sz="2800" b="1" i="1">
              <a:latin typeface="Britannic Bold" pitchFamily="34" charset="0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gray">
          <a:xfrm>
            <a:off x="6623050" y="3429000"/>
            <a:ext cx="23415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9050">
              <a:spcBef>
                <a:spcPct val="20000"/>
              </a:spcBef>
            </a:pPr>
            <a:r>
              <a:rPr lang="ru-RU" sz="1600" b="1" i="1">
                <a:latin typeface="Britannic Bold" pitchFamily="34" charset="0"/>
              </a:rPr>
              <a:t>Рис - единственный из основных злаков, который растет в воде. 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gray">
          <a:xfrm>
            <a:off x="2771775" y="5157788"/>
            <a:ext cx="33591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9050">
              <a:spcBef>
                <a:spcPct val="20000"/>
              </a:spcBef>
            </a:pPr>
            <a:r>
              <a:rPr lang="ru-RU" sz="1400" b="1" i="1">
                <a:latin typeface="Britannic Bold" pitchFamily="34" charset="0"/>
              </a:rPr>
              <a:t>Название японского автомобиля "Honda" означает "главное рисовое поле". </a:t>
            </a:r>
          </a:p>
          <a:p>
            <a:pPr marL="1588" indent="19050">
              <a:spcBef>
                <a:spcPct val="20000"/>
              </a:spcBef>
            </a:pPr>
            <a:r>
              <a:rPr lang="ru-RU" sz="1400" b="1" i="1">
                <a:latin typeface="Britannic Bold" pitchFamily="34" charset="0"/>
              </a:rPr>
              <a:t>Название японского автомобиля "Toyota" означает "плодородное рисовое поле".</a:t>
            </a:r>
          </a:p>
        </p:txBody>
      </p:sp>
      <p:pic>
        <p:nvPicPr>
          <p:cNvPr id="9227" name="Picture 10" descr="ris-s-limonom-i-myatoj_100302214325_100304204258_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36838"/>
            <a:ext cx="3024187" cy="2159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8" name="Picture 8" descr="72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868863"/>
            <a:ext cx="2736850" cy="18176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9" name="Picture 9" descr="japan-foo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981075"/>
            <a:ext cx="2917825" cy="210978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30" name="Picture 12" descr="08is94vuan0qt7fpojdk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2250"/>
            <a:ext cx="2555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/>
          <p:cNvSpPr>
            <a:spLocks noChangeArrowheads="1"/>
          </p:cNvSpPr>
          <p:nvPr/>
        </p:nvSpPr>
        <p:spPr bwMode="auto">
          <a:xfrm>
            <a:off x="2555875" y="1412875"/>
            <a:ext cx="4321175" cy="863600"/>
          </a:xfrm>
          <a:prstGeom prst="wedgeRoundRectCallout">
            <a:avLst>
              <a:gd name="adj1" fmla="val 49963"/>
              <a:gd name="adj2" fmla="val 214338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3" name="AutoShape 11"/>
          <p:cNvSpPr>
            <a:spLocks noChangeArrowheads="1"/>
          </p:cNvSpPr>
          <p:nvPr/>
        </p:nvSpPr>
        <p:spPr bwMode="auto">
          <a:xfrm>
            <a:off x="2195513" y="2852738"/>
            <a:ext cx="3097212" cy="1008062"/>
          </a:xfrm>
          <a:prstGeom prst="wedgeRoundRectCallout">
            <a:avLst>
              <a:gd name="adj1" fmla="val -43745"/>
              <a:gd name="adj2" fmla="val 91417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5761037" cy="6477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bat" pitchFamily="2" charset="0"/>
              </a:rPr>
              <a:t>И, конечно, блюда из риса 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28775"/>
            <a:ext cx="4752975" cy="6477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marL="1588" indent="19050" algn="ctr" eaLnBrk="1" hangingPunct="1"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nold BocklinC" pitchFamily="2" charset="0"/>
              </a:rPr>
              <a:t>Ароматный душистый плов</a:t>
            </a:r>
          </a:p>
        </p:txBody>
      </p:sp>
      <p:pic>
        <p:nvPicPr>
          <p:cNvPr id="10246" name="Picture 5" descr="e8b752772b0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24225"/>
            <a:ext cx="4572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sarada-harusam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9575"/>
            <a:ext cx="37449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topic_preview_132724615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260350"/>
            <a:ext cx="2590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topic_preview_1327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628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Rectangle 9"/>
          <p:cNvSpPr>
            <a:spLocks noChangeArrowheads="1"/>
          </p:cNvSpPr>
          <p:nvPr/>
        </p:nvSpPr>
        <p:spPr bwMode="gray">
          <a:xfrm>
            <a:off x="2195513" y="2997200"/>
            <a:ext cx="316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marL="1588" indent="19050"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nold BocklinC" pitchFamily="2" charset="0"/>
              </a:rPr>
              <a:t>Нежная рисовая лапша с овощами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0"/>
          <p:cNvSpPr>
            <a:spLocks noChangeArrowheads="1"/>
          </p:cNvSpPr>
          <p:nvPr/>
        </p:nvSpPr>
        <p:spPr bwMode="auto">
          <a:xfrm>
            <a:off x="250825" y="2565400"/>
            <a:ext cx="2881313" cy="1296988"/>
          </a:xfrm>
          <a:prstGeom prst="wedgeRoundRectCallout">
            <a:avLst>
              <a:gd name="adj1" fmla="val 39255"/>
              <a:gd name="adj2" fmla="val 84394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7" name="AutoShape 11"/>
          <p:cNvSpPr>
            <a:spLocks noChangeArrowheads="1"/>
          </p:cNvSpPr>
          <p:nvPr/>
        </p:nvSpPr>
        <p:spPr bwMode="auto">
          <a:xfrm>
            <a:off x="5867400" y="908050"/>
            <a:ext cx="2808288" cy="1081088"/>
          </a:xfrm>
          <a:prstGeom prst="wedgeRoundRectCallout">
            <a:avLst>
              <a:gd name="adj1" fmla="val -40389"/>
              <a:gd name="adj2" fmla="val 93611"/>
              <a:gd name="adj3" fmla="val 16667"/>
            </a:avLst>
          </a:prstGeom>
          <a:solidFill>
            <a:schemeClr val="accent1">
              <a:alpha val="39999"/>
            </a:schemeClr>
          </a:solidFill>
          <a:ln w="38100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08275"/>
            <a:ext cx="3455988" cy="1081088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nold BocklinC" pitchFamily="2" charset="0"/>
              </a:rPr>
              <a:t>Сладкая вкусная рисовая каша</a:t>
            </a:r>
          </a:p>
        </p:txBody>
      </p:sp>
      <p:pic>
        <p:nvPicPr>
          <p:cNvPr id="11269" name="Picture 4" descr="budinca_de_fruc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574925"/>
            <a:ext cx="2879725" cy="20653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1270" name="Picture 6" descr="kascha-r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67175"/>
            <a:ext cx="3721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72079830_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260350"/>
            <a:ext cx="3024187" cy="21288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1272" name="Picture 8" descr="%D1%80%D0%B8%D1%81%D0%BE%D0%B2%D1%8B%D0%B9-%D0%BF%D1%83%D0%B4%D0%B8%D0%BD%D0%B3"/>
          <p:cNvPicPr>
            <a:picLocks noChangeAspect="1" noChangeArrowheads="1"/>
          </p:cNvPicPr>
          <p:nvPr/>
        </p:nvPicPr>
        <p:blipFill>
          <a:blip r:embed="rId5" cstate="email">
            <a:lum bright="12000" contrast="12000"/>
          </a:blip>
          <a:srcRect/>
          <a:stretch>
            <a:fillRect/>
          </a:stretch>
        </p:blipFill>
        <p:spPr bwMode="auto">
          <a:xfrm>
            <a:off x="6011863" y="4797425"/>
            <a:ext cx="2736850" cy="193198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61449" name="Rectangle 9"/>
          <p:cNvSpPr>
            <a:spLocks noChangeArrowheads="1"/>
          </p:cNvSpPr>
          <p:nvPr/>
        </p:nvSpPr>
        <p:spPr bwMode="gray">
          <a:xfrm>
            <a:off x="5867400" y="981075"/>
            <a:ext cx="3024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marL="92075" indent="19050"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nold BocklinC" pitchFamily="2" charset="0"/>
              </a:rPr>
              <a:t>Настоящий рисовый пудинг</a:t>
            </a:r>
          </a:p>
        </p:txBody>
      </p:sp>
      <p:pic>
        <p:nvPicPr>
          <p:cNvPr id="11274" name="Picture 12" descr="topic_preview_1327246152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7033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 descr="topic_preview_132724615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40613" y="2492375"/>
            <a:ext cx="17033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">
  <a:themeElements>
    <a:clrScheme name="577TGp_fruit_light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577TGp_fruit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7TGp_fruit_light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7TGp_fruit_light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</Template>
  <TotalTime>589</TotalTime>
  <Words>558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Elephant</vt:lpstr>
      <vt:lpstr>Arbat</vt:lpstr>
      <vt:lpstr>Arnold BocklinC</vt:lpstr>
      <vt:lpstr>Britannic Bold</vt:lpstr>
      <vt:lpstr>Verdana</vt:lpstr>
      <vt:lpstr>577TGp_fruit_light</vt:lpstr>
      <vt:lpstr>Слайд 1</vt:lpstr>
      <vt:lpstr>История риса</vt:lpstr>
      <vt:lpstr>История риса</vt:lpstr>
      <vt:lpstr>Так что же в рисе такого особенного, что на протяжении тысяч лет люди продолжают употреблять его !!!?</vt:lpstr>
      <vt:lpstr>Давайте посмотрим, что же есть полезного в рисе …</vt:lpstr>
      <vt:lpstr>Коричневый или белый рис. Какой полезнее …?</vt:lpstr>
      <vt:lpstr>Интересные факты о рисе</vt:lpstr>
      <vt:lpstr>И, конечно, блюда из риса !</vt:lpstr>
      <vt:lpstr>Слайд 9</vt:lpstr>
      <vt:lpstr>Слайд 10</vt:lpstr>
      <vt:lpstr>Если ешь с умом, то не нужно и лекарства  (Чувашская поговорка) </vt:lpstr>
    </vt:vector>
  </TitlesOfParts>
  <Company>eleron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«Кулинария и здоровое питание»</dc:title>
  <dc:creator>Logvinenko</dc:creator>
  <cp:lastModifiedBy>re</cp:lastModifiedBy>
  <cp:revision>43</cp:revision>
  <dcterms:created xsi:type="dcterms:W3CDTF">2012-03-12T10:56:13Z</dcterms:created>
  <dcterms:modified xsi:type="dcterms:W3CDTF">2014-07-04T16:39:44Z</dcterms:modified>
</cp:coreProperties>
</file>