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75" r:id="rId3"/>
    <p:sldId id="273" r:id="rId4"/>
    <p:sldId id="265" r:id="rId5"/>
    <p:sldId id="266" r:id="rId6"/>
    <p:sldId id="279" r:id="rId7"/>
    <p:sldId id="269" r:id="rId8"/>
    <p:sldId id="271" r:id="rId9"/>
    <p:sldId id="270" r:id="rId10"/>
    <p:sldId id="272" r:id="rId11"/>
    <p:sldId id="276" r:id="rId12"/>
    <p:sldId id="278" r:id="rId13"/>
    <p:sldId id="259" r:id="rId14"/>
    <p:sldId id="277" r:id="rId15"/>
    <p:sldId id="263" r:id="rId16"/>
    <p:sldId id="264" r:id="rId17"/>
    <p:sldId id="257" r:id="rId18"/>
    <p:sldId id="258" r:id="rId19"/>
    <p:sldId id="260" r:id="rId20"/>
    <p:sldId id="261" r:id="rId21"/>
    <p:sldId id="262" r:id="rId22"/>
    <p:sldId id="274" r:id="rId23"/>
    <p:sldId id="28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D3B6F3-BF17-4B61-9F7F-ED73BE51C170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B1B29C-86A7-4E7F-9230-566FC2D26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6B830-272F-405B-B476-D44EEAD9225A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BDF9F-C4FD-4305-9EF6-68273B3780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3CCA-CBF1-4B86-A044-D1923F97F222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222F6-CF3C-4CD7-A842-F3AA76E44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0C184-9D0F-442B-A100-F4F54D9E0052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0D06C-7F87-4E93-9050-22860B438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51E095-08A7-43B7-B5E0-8CD45EF13655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1E70B0-5596-415A-9944-1639EF9E0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8829A-2FB2-4B6D-82C2-EC68F3ED561E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17960-E5AD-4A9A-A281-5AC43F697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17440-17CD-4D84-927A-8C57EE44FA1F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75B10-48EE-41EE-8B63-CEFEAE359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83F42-DDEA-44F7-A444-5CA9D7C4CEA9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CC938-D656-414F-990E-1A4F34985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16CD0A-AFAB-4E7F-8DC5-D91BDBCA6DA2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D4DC35-22F2-496F-A6F1-FEF70F1BA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0353D-5349-4A5D-8F0E-157A2B187C14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9CCB6-8613-4241-89BD-AC13C126E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8890F4-A94D-4430-AD55-C68D04E273DD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B38AB4-C13B-456B-95C0-F1AB81F20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C862845-6A88-4180-8FED-76B18561F83A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C0EA7DD4-8131-492D-A5EC-EE66EC763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26" r:id="rId2"/>
    <p:sldLayoutId id="2147484134" r:id="rId3"/>
    <p:sldLayoutId id="2147484127" r:id="rId4"/>
    <p:sldLayoutId id="2147484128" r:id="rId5"/>
    <p:sldLayoutId id="2147484129" r:id="rId6"/>
    <p:sldLayoutId id="2147484135" r:id="rId7"/>
    <p:sldLayoutId id="2147484130" r:id="rId8"/>
    <p:sldLayoutId id="2147484136" r:id="rId9"/>
    <p:sldLayoutId id="2147484131" r:id="rId10"/>
    <p:sldLayoutId id="21474841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785938" y="2286000"/>
            <a:ext cx="5929312" cy="1357313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4929188"/>
            <a:ext cx="8572500" cy="100012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Ситькова Лариса Алексеевна                                                                             </a:t>
            </a:r>
            <a:b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МБОУ «Школа №62»</a:t>
            </a:r>
            <a:b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изобразительного искусства                                                     </a:t>
            </a:r>
            <a:b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город Прокопьевск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25" y="2714625"/>
            <a:ext cx="457200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портретов</a:t>
            </a:r>
          </a:p>
          <a:p>
            <a:pPr algn="ctr"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изобразительного искусства, 5 класс,</a:t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313" y="3786188"/>
            <a:ext cx="4643437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УМК « Школа 2100»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857250" y="642938"/>
            <a:ext cx="28575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Леонардо да Винчи «Джоконда» </a:t>
            </a:r>
            <a:br>
              <a:rPr lang="ru-RU" sz="20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Mona Lis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14348" y="1857364"/>
            <a:ext cx="2631653" cy="3597269"/>
          </a:xfrm>
          <a:prstGeom prst="snip2DiagRect">
            <a:avLst>
              <a:gd name="adj1" fmla="val 4922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268" name="Прямоугольник 4"/>
          <p:cNvSpPr>
            <a:spLocks noChangeArrowheads="1"/>
          </p:cNvSpPr>
          <p:nvPr/>
        </p:nvSpPr>
        <p:spPr bwMode="auto">
          <a:xfrm>
            <a:off x="1285875" y="214313"/>
            <a:ext cx="7143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Портрет Возрождения</a:t>
            </a:r>
          </a:p>
        </p:txBody>
      </p:sp>
      <p:pic>
        <p:nvPicPr>
          <p:cNvPr id="6" name="Picture 2" descr="http://upload.wikimedia.org/wikipedia/commons/thumb/5/5a/Sandro_Botticelli_069.jpg/300px-Sandro_Botticelli_06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32" y="1785926"/>
            <a:ext cx="2357454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270" name="Прямоугольник 6"/>
          <p:cNvSpPr>
            <a:spLocks noChangeArrowheads="1"/>
          </p:cNvSpPr>
          <p:nvPr/>
        </p:nvSpPr>
        <p:spPr bwMode="auto">
          <a:xfrm>
            <a:off x="5214938" y="857250"/>
            <a:ext cx="33575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С.Боттичелли</a:t>
            </a:r>
          </a:p>
          <a:p>
            <a:pPr marL="265113" indent="-265113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«Портрет молодой женщины»</a:t>
            </a:r>
          </a:p>
        </p:txBody>
      </p:sp>
      <p:sp>
        <p:nvSpPr>
          <p:cNvPr id="11271" name="Прямоугольник 6"/>
          <p:cNvSpPr>
            <a:spLocks noChangeArrowheads="1"/>
          </p:cNvSpPr>
          <p:nvPr/>
        </p:nvSpPr>
        <p:spPr bwMode="auto">
          <a:xfrm>
            <a:off x="428625" y="5380038"/>
            <a:ext cx="8501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Перелом в портретном искусстве, которое снова вышло на видные позиции, наступил в эпоху Ренессанса. Он был связано с изменением идеологии эпохи.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neizvestniy-geniy.ru/images/works/photo/2011/11/473110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896468">
            <a:off x="513762" y="2092209"/>
            <a:ext cx="2714644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 descr="Mona Lis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 rot="439663">
            <a:off x="6089129" y="358279"/>
            <a:ext cx="2500330" cy="3786215"/>
          </a:xfrm>
          <a:prstGeom prst="snip2DiagRect">
            <a:avLst>
              <a:gd name="adj1" fmla="val 4922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88" name="Picture 4" descr="http://artclassic.edu.ru/attach.asp?a_no=1054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423179">
            <a:off x="5681663" y="3536950"/>
            <a:ext cx="3098800" cy="3143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500063" y="285750"/>
            <a:ext cx="5857875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«Шедевры в жанре портрета»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71750" y="6072188"/>
            <a:ext cx="500063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6250" y="5429250"/>
            <a:ext cx="500063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072438" y="3429000"/>
            <a:ext cx="642937" cy="500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72125" y="6000750"/>
            <a:ext cx="571500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3</a:t>
            </a:r>
          </a:p>
        </p:txBody>
      </p:sp>
      <p:pic>
        <p:nvPicPr>
          <p:cNvPr id="12" name="Рисунок 11" descr="&amp;Pcy;&amp;ocy;&amp;rcy;&amp;tcy;&amp;rcy;&amp;iecy;&amp;tcy; &amp;Fcy;.&amp;Icy;.&amp;SHcy;&amp;acy;&amp;lcy;&amp;yacy;&amp;pcy;&amp;icy;&amp;ncy;&amp;acy;, 1922 (562x700, 159Kb)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86116" y="1571612"/>
            <a:ext cx="2495550" cy="31083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75" y="228600"/>
            <a:ext cx="714375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285875"/>
            <a:ext cx="8001000" cy="4810125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   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Ребята, сегодня мы сделаем ещё один шаг к освоению портрета в технике  аппликации. Нужна нам бумага разного цвета по фактуре, ножницы и клей. Вырезаем овал лица, глаза, веки, нос.  Правильно нужно разместить на овал части лица. В начале прикладываем их на бумагу, смотрим соотношение, затем приклеиваем. Моделируем прическу, добавляем одежду, аксессуары. Портрет готов.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500937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Творческие работы детей</a:t>
            </a:r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7188" y="1428750"/>
            <a:ext cx="4071937" cy="4597400"/>
          </a:xfrm>
          <a:noFill/>
        </p:spPr>
      </p:pic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5" y="1357313"/>
            <a:ext cx="35893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3" descr="http://img10.proshkolu.ru/content/media/pic/std/4000000/3997000/3996645-bc9f93a38c55e478.jpg"/>
          <p:cNvPicPr>
            <a:picLocks noChangeAspect="1" noChangeArrowheads="1"/>
          </p:cNvPicPr>
          <p:nvPr/>
        </p:nvPicPr>
        <p:blipFill>
          <a:blip r:embed="rId2" cstate="email"/>
          <a:srcRect l="-7317" t="-12280"/>
          <a:stretch>
            <a:fillRect/>
          </a:stretch>
        </p:blipFill>
        <p:spPr bwMode="auto">
          <a:xfrm rot="-520198">
            <a:off x="4856163" y="225425"/>
            <a:ext cx="3375025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2" descr="http://ksdk.ru/users/data/201204/malyshi/images/malyshi_134892602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73304">
            <a:off x="919163" y="912813"/>
            <a:ext cx="3376612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625" y="571500"/>
            <a:ext cx="3714750" cy="5495925"/>
          </a:xfrm>
          <a:noFill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0" y="428625"/>
            <a:ext cx="4357688" cy="557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7188" y="642938"/>
            <a:ext cx="3648075" cy="5526087"/>
          </a:xfrm>
          <a:noFill/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7688" y="500063"/>
            <a:ext cx="4071937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625" y="500063"/>
            <a:ext cx="3786188" cy="5268912"/>
          </a:xfrm>
          <a:noFill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571500"/>
            <a:ext cx="3913188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625" y="500063"/>
            <a:ext cx="3663950" cy="5454650"/>
          </a:xfrm>
          <a:noFill/>
        </p:spPr>
      </p:pic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33888" y="500063"/>
            <a:ext cx="4067175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625" y="500063"/>
            <a:ext cx="4000500" cy="5397500"/>
          </a:xfrm>
          <a:noFill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2625" y="571500"/>
            <a:ext cx="4151313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625" y="1428750"/>
            <a:ext cx="7715250" cy="4578350"/>
          </a:xfrm>
        </p:spPr>
        <p:txBody>
          <a:bodyPr rtlCol="0">
            <a:normAutofit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1.Образовательные: обучать истории возникновения портрета, элементах анализа художественных произведений. 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2.Развивающие: формировать представление об основных этапах развития портрета, особенностях творчества художников-портретистов. 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3.Воспитательные: формировать умение выражать свою эстетическую позицию. 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65176" indent="-26517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928688" y="285750"/>
            <a:ext cx="6643687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для учителя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560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 r="-1723" b="-862"/>
          <a:stretch>
            <a:fillRect/>
          </a:stretch>
        </p:blipFill>
        <p:spPr>
          <a:xfrm>
            <a:off x="500063" y="500063"/>
            <a:ext cx="4214812" cy="5572125"/>
          </a:xfrm>
          <a:noFill/>
        </p:spPr>
      </p:pic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3" cstate="email"/>
          <a:srcRect r="-522"/>
          <a:stretch>
            <a:fillRect/>
          </a:stretch>
        </p:blipFill>
        <p:spPr bwMode="auto">
          <a:xfrm>
            <a:off x="4643438" y="500063"/>
            <a:ext cx="4143375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5750" y="785813"/>
            <a:ext cx="3962400" cy="5424487"/>
          </a:xfrm>
          <a:noFill/>
        </p:spPr>
      </p:pic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785813"/>
            <a:ext cx="4159250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7313" y="428625"/>
            <a:ext cx="6143625" cy="785813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Портрет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63" y="1428750"/>
            <a:ext cx="8186737" cy="3289300"/>
          </a:xfrm>
        </p:spPr>
        <p:txBody>
          <a:bodyPr rtlCol="0"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FF3300"/>
                </a:solidFill>
              </a:rPr>
              <a:t>от  франц. – изображать,  передавать  «черта  в  черту»)</a:t>
            </a:r>
            <a:r>
              <a:rPr lang="ru-RU" dirty="0" smtClean="0"/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это изображение    человека или группы людей реально  существующих,  либо существовавших  в  прошлом.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2875" y="2928938"/>
            <a:ext cx="8286750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600">
                <a:latin typeface="Verdana" pitchFamily="34" charset="0"/>
              </a:rPr>
              <a:t> </a:t>
            </a:r>
            <a:endParaRPr lang="ru-RU" sz="3000">
              <a:solidFill>
                <a:srgbClr val="00206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Список использованной литературы</a:t>
            </a:r>
            <a:br>
              <a:rPr lang="ru-RU" b="1" smtClean="0"/>
            </a:b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z="1400" smtClean="0"/>
              <a:t>1.Л. А. Неменская; под ред. Б. М. Неменского.  Изобразительное искусство 6 класс. М. Просвещение, 2012</a:t>
            </a:r>
          </a:p>
          <a:p>
            <a:pPr>
              <a:buFont typeface="Wingdings 2" pitchFamily="18" charset="2"/>
              <a:buNone/>
            </a:pPr>
            <a:r>
              <a:rPr lang="ru-RU" sz="1400" smtClean="0"/>
              <a:t>2. И.Э. Кашекова, А.Л. Кашеков. Изобразительное искусство 5 класс. М. Баласс,2012 </a:t>
            </a:r>
            <a:r>
              <a:rPr lang="ru-RU" sz="1400" b="1" smtClean="0"/>
              <a:t/>
            </a:r>
            <a:br>
              <a:rPr lang="ru-RU" sz="1400" b="1" smtClean="0"/>
            </a:br>
            <a:r>
              <a:rPr lang="ru-RU" sz="1400" b="1" smtClean="0"/>
              <a:t>Интернет - источники</a:t>
            </a:r>
            <a:endParaRPr lang="ru-RU" sz="1400" smtClean="0"/>
          </a:p>
          <a:p>
            <a:pPr>
              <a:buFont typeface="Wingdings 2" pitchFamily="18" charset="2"/>
              <a:buNone/>
            </a:pPr>
            <a:r>
              <a:rPr lang="en-US" sz="1400" smtClean="0"/>
              <a:t>1 .   http: //www.artsait.</a:t>
            </a:r>
            <a:endParaRPr lang="ru-RU" sz="1400" smtClean="0"/>
          </a:p>
          <a:p>
            <a:pPr>
              <a:buFont typeface="Wingdings 2" pitchFamily="18" charset="2"/>
              <a:buNone/>
            </a:pPr>
            <a:r>
              <a:rPr lang="en-US" sz="1400" smtClean="0"/>
              <a:t>2.  http: //ru. wikipedia. org</a:t>
            </a:r>
            <a:endParaRPr lang="ru-RU" sz="1400" smtClean="0"/>
          </a:p>
          <a:p>
            <a:pPr>
              <a:buFont typeface="Wingdings 2" pitchFamily="18" charset="2"/>
              <a:buNone/>
            </a:pPr>
            <a:r>
              <a:rPr lang="en-US" sz="1400" smtClean="0"/>
              <a:t>3.  http: //rusportrait.ru</a:t>
            </a:r>
            <a:endParaRPr lang="ru-RU" sz="1400" smtClean="0"/>
          </a:p>
          <a:p>
            <a:pPr>
              <a:buFont typeface="Wingdings 2" pitchFamily="18" charset="2"/>
              <a:buNone/>
            </a:pPr>
            <a:r>
              <a:rPr lang="en-US" sz="1400" smtClean="0"/>
              <a:t>4. http://www.art-kartina.ru</a:t>
            </a:r>
            <a:endParaRPr lang="ru-RU" sz="1400" smtClean="0"/>
          </a:p>
          <a:p>
            <a:pPr>
              <a:buFont typeface="Wingdings 2" pitchFamily="18" charset="2"/>
              <a:buNone/>
            </a:pPr>
            <a:r>
              <a:rPr lang="en-US" sz="1400" smtClean="0"/>
              <a:t>5 .http://allpainters.ru</a:t>
            </a:r>
            <a:endParaRPr lang="ru-RU" sz="1400" smtClean="0"/>
          </a:p>
          <a:p>
            <a:pPr>
              <a:buFont typeface="Wingdings 2" pitchFamily="18" charset="2"/>
              <a:buNone/>
            </a:pPr>
            <a:r>
              <a:rPr lang="ru-RU" sz="1400" smtClean="0"/>
              <a:t>6</a:t>
            </a:r>
            <a:r>
              <a:rPr lang="en-US" sz="1400" smtClean="0"/>
              <a:t>. http://www.art-portrets</a:t>
            </a:r>
            <a:r>
              <a:rPr lang="ru-RU" sz="1400" smtClean="0"/>
              <a:t>.</a:t>
            </a:r>
            <a:r>
              <a:rPr lang="en-US" sz="1400" smtClean="0"/>
              <a:t>ru</a:t>
            </a:r>
            <a:endParaRPr lang="ru-RU" sz="1400" smtClean="0"/>
          </a:p>
          <a:p>
            <a:endParaRPr lang="ru-RU" sz="1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" y="642938"/>
            <a:ext cx="8015288" cy="7858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для ученика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Содержимое 1"/>
          <p:cNvSpPr>
            <a:spLocks noGrp="1"/>
          </p:cNvSpPr>
          <p:nvPr>
            <p:ph idx="1"/>
          </p:nvPr>
        </p:nvSpPr>
        <p:spPr>
          <a:xfrm>
            <a:off x="857250" y="1071563"/>
            <a:ext cx="7829550" cy="4214812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Познакомиться с понятием, видами портрета, великими произведениями портретного искусства разных эпох.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Уметь различать виды портрета, иметь представления об истории портрета.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Рассказывать о своих художественных впечатлениях.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02" y="2000240"/>
            <a:ext cx="2643188" cy="29003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7" name="Содержимое 3" descr="Borovikovsky maria Lopukhina.jpg"/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0034" y="1643050"/>
            <a:ext cx="2071702" cy="228601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8" name="Рисунок 4" descr="Walentin Alexandrowitsch Serow Girl with Peaches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4214818"/>
            <a:ext cx="1857388" cy="20955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9" name="Рисунок 5" descr="http://t1.gstatic.com/images?q=tbn:ANd9GcQSk8ANf5L5rjQoiKRFL7hYFoauvolmSulZqXGudjbOpPdl-ryEnQ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15074" y="1928802"/>
            <a:ext cx="2214578" cy="28479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222" name="Прямоугольник 5"/>
          <p:cNvSpPr>
            <a:spLocks noChangeArrowheads="1"/>
          </p:cNvSpPr>
          <p:nvPr/>
        </p:nvSpPr>
        <p:spPr bwMode="auto">
          <a:xfrm>
            <a:off x="1214438" y="500063"/>
            <a:ext cx="65722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представленных картин выберите те, что относятся к жанру портрета?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71688" y="3571875"/>
            <a:ext cx="571500" cy="571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14625" y="5643563"/>
            <a:ext cx="642938" cy="571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29188" y="4929188"/>
            <a:ext cx="642937" cy="500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3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072438" y="5286375"/>
            <a:ext cx="571500" cy="500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143000" y="428625"/>
            <a:ext cx="6929438" cy="714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Самый древний портрет</a:t>
            </a:r>
          </a:p>
        </p:txBody>
      </p:sp>
      <p:pic>
        <p:nvPicPr>
          <p:cNvPr id="7171" name="Picture 2" descr="http://img.lenta.ru/news/2006/06/05/vilhonneur/pic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 t="1138" b="1138"/>
          <a:stretch>
            <a:fillRect/>
          </a:stretch>
        </p:blipFill>
        <p:spPr>
          <a:xfrm>
            <a:off x="642910" y="1500174"/>
            <a:ext cx="4814883" cy="40005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172" name="Прямоугольник 3"/>
          <p:cNvSpPr>
            <a:spLocks noChangeArrowheads="1"/>
          </p:cNvSpPr>
          <p:nvPr/>
        </p:nvSpPr>
        <p:spPr bwMode="auto">
          <a:xfrm>
            <a:off x="5643563" y="1928813"/>
            <a:ext cx="307181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 2" pitchFamily="18" charset="2"/>
              <a:buNone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Древнейшая известная попытка изобразить человеческое лицо насчитывает 27 тыс. лет. 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Оно обнаружено в пещере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Вильонер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близ города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Ангулем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(Франция). </a:t>
            </a:r>
          </a:p>
        </p:txBody>
      </p:sp>
      <p:sp>
        <p:nvSpPr>
          <p:cNvPr id="7173" name="Прямоугольник 4"/>
          <p:cNvSpPr>
            <a:spLocks noChangeArrowheads="1"/>
          </p:cNvSpPr>
          <p:nvPr/>
        </p:nvSpPr>
        <p:spPr bwMode="auto">
          <a:xfrm>
            <a:off x="5715000" y="4000500"/>
            <a:ext cx="342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Портрет» сделан мелом на естественных выпуклостях стены, напоминающих по форме лицо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38" y="357188"/>
            <a:ext cx="8001000" cy="6429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Древнеегипетский портрет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17" descr="200px-Nofretete_Neues_Museum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85786" y="1214422"/>
            <a:ext cx="2643187" cy="37147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2" descr="Файл:Nofret statu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500562" y="1142984"/>
            <a:ext cx="3357586" cy="3643338"/>
          </a:xfrm>
          <a:prstGeom prst="snipRoundRect">
            <a:avLst>
              <a:gd name="adj1" fmla="val 1040"/>
              <a:gd name="adj2" fmla="val 0"/>
            </a:avLst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571500" y="5072063"/>
            <a:ext cx="8286750" cy="1089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Назначение портрета в египетском искусстве было обусловлено культовыми, религиозными, магическими задачами. </a:t>
            </a:r>
          </a:p>
          <a:p>
            <a:pPr algn="ctr">
              <a:lnSpc>
                <a:spcPct val="90000"/>
              </a:lnSpc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Существовала необходимость «дублирования» модели (то есть портрет был двойником умершего в загробной жизни).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714375" y="714375"/>
            <a:ext cx="7858125" cy="6429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Сократ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Перикл</a:t>
            </a:r>
          </a:p>
        </p:txBody>
      </p:sp>
      <p:pic>
        <p:nvPicPr>
          <p:cNvPr id="4" name="Picture 4" descr="Файл:Pericles Pio-Clementino Inv269 n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286375" y="1285875"/>
            <a:ext cx="2714625" cy="43148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Файл:Socrates Louvre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714375" y="1357313"/>
            <a:ext cx="3313113" cy="4418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197" name="Прямоугольник 5"/>
          <p:cNvSpPr>
            <a:spLocks noChangeArrowheads="1"/>
          </p:cNvSpPr>
          <p:nvPr/>
        </p:nvSpPr>
        <p:spPr bwMode="auto">
          <a:xfrm>
            <a:off x="428625" y="285750"/>
            <a:ext cx="8572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Древнегреческий портрет</a:t>
            </a:r>
          </a:p>
        </p:txBody>
      </p:sp>
      <p:sp>
        <p:nvSpPr>
          <p:cNvPr id="9222" name="Прямоугольник 5"/>
          <p:cNvSpPr>
            <a:spLocks noChangeArrowheads="1"/>
          </p:cNvSpPr>
          <p:nvPr/>
        </p:nvSpPr>
        <p:spPr bwMode="auto">
          <a:xfrm>
            <a:off x="571500" y="5786438"/>
            <a:ext cx="800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обычай награждать победителей спортивных игр постановкой их статуй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42938" y="274638"/>
            <a:ext cx="8043862" cy="796925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Портрет Средневековья </a:t>
            </a:r>
          </a:p>
        </p:txBody>
      </p:sp>
      <p:pic>
        <p:nvPicPr>
          <p:cNvPr id="4" name="Picture 2" descr="Файл:Uta+Ekkehard detai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42910" y="1071546"/>
            <a:ext cx="3430363" cy="45259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Файл:Cappella Scrovegni enrico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1357298"/>
            <a:ext cx="3638550" cy="41434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45" name="Прямоугольник 5"/>
          <p:cNvSpPr>
            <a:spLocks noChangeArrowheads="1"/>
          </p:cNvSpPr>
          <p:nvPr/>
        </p:nvSpPr>
        <p:spPr bwMode="auto">
          <a:xfrm>
            <a:off x="857250" y="5786438"/>
            <a:ext cx="8143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Художники, ограниченные строгими церковными канонами, редко обращались к портрету.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3238" y="214313"/>
            <a:ext cx="7854950" cy="107156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Древнеримский портрет</a:t>
            </a:r>
          </a:p>
        </p:txBody>
      </p:sp>
      <p:pic>
        <p:nvPicPr>
          <p:cNvPr id="4" name="Picture 2" descr="http://upload.wikimedia.org/wikipedia/commons/thumb/9/92/Fayum_pushkin_ilbello.jpg/130px-Fayum_pushkin_ilbell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214414" y="1714488"/>
            <a:ext cx="2500313" cy="407196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Файл:Marco Porcio Caton Major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4" y="1428736"/>
            <a:ext cx="3216275" cy="4214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648</TotalTime>
  <Words>372</Words>
  <Application>Microsoft Office PowerPoint</Application>
  <PresentationFormat>Экран (4:3)</PresentationFormat>
  <Paragraphs>58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Verdana</vt:lpstr>
      <vt:lpstr>Wingdings 2</vt:lpstr>
      <vt:lpstr>Calibri</vt:lpstr>
      <vt:lpstr>Times New Roman</vt:lpstr>
      <vt:lpstr>Wingdings</vt:lpstr>
      <vt:lpstr>Аспект</vt:lpstr>
      <vt:lpstr> </vt:lpstr>
      <vt:lpstr>Слайд 2</vt:lpstr>
      <vt:lpstr>Цели для ученика </vt:lpstr>
      <vt:lpstr>Слайд 4</vt:lpstr>
      <vt:lpstr>Самый древний портрет</vt:lpstr>
      <vt:lpstr>Древнеегипетский портрет</vt:lpstr>
      <vt:lpstr>Сократ                            Перикл</vt:lpstr>
      <vt:lpstr>Портрет Средневековья </vt:lpstr>
      <vt:lpstr>Древнеримский портрет</vt:lpstr>
      <vt:lpstr>Леонардо да Винчи «Джоконда»  </vt:lpstr>
      <vt:lpstr>Слайд 11</vt:lpstr>
      <vt:lpstr> Практическая работа</vt:lpstr>
      <vt:lpstr> Творческие работы детей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Портрет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re</cp:lastModifiedBy>
  <cp:revision>75</cp:revision>
  <dcterms:created xsi:type="dcterms:W3CDTF">2014-01-10T12:56:35Z</dcterms:created>
  <dcterms:modified xsi:type="dcterms:W3CDTF">2014-07-04T13:35:13Z</dcterms:modified>
</cp:coreProperties>
</file>