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7" r:id="rId2"/>
    <p:sldId id="276" r:id="rId3"/>
    <p:sldId id="263" r:id="rId4"/>
    <p:sldId id="269" r:id="rId5"/>
    <p:sldId id="275" r:id="rId6"/>
    <p:sldId id="288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3" r:id="rId17"/>
    <p:sldId id="260" r:id="rId18"/>
    <p:sldId id="274" r:id="rId19"/>
    <p:sldId id="287" r:id="rId20"/>
    <p:sldId id="26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229995-769B-4726-AB90-F85CC50608A4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2E9CF4-9F42-4DE1-96ED-98E79A454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FC4D8F-08F0-4C42-B68A-00404F5A501A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691D7-4C0E-4001-B59B-4B911F09A81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8095-CDE0-4D03-812B-31EBA1C1AA5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4581E-72A4-47B5-AFA7-F7691FBDD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9A83-FC57-4691-882B-B1D7F89568B2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B733-C441-4EDB-ACF5-C754B7D4E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1665-724C-4746-A52E-32B13879BF49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17120-E8F0-44AF-AD1B-2C3F92DCA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AAA82-F2EA-496A-8F6F-1037859E673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827A1-2CBC-4D4D-8409-C06B2897D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E902-8DB1-4958-9219-CAEB5C528109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985F5-B5E7-45EC-86C0-FD84302AB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A912-F136-48BF-862C-56957C748B4F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AED5-6252-4717-AE72-FF868DA12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1FD3-19C9-4CCB-8541-5C4F7B0CC2CC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0126-0ED1-451C-9051-003AB1E9E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76F0-1CD0-4C3C-9D1D-7A6293C396E5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80F9-7FD8-4119-8730-F825DEC64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BDC2-5AB9-4979-9C21-D8030A44244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4A53-063A-4E6F-9A0F-2A63AFD82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C1BF-2910-40B0-9CFF-5B22E191A20D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E66D-51C1-449A-8E02-48E6208D0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7274-3359-48C3-AB51-22DD51B9297E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EE80-AB30-4EC6-B35D-B5C88A108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C80C5578-4C5D-43DB-88C9-1343302ABA14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AABFD15-9653-4BD6-B288-E7DB2DE06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03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.beta.rian.ru/images/52747/05/527470561.jpg" TargetMode="External"/><Relationship Id="rId13" Type="http://schemas.openxmlformats.org/officeDocument/2006/relationships/hyperlink" Target="http://gangsterclub.ucoz.ru/_pu/0/s01727848.jpg" TargetMode="External"/><Relationship Id="rId18" Type="http://schemas.openxmlformats.org/officeDocument/2006/relationships/hyperlink" Target="http://clubknyaz.com/wp-content/uploads/2012/10/000053.jpg" TargetMode="External"/><Relationship Id="rId26" Type="http://schemas.openxmlformats.org/officeDocument/2006/relationships/hyperlink" Target="http://poiskm.com/song/4829228-Gruppa-Stasa-Namina-TSveti-Bogatirskaya-nasha-sila" TargetMode="External"/><Relationship Id="rId3" Type="http://schemas.openxmlformats.org/officeDocument/2006/relationships/hyperlink" Target="http://dreamworlds.ru/uploads/posts/2010-12/thumbs/1292874222_009.jpg" TargetMode="External"/><Relationship Id="rId21" Type="http://schemas.openxmlformats.org/officeDocument/2006/relationships/hyperlink" Target="http://russian-knife.ru/netcat_files/109/142/DSC08687.JPG" TargetMode="External"/><Relationship Id="rId7" Type="http://schemas.openxmlformats.org/officeDocument/2006/relationships/hyperlink" Target="http://multen.ru/wp-content/uploads/2012/04/Personazh-Tugarin-Zmej1.jpg" TargetMode="External"/><Relationship Id="rId12" Type="http://schemas.openxmlformats.org/officeDocument/2006/relationships/hyperlink" Target="http://static.freepik.com/free-photo/battle-axe-medieval_17-605151930.jpg" TargetMode="External"/><Relationship Id="rId17" Type="http://schemas.openxmlformats.org/officeDocument/2006/relationships/hyperlink" Target="http://artpo.ru/img/28000/28058.jpg" TargetMode="External"/><Relationship Id="rId25" Type="http://schemas.openxmlformats.org/officeDocument/2006/relationships/hyperlink" Target="http://kinokpk.net/2011_screen/02/3bogat_1.jpg" TargetMode="External"/><Relationship Id="rId2" Type="http://schemas.openxmlformats.org/officeDocument/2006/relationships/hyperlink" Target="http://i41.fastpic.ru/big/2012/0709/7f/7edc33c42bbfa23747e67cd48978f07f.png" TargetMode="External"/><Relationship Id="rId16" Type="http://schemas.openxmlformats.org/officeDocument/2006/relationships/hyperlink" Target="http://images2.wikia.nocookie.net/__cb20110210215244/fallout/images/e/e7/SpearFNV.png" TargetMode="External"/><Relationship Id="rId20" Type="http://schemas.openxmlformats.org/officeDocument/2006/relationships/hyperlink" Target="http://copypast.ru/foto8/2747/dospehi_i_oruzhie_1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dia.filmz.ru/photos/full/f_4985.jpg" TargetMode="External"/><Relationship Id="rId11" Type="http://schemas.openxmlformats.org/officeDocument/2006/relationships/hyperlink" Target="http://dreamworlds.ru/uploads/posts/2010-12/1292874308_010.jpg" TargetMode="External"/><Relationship Id="rId24" Type="http://schemas.openxmlformats.org/officeDocument/2006/relationships/hyperlink" Target="http://dreamworlds.ru/uploads/posts/2010-12/thumbs/1292873928_005.jpg" TargetMode="External"/><Relationship Id="rId5" Type="http://schemas.openxmlformats.org/officeDocument/2006/relationships/hyperlink" Target="http://dreamworlds.ru/uploads/posts/2010-12/thumbs/1292874308_010.jpg" TargetMode="External"/><Relationship Id="rId15" Type="http://schemas.openxmlformats.org/officeDocument/2006/relationships/hyperlink" Target="http://dom-na-holme.ucoz.ru/orug/berdish.gif" TargetMode="External"/><Relationship Id="rId23" Type="http://schemas.openxmlformats.org/officeDocument/2006/relationships/hyperlink" Target="http://dreamworlds.ru/uploads/posts/2010-12/thumbs/1292873804_004.jpg" TargetMode="External"/><Relationship Id="rId10" Type="http://schemas.openxmlformats.org/officeDocument/2006/relationships/hyperlink" Target="http://caricatura.ru/parad/Gogolev/pic/12948.jpg" TargetMode="External"/><Relationship Id="rId19" Type="http://schemas.openxmlformats.org/officeDocument/2006/relationships/hyperlink" Target="http://artnow.ru/img/713000/713714s.jpg" TargetMode="External"/><Relationship Id="rId4" Type="http://schemas.openxmlformats.org/officeDocument/2006/relationships/hyperlink" Target="http://dreamworlds.ru/uploads/posts/2010-12/thumbs/1292874215_008.jpg" TargetMode="External"/><Relationship Id="rId9" Type="http://schemas.openxmlformats.org/officeDocument/2006/relationships/hyperlink" Target="http://www.ljplus.ru/img/f/o/foox/dn29.jpg" TargetMode="External"/><Relationship Id="rId14" Type="http://schemas.openxmlformats.org/officeDocument/2006/relationships/hyperlink" Target="http://dreamworlds.ru/uploads/posts/2010-12/1292874222_009.jpg" TargetMode="External"/><Relationship Id="rId22" Type="http://schemas.openxmlformats.org/officeDocument/2006/relationships/hyperlink" Target="http://dreamworlds.ru/uploads/posts/2010-12/thumbs/1292873867_003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biw=1366&amp;bih=661&amp;tbm=isch&amp;tbnid=XV5SViIk-03XYM:&amp;imgrefurl=http://inside-computer.narod.ru/storadge.html&amp;docid=0lmn-VDXB6gj3M&amp;imgurl=http://inside-computer.narod.ru/disket.jpg&amp;w=350&amp;h=339&amp;ei=DLzOUtWpCqOE4gSM2YHQBA&amp;zoom=1&amp;ved=0CLkBEIQcMCE&amp;iact=rc&amp;dur=402&amp;page=2&amp;start=17&amp;ndsp=22" TargetMode="External"/><Relationship Id="rId13" Type="http://schemas.openxmlformats.org/officeDocument/2006/relationships/hyperlink" Target="http://www.google.com/imgres?biw=1366&amp;bih=661&amp;tbm=isch&amp;tbnid=2lyixGUJnqiCOM:&amp;imgrefurl=http://www.microbs.ru/hardware_pc/fdd.shtml&amp;docid=WuP8muEgmnDcKM&amp;imgurl=http://www.microbs.ru/hardware_pc/img/fdd1.jpg&amp;w=200&amp;h=187&amp;ei=isHOUuLqLMrx4gTovIHoBA&amp;zoom=1&amp;ved=0CGkQhBwwCQ&amp;iact=rc&amp;dur=621&amp;page=1&amp;start=0&amp;ndsp=18" TargetMode="External"/><Relationship Id="rId18" Type="http://schemas.openxmlformats.org/officeDocument/2006/relationships/hyperlink" Target="http://slavyanskaya-kultura.ru/faq/quest287.html" TargetMode="External"/><Relationship Id="rId3" Type="http://schemas.openxmlformats.org/officeDocument/2006/relationships/hyperlink" Target="http://900igr.net/zip/russkij-jazyk/Tsja-i-tsja-v-glagolakh.html" TargetMode="External"/><Relationship Id="rId21" Type="http://schemas.openxmlformats.org/officeDocument/2006/relationships/hyperlink" Target="http://mir-animashki.com/photo/ezhednevnye/animacii_s_nadpisjami/do_svidanija/93-0-4974" TargetMode="External"/><Relationship Id="rId7" Type="http://schemas.openxmlformats.org/officeDocument/2006/relationships/hyperlink" Target="http://geography_atlas.academic.ru/1368/&#1045;&#1074;&#1088;&#1072;&#1079;&#1080;&#1103;._&#1060;&#1080;&#1079;&#1080;&#1095;&#1077;&#1089;&#1082;&#1072;&#1103;_&#1082;&#1072;&#1088;&#1090;&#1072;" TargetMode="External"/><Relationship Id="rId12" Type="http://schemas.openxmlformats.org/officeDocument/2006/relationships/hyperlink" Target="http://pc.evkos.com/texnika/vneshnee-oborudovanie/" TargetMode="External"/><Relationship Id="rId17" Type="http://schemas.openxmlformats.org/officeDocument/2006/relationships/hyperlink" Target="http://www.apus.ru/site.xp/049056052054124049056049057052.html" TargetMode="External"/><Relationship Id="rId2" Type="http://schemas.openxmlformats.org/officeDocument/2006/relationships/hyperlink" Target="http://ai-cdr.ucoz.ru/news/domik_v_vektore/2009-11-09-145" TargetMode="External"/><Relationship Id="rId16" Type="http://schemas.openxmlformats.org/officeDocument/2006/relationships/hyperlink" Target="http://www.google.com/imgres?start=235&amp;sa=X&amp;biw=1366&amp;bih=661&amp;tbm=isch&amp;tbnid=D6Vg-6QXaw6hRM%3A&amp;imgrefurl=http%3A%2F%2Finteresko.info%2Fvanskaya-koshka%2F&amp;docid=Dk-WzcljlRLF8M&amp;imgurl=http%3A%2F%2Finteresko.info%2Fava%2Fwp-content%2Fuploads%2F2011%2F12%2Fvana-katino5.jpg&amp;w=455&amp;h=643&amp;ei=a8TOUozvCoHl4wS-_4CABg&amp;zoom=1&amp;ved=0CIMBEIQcMCo4yAE&amp;iact=rc&amp;dur=550&amp;page=11&amp;ndsp=23" TargetMode="External"/><Relationship Id="rId20" Type="http://schemas.openxmlformats.org/officeDocument/2006/relationships/hyperlink" Target="http://www.liveinternet.ru/users/ellini/post303125940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ishing.kz/forums/xz-articles/medved-buryj.218/" TargetMode="External"/><Relationship Id="rId11" Type="http://schemas.openxmlformats.org/officeDocument/2006/relationships/hyperlink" Target="http://www.3dnews.ru/568027/" TargetMode="External"/><Relationship Id="rId5" Type="http://schemas.openxmlformats.org/officeDocument/2006/relationships/hyperlink" Target="http://zoomul.ru/kenguru/" TargetMode="External"/><Relationship Id="rId15" Type="http://schemas.openxmlformats.org/officeDocument/2006/relationships/hyperlink" Target="http://ru.wikipedia.org/wiki/&#1054;&#1073;&#1099;&#1082;&#1085;&#1086;&#1074;&#1077;&#1085;&#1085;&#1072;&#1103;_&#1073;&#1077;&#1083;&#1082;&#1072;" TargetMode="External"/><Relationship Id="rId23" Type="http://schemas.openxmlformats.org/officeDocument/2006/relationships/hyperlink" Target="http://img.sotmarket.ru/img/hdd/147gb/f01_fujitsu_mbe2147rc_147gb.jpg" TargetMode="External"/><Relationship Id="rId10" Type="http://schemas.openxmlformats.org/officeDocument/2006/relationships/hyperlink" Target="http://so-tic.blogspot.ru/2010/10/2.html" TargetMode="External"/><Relationship Id="rId19" Type="http://schemas.openxmlformats.org/officeDocument/2006/relationships/hyperlink" Target="http://www.liveinternet.ru/users/levu-sveta/post246249894" TargetMode="External"/><Relationship Id="rId4" Type="http://schemas.openxmlformats.org/officeDocument/2006/relationships/hyperlink" Target="http://izbakurnog.ru/books/item/f00/s00/z0000005/st020.shtmlhttp:/www.gifzona.ru/i/du/pr_du_7.htm" TargetMode="External"/><Relationship Id="rId9" Type="http://schemas.openxmlformats.org/officeDocument/2006/relationships/hyperlink" Target="http://www.google.com/imgres?biw=1366&amp;bih=661&amp;tbm=isch&amp;tbnid=szGBRsYMj4F6-M:&amp;imgrefurl=http://inside-computer.narod.ru/storadge-2.html&amp;docid=ZHkQPOOgwi1UyM&amp;imgurl=http://inside-computer.narod.ru/dvd.jpg&amp;w=500&amp;h=500&amp;ei=DLzOUtWpCqOE4gSM2YHQBA&amp;zoom=1&amp;ved=0CFEQhBwwAQ&amp;iact=rc&amp;dur=276&amp;page=1&amp;start=0&amp;ndsp=17" TargetMode="External"/><Relationship Id="rId14" Type="http://schemas.openxmlformats.org/officeDocument/2006/relationships/hyperlink" Target="http://www.nortel.ru/computer/povrezhdennyj-zhestkij-disk-okonchatelnyj-li-eto-itog-dlya-vashego-nakopitelya.htm" TargetMode="External"/><Relationship Id="rId22" Type="http://schemas.openxmlformats.org/officeDocument/2006/relationships/hyperlink" Target="http://pedsovet.su/load/244-1-0-358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6" name="Picture 5" descr="1238840717_po-doroge-s-oblakam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827088" y="6334125"/>
            <a:ext cx="849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Наумова А.П. учитель информатики МОУ «СОШ №60» г. Саратова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999979"/>
            <a:ext cx="61815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С добрым утром!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бушка2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72625" y="-1428750"/>
            <a:ext cx="36988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-0.01435 C -0.12031 -0.03078 -0.18333 -0.04676 -0.20521 -0.04676 C -0.3441 -0.04676 -0.4868 0.21019 -0.4868 0.46783 C -0.4868 0.33774 -0.55833 0.21019 -0.62587 0.21019 C -0.69705 0.21019 -0.7651 0.33982 -0.7651 0.46783 C -0.7651 0.40371 -0.80035 0.33774 -0.83611 0.33774 C -0.87205 0.33774 -0.90781 0.40162 -0.90781 0.46783 C -0.90781 0.43473 -0.92535 0.40371 -0.94323 0.40371 C -0.96111 0.40371 -0.97899 0.43635 -0.97899 0.46783 C -0.97899 0.45116 -0.98837 0.43473 -0.9967 0.43473 C -1.00173 0.43473 -1.01475 0.45116 -1.01475 0.46783 C -1.01475 0.45926 -1.01944 0.45116 -1.02413 0.45116 C -1.02413 0.44908 -1.03333 0.45926 -1.03333 0.46783 C -1.03333 0.4632 -1.03333 0.45926 -1.03802 0.45926 C -1.03802 0.46158 -1.04288 0.46343 -1.04288 0.46783 C -1.04288 0.46528 -1.04288 0.4632 -1.04288 0.46158 C -1.04739 0.46158 -1.04739 0.46343 -1.04739 0.46574 C -1.05208 0.46574 -1.05208 0.46343 -1.05208 0.46158 C -1.05625 0.46158 -1.05625 0.46343 -1.05625 0.46574 " pathEditMode="relative" rAng="0" ptsTypes="fffffffffffffffffff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чан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404977">
            <a:off x="-303212" y="1165225"/>
            <a:ext cx="3143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убина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357188"/>
            <a:ext cx="1895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улава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95306">
            <a:off x="6731000" y="4068763"/>
            <a:ext cx="25590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опор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47566" flipH="1">
            <a:off x="-209550" y="3905250"/>
            <a:ext cx="2659063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опье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642376">
            <a:off x="1233488" y="2124075"/>
            <a:ext cx="61436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ердыш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9688" y="714375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еч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912669">
            <a:off x="3125788" y="2032000"/>
            <a:ext cx="18573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еч1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3075239">
            <a:off x="2376488" y="3640138"/>
            <a:ext cx="504348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щит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285875"/>
            <a:ext cx="428625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щит4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8" y="71438"/>
            <a:ext cx="20716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щит2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4857">
            <a:off x="-125413" y="2546350"/>
            <a:ext cx="2571751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щит3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94400" y="0"/>
            <a:ext cx="3149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щит5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38" y="3038475"/>
            <a:ext cx="192881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леша1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42875"/>
            <a:ext cx="30321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обрыня1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1836738"/>
            <a:ext cx="378618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лья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571500"/>
            <a:ext cx="31877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аленушка2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692150"/>
            <a:ext cx="147478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абава1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289050"/>
            <a:ext cx="24765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настасья2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92613" y="2371725"/>
            <a:ext cx="20716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38889E-6 1.85185E-6 L -0.00417 0.1307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4.44444E-6 4.07407E-6 L 0.00365 -0.113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44444E-6 0 L -0.00035 0.1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500063"/>
            <a:ext cx="9180513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57188" y="500063"/>
            <a:ext cx="78581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latin typeface="Arial" charset="0"/>
              </a:rPr>
              <a:t>Источники:</a:t>
            </a: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три богатыря - </a:t>
            </a:r>
            <a:r>
              <a:rPr lang="en-US" altLang="ru-RU" sz="1200">
                <a:latin typeface="Arial" charset="0"/>
                <a:hlinkClick r:id="rId2"/>
              </a:rPr>
              <a:t>http://i41.fastpic.ru/big/2012/0709/7f/7edc33c42bbfa23747e67cd48978f07f.png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Алёша - </a:t>
            </a:r>
            <a:r>
              <a:rPr lang="en-US" altLang="ru-RU" sz="1200">
                <a:latin typeface="Arial" charset="0"/>
                <a:hlinkClick r:id="rId3"/>
              </a:rPr>
              <a:t>http://dreamworlds.ru/uploads/posts/2010-12/thumbs/1292874222_009.jpg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Илья - </a:t>
            </a:r>
            <a:r>
              <a:rPr lang="en-US" altLang="ru-RU" sz="1200">
                <a:latin typeface="Arial" charset="0"/>
                <a:hlinkClick r:id="rId4"/>
              </a:rPr>
              <a:t>http://dreamworlds.ru/uploads/posts/2010-12/thumbs/1292874215_008.jpg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Добрыня - </a:t>
            </a:r>
            <a:r>
              <a:rPr lang="en-US" altLang="ru-RU" sz="1200">
                <a:latin typeface="Arial" charset="0"/>
                <a:hlinkClick r:id="rId5"/>
              </a:rPr>
              <a:t>http://dreamworlds.ru/uploads/posts/2010-12/thumbs/1292874308_010.jpg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Змей Горыныч - </a:t>
            </a:r>
            <a:r>
              <a:rPr lang="en-US" altLang="ru-RU" sz="1200">
                <a:latin typeface="Arial" charset="0"/>
                <a:hlinkClick r:id="rId6"/>
              </a:rPr>
              <a:t>http://media.filmz.ru/photos/full/f_4985.jpg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Тугарин Змей - </a:t>
            </a:r>
            <a:r>
              <a:rPr lang="en-US" altLang="ru-RU" sz="1200">
                <a:latin typeface="Arial" charset="0"/>
                <a:hlinkClick r:id="rId7"/>
              </a:rPr>
              <a:t>http://multen.ru/wp-content/uploads/2012/04/Personazh-Tugarin-Zmej1.jpg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Баба Яга - </a:t>
            </a:r>
            <a:r>
              <a:rPr lang="en-US" altLang="ru-RU" sz="1200">
                <a:latin typeface="Arial" charset="0"/>
                <a:hlinkClick r:id="rId8"/>
              </a:rPr>
              <a:t>http://img.beta.rian.ru/images/52747/05/527470561.jpg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Крымский хан - </a:t>
            </a:r>
            <a:r>
              <a:rPr lang="en-US" altLang="ru-RU" sz="1200">
                <a:latin typeface="Arial" charset="0"/>
                <a:hlinkClick r:id="rId9"/>
              </a:rPr>
              <a:t>http://www.ljplus.ru/img/f/o/foox/dn29.jpg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избушка - </a:t>
            </a:r>
            <a:r>
              <a:rPr lang="en-US" altLang="ru-RU" sz="1200">
                <a:latin typeface="Arial" charset="0"/>
                <a:hlinkClick r:id="rId10"/>
              </a:rPr>
              <a:t>http://caricatura.ru/parad/Gogolev/pic/12948.jpg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колчан со стрелами - </a:t>
            </a:r>
            <a:r>
              <a:rPr lang="en-US" altLang="ru-RU" sz="1200">
                <a:latin typeface="Arial" charset="0"/>
                <a:hlinkClick r:id="rId11"/>
              </a:rPr>
              <a:t>http://dreamworlds.ru/uploads/posts/2010-12/1292874308_010.jpg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топор - </a:t>
            </a:r>
            <a:r>
              <a:rPr lang="en-US" altLang="ru-RU" sz="1200">
                <a:latin typeface="Arial" charset="0"/>
                <a:hlinkClick r:id="rId12"/>
              </a:rPr>
              <a:t>http://static.freepik.com/free-photo/battle-axe-medieval_17-605151930.jpg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булава - </a:t>
            </a:r>
            <a:r>
              <a:rPr lang="en-US" altLang="ru-RU" sz="1200">
                <a:latin typeface="Arial" charset="0"/>
                <a:hlinkClick r:id="rId13"/>
              </a:rPr>
              <a:t>http://gangsterclub.ucoz.ru/_pu/0/s01727848.jpg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дубина - </a:t>
            </a:r>
            <a:r>
              <a:rPr lang="en-US" altLang="ru-RU" sz="1200">
                <a:latin typeface="Arial" charset="0"/>
                <a:hlinkClick r:id="rId14"/>
              </a:rPr>
              <a:t>http://dreamworlds.ru/uploads/posts/2010-12/1292874222_009.jpg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бердыш - </a:t>
            </a:r>
            <a:r>
              <a:rPr lang="en-US" altLang="ru-RU" sz="1200">
                <a:latin typeface="Arial" charset="0"/>
                <a:hlinkClick r:id="rId15"/>
              </a:rPr>
              <a:t>http://dom-na-holme.ucoz.ru/orug/berdish.gif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копьё - </a:t>
            </a:r>
            <a:r>
              <a:rPr lang="en-US" altLang="ru-RU" sz="1200">
                <a:latin typeface="Arial" charset="0"/>
                <a:hlinkClick r:id="rId16"/>
              </a:rPr>
              <a:t>http://images2.wikia.nocookie.net/__cb20110210215244/fallout/images/e/e7/SpearFNV.png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щит - </a:t>
            </a:r>
            <a:r>
              <a:rPr lang="en-US" altLang="ru-RU" sz="1200">
                <a:latin typeface="Arial" charset="0"/>
                <a:hlinkClick r:id="rId17"/>
              </a:rPr>
              <a:t>http://artpo.ru/img/28000/28058.jpg</a:t>
            </a:r>
            <a:endParaRPr lang="ru-RU" altLang="ru-RU" sz="1200">
              <a:latin typeface="Arial" charset="0"/>
            </a:endParaRPr>
          </a:p>
          <a:p>
            <a:r>
              <a:rPr lang="ru-RU" altLang="ru-RU" sz="1200">
                <a:latin typeface="Arial" charset="0"/>
              </a:rPr>
              <a:t>         - </a:t>
            </a:r>
            <a:r>
              <a:rPr lang="en-US" altLang="ru-RU" sz="1200">
                <a:latin typeface="Arial" charset="0"/>
                <a:hlinkClick r:id="rId18"/>
              </a:rPr>
              <a:t>http://clubknyaz.com/wp-content/uploads/2012/10/000053.jpg</a:t>
            </a:r>
            <a:endParaRPr lang="ru-RU" altLang="ru-RU" sz="1200">
              <a:latin typeface="Arial" charset="0"/>
            </a:endParaRPr>
          </a:p>
          <a:p>
            <a:r>
              <a:rPr lang="ru-RU" altLang="ru-RU" sz="1200">
                <a:latin typeface="Arial" charset="0"/>
              </a:rPr>
              <a:t>         - </a:t>
            </a:r>
            <a:r>
              <a:rPr lang="en-US" altLang="ru-RU" sz="1200">
                <a:latin typeface="Arial" charset="0"/>
                <a:hlinkClick r:id="rId19"/>
              </a:rPr>
              <a:t>http://artnow.ru/img/713000/713714s.jpg</a:t>
            </a:r>
            <a:endParaRPr lang="ru-RU" altLang="ru-RU" sz="1200">
              <a:latin typeface="Arial" charset="0"/>
            </a:endParaRPr>
          </a:p>
          <a:p>
            <a:r>
              <a:rPr lang="ru-RU" altLang="ru-RU" sz="1200">
                <a:latin typeface="Arial" charset="0"/>
              </a:rPr>
              <a:t>         - </a:t>
            </a:r>
            <a:r>
              <a:rPr lang="en-US" altLang="ru-RU" sz="1200">
                <a:latin typeface="Arial" charset="0"/>
                <a:hlinkClick r:id="rId20"/>
              </a:rPr>
              <a:t>http://copypast.ru/foto8/2747/dospehi_i_oruzhie_13.jpg</a:t>
            </a:r>
            <a:endParaRPr lang="ru-RU" altLang="ru-RU" sz="1200">
              <a:latin typeface="Arial" charset="0"/>
            </a:endParaRPr>
          </a:p>
          <a:p>
            <a:r>
              <a:rPr lang="ru-RU" altLang="ru-RU" sz="1200">
                <a:latin typeface="Arial" charset="0"/>
              </a:rPr>
              <a:t>         - </a:t>
            </a:r>
            <a:r>
              <a:rPr lang="en-US" altLang="ru-RU" sz="1200">
                <a:latin typeface="Arial" charset="0"/>
                <a:hlinkClick r:id="rId21"/>
              </a:rPr>
              <a:t>http://russian-knife.ru/netcat_files/109/142/DSC08687.JPG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Настасья - </a:t>
            </a:r>
            <a:r>
              <a:rPr lang="en-US" altLang="ru-RU" sz="1200">
                <a:latin typeface="Arial" charset="0"/>
                <a:hlinkClick r:id="rId22"/>
              </a:rPr>
              <a:t>http://dreamworlds.ru/uploads/posts/2010-12/thumbs/1292873867_003.jpg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Любава - </a:t>
            </a:r>
            <a:r>
              <a:rPr lang="en-US" altLang="ru-RU" sz="1200">
                <a:latin typeface="Arial" charset="0"/>
                <a:hlinkClick r:id="rId23"/>
              </a:rPr>
              <a:t>http://dreamworlds.ru/uploads/posts/2010-12/thumbs/1292873804_004.jpg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Алёнушка - </a:t>
            </a:r>
            <a:r>
              <a:rPr lang="en-US" altLang="ru-RU" sz="1200">
                <a:latin typeface="Arial" charset="0"/>
                <a:hlinkClick r:id="rId24"/>
              </a:rPr>
              <a:t>http://dreamworlds.ru/uploads/posts/2010-12/thumbs/1292873928_005.jpg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три богатыря - </a:t>
            </a:r>
            <a:r>
              <a:rPr lang="en-US" altLang="ru-RU" sz="1200">
                <a:latin typeface="Arial" charset="0"/>
                <a:hlinkClick r:id="rId25"/>
              </a:rPr>
              <a:t>http://kinokpk.net/2011_screen/02/3bogat_1.jpg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аудиофрагмент – «Богатырская сила» ВИА «Цветы» - </a:t>
            </a:r>
            <a:r>
              <a:rPr lang="en-US" altLang="ru-RU" sz="1200">
                <a:latin typeface="Arial" charset="0"/>
                <a:hlinkClick r:id="rId26"/>
              </a:rPr>
              <a:t>http://poiskm.com/song/4829228-Gruppa-Stasa-Namina-TSveti-Bogatirskaya-nasha-sila</a:t>
            </a:r>
            <a:endParaRPr lang="ru-RU" altLang="ru-RU" sz="1200">
              <a:latin typeface="Arial" charset="0"/>
            </a:endParaRPr>
          </a:p>
          <a:p>
            <a:pPr>
              <a:buFontTx/>
              <a:buChar char="-"/>
            </a:pPr>
            <a:r>
              <a:rPr lang="ru-RU" altLang="ru-RU" sz="1200">
                <a:latin typeface="Arial" charset="0"/>
              </a:rPr>
              <a:t> аудиофрагмент и кадры в заставке из мультфильма «Котенок с улицы Лизюкова»</a:t>
            </a:r>
          </a:p>
          <a:p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692150"/>
            <a:ext cx="8229600" cy="822325"/>
          </a:xfrm>
        </p:spPr>
        <p:txBody>
          <a:bodyPr/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74.Практическая работа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 квартиры определи, где чьё окно. Соедини линиями жителей дома с их окнами.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175" y="3135313"/>
            <a:ext cx="372903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563" y="1508125"/>
            <a:ext cx="705961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175" y="3141663"/>
            <a:ext cx="24352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97825" y="1588"/>
            <a:ext cx="1092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-36513" y="3316288"/>
            <a:ext cx="91440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Этаж 2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-36513" y="4005263"/>
            <a:ext cx="91440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Этаж 1</a:t>
            </a:r>
          </a:p>
        </p:txBody>
      </p:sp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3348038" y="4581525"/>
            <a:ext cx="2873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4500563" y="4565650"/>
            <a:ext cx="2873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844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83050" y="3141663"/>
            <a:ext cx="243363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4500563" y="4565650"/>
            <a:ext cx="2873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622925" y="4581525"/>
            <a:ext cx="287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844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15175" y="2771775"/>
            <a:ext cx="10096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2163" y="3838575"/>
            <a:ext cx="100806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4388" y="5940425"/>
            <a:ext cx="10080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64388" y="4868863"/>
            <a:ext cx="10080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TextBox 8"/>
          <p:cNvSpPr txBox="1">
            <a:spLocks noChangeArrowheads="1"/>
          </p:cNvSpPr>
          <p:nvPr/>
        </p:nvSpPr>
        <p:spPr bwMode="auto">
          <a:xfrm>
            <a:off x="8316913" y="3316288"/>
            <a:ext cx="627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(5,2)</a:t>
            </a:r>
          </a:p>
        </p:txBody>
      </p:sp>
      <p:sp>
        <p:nvSpPr>
          <p:cNvPr id="18451" name="TextBox 20"/>
          <p:cNvSpPr txBox="1">
            <a:spLocks noChangeArrowheads="1"/>
          </p:cNvSpPr>
          <p:nvPr/>
        </p:nvSpPr>
        <p:spPr bwMode="auto">
          <a:xfrm>
            <a:off x="8297863" y="4365625"/>
            <a:ext cx="627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(1,2)</a:t>
            </a:r>
          </a:p>
        </p:txBody>
      </p:sp>
      <p:sp>
        <p:nvSpPr>
          <p:cNvPr id="18452" name="TextBox 21"/>
          <p:cNvSpPr txBox="1">
            <a:spLocks noChangeArrowheads="1"/>
          </p:cNvSpPr>
          <p:nvPr/>
        </p:nvSpPr>
        <p:spPr bwMode="auto">
          <a:xfrm>
            <a:off x="8337550" y="5478463"/>
            <a:ext cx="627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(3,1)</a:t>
            </a:r>
          </a:p>
        </p:txBody>
      </p:sp>
      <p:sp>
        <p:nvSpPr>
          <p:cNvPr id="18453" name="TextBox 22"/>
          <p:cNvSpPr txBox="1">
            <a:spLocks noChangeArrowheads="1"/>
          </p:cNvSpPr>
          <p:nvPr/>
        </p:nvSpPr>
        <p:spPr bwMode="auto">
          <a:xfrm>
            <a:off x="8337550" y="6399213"/>
            <a:ext cx="627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(2,1)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41950" y="3141663"/>
            <a:ext cx="64928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7888" y="3124200"/>
            <a:ext cx="695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39938" y="3835400"/>
            <a:ext cx="671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97225" y="3867150"/>
            <a:ext cx="5889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быкновенная б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075" y="3360738"/>
            <a:ext cx="150971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Лиса – Зверь Макоше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4188" y="4645025"/>
            <a:ext cx="1498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Овца домашняя - Ovis aries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3387725"/>
            <a:ext cx="13430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11150" y="1916113"/>
          <a:ext cx="8229600" cy="111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Животное</a:t>
                      </a:r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Домашнее</a:t>
                      </a:r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 домашнее</a:t>
                      </a:r>
                      <a:endParaRPr lang="ru-RU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Хищное</a:t>
                      </a:r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 хищное</a:t>
                      </a:r>
                      <a:endParaRPr lang="ru-RU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14288"/>
            <a:ext cx="9144000" cy="1008062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стр.64 №75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0" name="AutoShape 7" descr="data:image/jpeg;base64,/9j/4AAQSkZJRgABAQAAAQABAAD/2wCEAAkGBxIPEBQSEBEQEBQWFRMUGRQUFRcVGBcVFhMXFhcWFBgYHCggGB0lHBQYJDEtJSkrLzAuFx8zODMsOCgwLysBCgoKDg0OGxAQGiwmICUsLCwyLCwsLCwsLywsMDcsLCwsLCwsLCwsLCwsLCwsLCwsLCwsLCwsLCwsLCwsLCwsLP/AABEIAMAA8AMBEQACEQEDEQH/xAAcAAEAAwEBAQEBAAAAAAAAAAAABQYHBAMBAgj/xABCEAABAwEEBgUICQQBBQAAAAABAAIDEQQFBhITITFBUXEHUmFysRQyNGKBkaHBFSIzQlOSstHhIyRDgvBjc6LS8f/EABoBAQADAQEBAAAAAAAAAAAAAAACAwQBBgX/xAApEQEAAgIABQMEAgMAAAAAAAAAAQIDEQQSITEyM0FxBRNRgSKRUmGx/9oADAMBAAIRAxEAPwDcUBAQEH4kla3znNbzICD8+VM67PzBc3Bo8qZ12fmCbg0eVM67PzBNwaPKmddn5gm4NPQFdH1B5zzNjaXvc1jQKlzjQAcSSgzvEfSrFESyxR6c/iOJawd0bX/BZr8REeK6uL8qFeeOLfaD9a0vjHVi/pj3t1/FUWy3n3WRSsIKW0yP8+SR/ecXeJVe032G1SM8ySRnde5vgV3cuJ67MdXhZzqtDpB1Zf6g951/FTrlvHujNKyv+HOlOGYhlsZ5M7rgl0Z572fHmtFOIifLoqtimOzQopA8BzSHNIqCDUEcQRtWhU/SAgICAgICAgICAgICAgIMn6c2gusdQDqtPjCsnE+y/D2lnlnuh0jQ5oZQ8f8A4svRc9PoGThH7/4ToH0DJwj9/wDCdBw2uy6Nxa4NqOHJPYf0vcfosH/Zi/QF9SvaGOe77fF6xWOF007gxjfeTua0byVy1orG5IiZnUMHxfi+e8n/AFqxwg/ViB1dhf1neG5YcmSb/DTWkVV1Vpv3BC6RwbG1z3HY1oLieQGtBPWbA94yCoskgHr5WfBxqrIxXn2Q56/l8tWCLxiFXWSUj1Mr/g0kpOK8exF6/lAyxOY4te1zHDa1wLSOYOsKtN+UFnwZjOa7XZdcsBP1oidnF0ddh7Nh+Ksx5Zp8IXpFm7XZeEVqibNC8PY4VBHxB4ELfExMbhmmNdJdS64ICAgICAgICAgICAgIMo6cvOsfK0+MKy8T7L8PaVWuf7Fnt8SscrnLPfWRzm6OtCRXNw9i7oef09/0/wDy/hNCLt1o0ri+lK7q13JPYf0PHesVju+Kad4YxsMXMnRijWjeSvpc0VruWTUzOoYhi7FEt5TZ5PqRtro4gahoO88XHeVhyZJvLTWsVhBKCS94H6PH20Ce0l0MB1tA1PkHEV81vbv3cVfjwzbrPZVfJrpDXrquiCyMyWeJkQ9Uaz3jtPtWutYr2UTMz3dyk4II++Lls9sZktETJBuJH1h3XDWFG1Yt3di0x2Y7jjAElgBmgLprPvJ8+Pv02jt96x5MM06x2aKZObpKlKlYsWDMWS3ZLUVfC4jSR12+s3g4fHYVZjyTSUL0ize7svGK1RNmheHscKgj4g8CFvi0TG4ZpjXSXUuuCAgICAgICAgICAgIMo6cvOsfK0+MKy8T7L8PaVUup9IW+3xWOVyAtp/qv7zvFSHig+FBL3/iCa2mMSGjImNYyMbG0aGl3a402qdrzbujWsQiVBJovR1gPyjLarW0iLayM/5PWcOr48tujDh31sqyZNdIa+5zWNqSGtA5AD5LXMxEblnV68MUtaaQtz+s7UPYNp+C+Zm+pRHTHG/9qbZvwiJcQ2h33w3kAsNuPzz7qpy2fYsRWhv3w7m0LtePzx7kZbJi78UtcaTN0Z6w1t9u8Ldh+pVt0yRr/fstrmie6fOV7dzmkdhBB8QvpRMTHRcxnpEwIbGTaLK0ugJq5g1mI/8Ap4LHlw8vWOzRS++kqCqFqw4NxZLdktW1fE4jSRV2+s3g4fHYVZjyTSUL0i0N7uu8YrVE2aF4exwqCPiCNxC31tFo3DNMa6S611wQEBAQEBAQEBAQEGUdOXnWPlafGFZeJ9l+HtKk2GWkTfb4rHK5E2g1e7mfFSHmgICDRejrARtGW1WtpEWosjP+T1nDq+PLbow4d9bKr5NdIa9LI2NpLiGtA5ABarWisbnszTOu6kX5fLrQ6gq2MbBx7XLz/F8XOadR4st78yNhhc80aCT/AM2rJETPZGImekJGO5SfOeByFVZGKV0YJ95JbmcPNeDz1JOKScE+0o6WIsNHAgquYmO6iYmOkpW4b6NnOV9TGd3V7QtvCcXOGeW3j/xZjycq6NLZG6qPa4cwQfFffiYtG47NUSxrpEwIbITaLK0ugJq5g1mI8R6nhyWPLh5esdmimTfSVBVC1YcG4rluyWravicRpI67fWbwcPjsVmPJNJQvSLN7uq8orVE2aB4exw1EbuII3ELfW0WjcM0xMdJda64ICAgICAgICAgIMo6cvOsfK0+MKy8T7L8PaWdwy0aAsi5yPNSea6PiAg0bo6wF5RltVsaRFqLIiKaT1njq+PLbow4d9bKsmTXSGuyyNjaXOIa0DbsAC1WtFY3PZmmdKPfl8OtDqCrYxsHHtcvP8Xxc5p1Hiy3vzI+CEvNB7+HNZa1mZ0jETMp6yxtjbRvtPFaq1isNNYisah66VSS2aVDbwtcTZW0O3ceCjasWhG0RaEFNEWGh/wCcllmJidSzTExOpSlxX0bOcrqmM7R1e0LZwnFzhnVvH/idMnKurXNkbUUc1w5ggr78Wi0bjs1RLG+kTAZshNosrS6AmrmDWYjxHqeHJY8uHl6x2aKZN9JUBULVhwbiuW7Jat+vE4jSRV2+s3g4fHYrMeSaShasWb3dV5RWuJs0Dw9jhqI3HeCNxHBb62i0bhmmJidS611wQEBAQEBAQEBBlHTl51j5WnxhWXifZfh7SzDMsq58QEGjdHOAtPltVsYRFqMcR/yes8dXhx5bdGHDv+VlOTJrpDXZZGxtLnENaBt2ABarWisbnszzOu6j33fDrQ6gq2MbBx7XLz/FcXOadR4st78yNjjLjQLJEbQiNpSABgoPfxV9dQviIh6aVS5ndmlTmNmlTmNmlTmNvK0NDxQ+w8FG2pctG0ZIwtNCqJjSiY0lbivo2c5XVdGdo6vaFs4Ti5wzq3j/AMWUycq6tc2RtRR7XDmCCvQVtFo3HZqiWN9ImAzZCbTZGl0BNXsGsxHiPU8OSx5cPL1js0Uyb6SoCoWrDg7Fct2S5m1fE4jSRcR1m8HD47FZjyTSULUi0N6uq84rXE2aB4exw1EbjvBG4jgt9bRaNwzTEx0l2LrggICAgICAgIMo6cvOsfK0+MKy8T7L8PaWXrKuEGj9HOAtOW2q2MIj1GOI/f8AWeOrwG/lt0YcO/5WU5MmukNcmlbG0ucQ1oG3cAtVrRSN27M8zruo993w60OoKtjGwce1y8/xXFTmnUdmW9+ZGNFVkQdUbg0UClE6Tjo/WlXdu7NKmzZpU2bNKmzZpU2bNKmzb8SEOGtcmduT1czhRRQS1xXybOcrqmM7R1e0LZwnFzhnU+P/ABZS/KurHNkbUUc1w5ggr0FbRaNx2aoljnSJgM2Um02RpMBqXsGsxHiPU8OSx5cPL1r2aKZN9JZ+qFqwYOxVLdsuZtXxOI0kXEdZvBw/hTx5JpKFqxZvd03nFa4mzQPD2O3jaDvDhuIX0K2i0bhmmJjpLsXXBAQEBAQEHBfd8Q2KF007srRu3uO5rRvJUbWisbl2ImZ1DAcWYklvKfSSfVa2ojjGxjT4k0FT2LBe83nctVaxWEKoJNI6OcBabLarYykeoxxH7/rPHV4Dfy26MOHf8rKcmTXSGtzStjaXOIa0DbwC1WtFI5rdmeZ11lR77vh1odQVbGNjePa5ef4ri5zTqOzLe/Mi1jQfQ5Db7nXTZnQ2Z0NmdDZnQ2Z0NmdDZnQ2+Fy4PiCXuK+TZzldV0Z2jq9rVt4Ti5wzqfH/AIspk5V1Y5sjaijmuHMEFffraLRuOzVEsd6RMBmyk2myNJgNS9g1mI8R6nhy2ZMuHl617NFMm+ks+VC1YMHYqlu2XM368TqaSKupw4t4OH8KePJNJQtWLQ3u6b0itcLZoHh7Hb94O8OG4hfQraLRuGaYmJ1LsXXBAQEBBH35fENihdNO7K0bBvcdzWjeSo2tFY3LsRMzqGB4rxLNeU2kk+qxtQyMHUwfNx3lYL3m87lqrWKwhFBJpHRzgLTZbVbGUj1GOJ33/WeOrwG/lt0YcO/5WU5MmukNbmlbG0ucQ1oG1ar3rSOa3ZnmddZUe+74daHUFWxjY3j2uXn+K4qc06jsy3vzItY0BAQEBAQEBAQEBAQEBBLXFfJs5yuq6M7R1e1q28Jxc4Z1Pispk5V2Y9sjaijmuHMEFffraLRuOzVE7Y70iYDNlJtNkaTAal8Y16I8W+p4ctmXLh5etezRTJvpLPlnWp/B+KpbtlzMq+J1NJFXU4cW8HBTx5JpPRG1YtDfLovSK1wtmgeHsdv3g7w4biFvraLRuGWYmJ1LsUnBAQR9+XzDYoXTTuytGwb3Hc1o3lRtaKxuXYiZnUMCxViWa8ptJKcrBUMjB1MHzJ3lYL3m87lqrWKwhVBJpPRzgLTZbVbGUj1GOJ33/XeOrwG9acOHf8rKcmTXSGtTStjaXOIa0DatN71pHNbszzOusqNfd7utLqCrYxsbx7Xdq89xXFTmn/TLe/MjFkQEBAQEBAQEBAQEBAQEBAQS1xXybO7K6roztHDtatvCcXOGdT4p0vyrsx7ZG1BDmuHMEFffraLRuOzXE7Y90i4DNmJtNkYTCal8Y16LtaOp4ctmXLh5etezRTJvpLPVnWp/B+KZbtmzMq+J1NJFXU4cRwcOKnjyTSeiNqxaG93RekVrhbNA8PY73g72uG4hb62i0bhlmJidS7VJxH37fMNhhdNO7K0bBvcdzWjeVG1orG5diJmdQwLFWJJrxm0kpo0VDIxsY35k7ysF7zedy1VrFYQqgk0ro5wDpctqtjP6eoxxO+/we8dXgN604cO/5WU5MmukNZnmbG0ucQ1oG1ab3rSOa3ZnmddZUa+73daXUFWsGxvHtd2rz3FcVOaf9Mt78yMWRAQEBAQEBAQEBAQEBAQEBAQEEtcV8mznK6roztHDtatvCcXOGdT4p0vyrtG9sjaghzXDmCCvv1tFo3HZridsf6RcBGzE2myMJh1l8Y/xdrR1PDlsy5cPL1r2aKZN9JZ4s61PYQxTLds2ZlXxuppIq6nDiODhxU8eSaTuEbVi0N8ue9YrZC2aB4ex3vB3tcNxC31tFo3DLMTE6lgWMMRSXhaHPe46NrnCNm5rK7eZprKwZLzedtVa8sIJQSaV0c4B0uW1W1n1NRjid9713jq8Bv3rThw7/lZTkya6Q10LWoUbEV5Pllcw6mMcQG8SDSpXnuN4i2S819oZclpmdIhYlYgICAgICAgICAgICAgICAgICAgmsM3k+ORse1jzSnA8Qt/AcRal4p7Ssx3mJ0urhUUOscF99qY50i4C8mrabGysOsvjH+P1mjqeHLZjy4eXrXs0Uyb6SzxZ1qx4FxJJYLS3KSYpHNbIzcQTQOHBwr8lZivNbIXrzQm8WdHFqjnc+yR6eF7i4AOaHMqa5SHEVGvURXtU74LRP8Ua5I11SmBujZzXia8GNAbQshqHVPGSmqnZr7VPFg97OXye0NVC1KBBnN6fby99/wCory/Eerb5lit5S5VS4ICAgICAgICAgICAgICAgICAgIO25PSIu8Fo4X1q/KVPKGhr0zY+OFRQ6xwQZNjXo0eJDLd7A5jtboahpaf+nXUW9ldW7syZME96r6ZPy5cGdHNpdaGS2yPQxRuDspcC55BqBRpNBUa6rmPBaZ3Z2+SNdGyLYziAgIM5vT7eXvv/AFFeX4j1bfMsVvKXKqXBAQEBAQEBAQEBAQEBAQEBAQEBB23J6RF3gtHC+tX5Sp5Q0NembBAQEBAQEBBnN6fby99/6ivL8R6tvmWK3lLlVLggICAgICAgICAgICAgICAgICAg7bk9Ii7wWjhfWr8pU8oaGvTNggICAgICAgzm9Pt5e+/9RXl+I9W3zLFbylyqlwQEBAQEBAQEBAQEBAQEBAQEBAQdtyekRd4LRwvrV+UqeUNDXpmwQEBAQEBAQZzen28vff8AqK8vxHq2+ZYreUuVUuFECiBRAQe9isrppGsbtJ28BvJVmLHOS8Vr7u1jc6Xix3JBEKaNrzvc8BxPv2L0GLg8NI1y7+WqMdYdHkEX4UX5G/srfsYv8Y/qEuWPweQRfhRfkb+yfYxf4x/UHLH4PIIvwovyN/ZPsYv8Y/qDlj8HkEX4UX5G/sn2MX+Mf1Byx+DyCL8KL8jf2T7GL/GP6g5Y/B5BF+FF+Rv7J9jF/jH9Qcsfhy2644ZWkZGsO5zQB7wNqpy8FiyR21P5hG2OsqParO6J7mO2tNP5C8/kpOO01t3hlmNTp5KDhRAogUQEHbcnpEXeC0cL61flKnlDQ16ZsEBAQEBAQEGc3p9vL33/AKivL8R6tvmWK3lLxjbUKrRD95E07oyJo0ZE0aecgoUclMYRH9x/o75Lf9N9b9J4fJdV95qEBAQEBAQEFHxWP7k91vgvP/UfXn4hly+SKjFViQh6ZE07oyJo0ZE0afiRtEcl03J6RF3gr+F9avy7Tyhoa9M2CAgICAgICDOb0+3l77/1FeX4j1bfMsVvKXyytqDzUKwlXs9silpLRkTRoyJo05rUKH2KFkLd0rhD0j/R3yW76b636Tw+S6r7zSICAgICAgIKRiz0k91vgvgfUfX/AFDLl8kbZRUnksVUaujIp6T0ZE0aMiaNPG1NoAo2hGz0uT0iLvBW8L61flynlDQ16ZsEBAQEBAQEGc3p9vL33/qK8vxHq2+ZYreUvW721aefyTHHRPH2dWRT0s0ZE0aMiaNI+3ijhyVWTuqv3SWEPSP9HfJbPpvrfpLD5LqvvNIgICAgICAgpGLPST3W+C+B9R9f9Qy5fJw3eKk8vmsmPu5j7u7IrdLdGRNGjImjTkvBtAOZVeSFeR8uT0iLvBT4X1q/KNPKGhr0zYICAgICAgIM5vT7eXvv/UV5fiPVt8yxW8pdV1Nqw8/kFLFHRbi7O7IrdLNGRNGjImjSKvUUeOXzKz5e6nJ3d2EPSP8AR3yWv6b636dw+S6r7zSICAgICAgIKRiz0k91vgvgfUfX/UMuXycl0irnch4rNi7mLulMiv0u0ZE0aMiaNOC920a3mfBU5e0KsvaHjcnpEXeC7wvrV+UKeUNDXpmwQEBAQEBAQZ9fsJZaJAd7sw5O1rzXF0mua0ftjvGrSXZbGx1a+tDrqNxVeO/L0lLHeI6SkPpCHrH3FW/dqu+5T8n0hD1j7in3an3Kfk+kIesfcU+7U+5T8oy9JmveCw1FKbKbyqclotPRRkmJno78Iekf6O+S2fTfW/SWHyXVfeaRAQEBAQEBBSMWeknut8F8D6j6/wCoZcvk47qnaxzi80qOFd6yY7RWepitET1SX0hD1j7irvu1Xfcp+T6Qh6x9xT7tT7lPyfSEPWPuKfdqfcp+UbedrEhAbWgrrO8lVZL8ynJeLdnthyAvtLKfdq48gFdwVJtmj/XVzHG7L6vRtYgICAgICAgir9ucWloIIa9uw7iOBWPi+FjNG47wrvTmUy1WCWI0exze2mr2HYvhZMOTHOrQzTWY7vDKeBVenDKeBTQZTwKaDKeBTQm8Ij+4/wBHfJb/AKb636W4fJdF95pEBAQEBAQEFIxWP7k91vgvgfUfX/UMuXyQ+U8CsOlZlPApoMp4FNBlPApodNku+WU0Yxx7aUHtJVuPBkyTqsOxWZ7Lncl0izNOvM91Mx+Q7F93heFjBX/ctVKcsJNa0xAQEH/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9481" name="AutoShape 9" descr="data:image/jpeg;base64,/9j/4AAQSkZJRgABAQAAAQABAAD/2wCEAAkGBxIPEBQSEBEQEBQWFRMUGRQUFRcVGBcVFhMXFhcWFBgYHCggGB0lHBQYJDEtJSkrLzAuFx8zODMsOCgwLysBCgoKDg0OGxAQGiwmICUsLCwyLCwsLCwsLywsMDcsLCwsLCwsLCwsLCwsLCwsLCwsLCwsLCwsLCwsLCwsLCwsLP/AABEIAMAA8AMBEQACEQEDEQH/xAAcAAEAAwEBAQEBAAAAAAAAAAAABQYHBAMBAgj/xABCEAABAwEEBgUICQQBBQAAAAABAAIDEQQFBhITITFBUXEHUmFysRQyNGKBkaHBFSIzQlOSstHhIyRDgvBjc6LS8f/EABoBAQADAQEBAAAAAAAAAAAAAAACAwQBBgX/xAApEQEAAgIABQMEAgMAAAAAAAAAAQIDEQQSITEyM0FxBRNRgSKRUmGx/9oADAMBAAIRAxEAPwDcUBAQEH4kla3znNbzICD8+VM67PzBc3Bo8qZ12fmCbg0eVM67PzBNwaPKmddn5gm4NPQFdH1B5zzNjaXvc1jQKlzjQAcSSgzvEfSrFESyxR6c/iOJawd0bX/BZr8REeK6uL8qFeeOLfaD9a0vjHVi/pj3t1/FUWy3n3WRSsIKW0yP8+SR/ecXeJVe032G1SM8ySRnde5vgV3cuJ67MdXhZzqtDpB1Zf6g951/FTrlvHujNKyv+HOlOGYhlsZ5M7rgl0Z572fHmtFOIifLoqtimOzQopA8BzSHNIqCDUEcQRtWhU/SAgICAgICAgICAgICAgIMn6c2gusdQDqtPjCsnE+y/D2lnlnuh0jQ5oZQ8f8A4svRc9PoGThH7/4ToH0DJwj9/wDCdBw2uy6Nxa4NqOHJPYf0vcfosH/Zi/QF9SvaGOe77fF6xWOF007gxjfeTua0byVy1orG5IiZnUMHxfi+e8n/AFqxwg/ViB1dhf1neG5YcmSb/DTWkVV1Vpv3BC6RwbG1z3HY1oLieQGtBPWbA94yCoskgHr5WfBxqrIxXn2Q56/l8tWCLxiFXWSUj1Mr/g0kpOK8exF6/lAyxOY4te1zHDa1wLSOYOsKtN+UFnwZjOa7XZdcsBP1oidnF0ddh7Nh+Ksx5Zp8IXpFm7XZeEVqibNC8PY4VBHxB4ELfExMbhmmNdJdS64ICAgICAgICAgICAgIMo6cvOsfK0+MKy8T7L8PaVWuf7Fnt8SscrnLPfWRzm6OtCRXNw9i7oef09/0/wDy/hNCLt1o0ri+lK7q13JPYf0PHesVju+Kad4YxsMXMnRijWjeSvpc0VruWTUzOoYhi7FEt5TZ5PqRtro4gahoO88XHeVhyZJvLTWsVhBKCS94H6PH20Ce0l0MB1tA1PkHEV81vbv3cVfjwzbrPZVfJrpDXrquiCyMyWeJkQ9Uaz3jtPtWutYr2UTMz3dyk4II++Lls9sZktETJBuJH1h3XDWFG1Yt3di0x2Y7jjAElgBmgLprPvJ8+Pv02jt96x5MM06x2aKZObpKlKlYsWDMWS3ZLUVfC4jSR12+s3g4fHYVZjyTSUL0ize7svGK1RNmheHscKgj4g8CFvi0TG4ZpjXSXUuuCAgICAgICAgICAgIMo6cvOsfK0+MKy8T7L8PaVUup9IW+3xWOVyAtp/qv7zvFSHig+FBL3/iCa2mMSGjImNYyMbG0aGl3a402qdrzbujWsQiVBJovR1gPyjLarW0iLayM/5PWcOr48tujDh31sqyZNdIa+5zWNqSGtA5AD5LXMxEblnV68MUtaaQtz+s7UPYNp+C+Zm+pRHTHG/9qbZvwiJcQ2h33w3kAsNuPzz7qpy2fYsRWhv3w7m0LtePzx7kZbJi78UtcaTN0Z6w1t9u8Ldh+pVt0yRr/fstrmie6fOV7dzmkdhBB8QvpRMTHRcxnpEwIbGTaLK0ugJq5g1mI/8Ap4LHlw8vWOzRS++kqCqFqw4NxZLdktW1fE4jSRV2+s3g4fHYVZjyTSUL0i0N7uu8YrVE2aF4exwqCPiCNxC31tFo3DNMa6S611wQEBAQEBAQEBAQEGUdOXnWPlafGFZeJ9l+HtKk2GWkTfb4rHK5E2g1e7mfFSHmgICDRejrARtGW1WtpEWosjP+T1nDq+PLbow4d9bKr5NdIa9LI2NpLiGtA5ABarWisbnszTOu6kX5fLrQ6gq2MbBx7XLz/F8XOadR4st78yNhhc80aCT/AM2rJETPZGImekJGO5SfOeByFVZGKV0YJ95JbmcPNeDz1JOKScE+0o6WIsNHAgquYmO6iYmOkpW4b6NnOV9TGd3V7QtvCcXOGeW3j/xZjycq6NLZG6qPa4cwQfFffiYtG47NUSxrpEwIbITaLK0ugJq5g1mI8R6nhyWPLh5esdmimTfSVBVC1YcG4rluyWravicRpI67fWbwcPjsVmPJNJQvSLN7uq8orVE2aB4exw1EbuII3ELfW0WjcM0xMdJda64ICAgICAgICAgIMo6cvOsfK0+MKy8T7L8PaWdwy0aAsi5yPNSea6PiAg0bo6wF5RltVsaRFqLIiKaT1njq+PLbow4d9bKsmTXSGuyyNjaXOIa0DbsAC1WtFY3PZmmdKPfl8OtDqCrYxsHHtcvP8Xxc5p1Hiy3vzI+CEvNB7+HNZa1mZ0jETMp6yxtjbRvtPFaq1isNNYisah66VSS2aVDbwtcTZW0O3ceCjasWhG0RaEFNEWGh/wCcllmJidSzTExOpSlxX0bOcrqmM7R1e0LZwnFzhnVvH/idMnKurXNkbUUc1w5ggr78Wi0bjs1RLG+kTAZshNosrS6AmrmDWYjxHqeHJY8uHl6x2aKZN9JUBULVhwbiuW7Jat+vE4jSRV2+s3g4fHYrMeSaShasWb3dV5RWuJs0Dw9jhqI3HeCNxHBb62i0bhmmJidS611wQEBAQEBAQEBBlHTl51j5WnxhWXifZfh7SzDMsq58QEGjdHOAtPltVsYRFqMcR/yes8dXhx5bdGHDv+VlOTJrpDXZZGxtLnENaBt2ABarWisbnszzOu6j33fDrQ6gq2MbBx7XLz/FcXOadR4st78yNjjLjQLJEbQiNpSABgoPfxV9dQviIh6aVS5ndmlTmNmlTmNmlTmNvK0NDxQ+w8FG2pctG0ZIwtNCqJjSiY0lbivo2c5XVdGdo6vaFs4Ti5wzq3j/AMWUycq6tc2RtRR7XDmCCvQVtFo3HZqiWN9ImAzZCbTZGl0BNXsGsxHiPU8OSx5cPL1js0Uyb6SoCoWrDg7Fct2S5m1fE4jSRcR1m8HD47FZjyTSULUi0N6uq84rXE2aB4exw1EbjvBG4jgt9bRaNwzTEx0l2LrggICAgICAgIMo6cvOsfK0+MKy8T7L8PaWXrKuEGj9HOAtOW2q2MIj1GOI/f8AWeOrwG/lt0YcO/5WU5MmukNcmlbG0ucQ1oG3cAtVrRSN27M8zruo993w60OoKtjGwce1y8/xXFTmnUdmW9+ZGNFVkQdUbg0UClE6Tjo/WlXdu7NKmzZpU2bNKmzZpU2bNKmzb8SEOGtcmduT1czhRRQS1xXybOcrqmM7R1e0LZwnFzhnU+P/ABZS/KurHNkbUUc1w5ggr0FbRaNx2aoljnSJgM2Um02RpMBqXsGsxHiPU8OSx5cPL1r2aKZN9JZ+qFqwYOxVLdsuZtXxOI0kXEdZvBw/hTx5JpKFqxZvd03nFa4mzQPD2O3jaDvDhuIX0K2i0bhmmJjpLsXXBAQEBAQEHBfd8Q2KF007srRu3uO5rRvJUbWisbl2ImZ1DAcWYklvKfSSfVa2ojjGxjT4k0FT2LBe83nctVaxWEKoJNI6OcBabLarYykeoxxH7/rPHV4Dfy26MOHf8rKcmTXSGtzStjaXOIa0DbwC1WtFI5rdmeZ11lR77vh1odQVbGNjePa5ef4ri5zTqOzLe/Mi1jQfQ5Db7nXTZnQ2Z0NmdDZnQ2Z0NmdDZnQ2+Fy4PiCXuK+TZzldV0Z2jq9rVt4Ti5wzqfH/AIspk5V1Y5sjaijmuHMEFffraLRuOzVEsd6RMBmyk2myNJgNS9g1mI8R6nhy2ZMuHl617NFMm+ks+VC1YMHYqlu2XM368TqaSKupw4t4OH8KePJNJQtWLQ3u6b0itcLZoHh7Hb94O8OG4hfQraLRuGaYmJ1LsXXBAQEBBH35fENihdNO7K0bBvcdzWjeSo2tFY3LsRMzqGB4rxLNeU2kk+qxtQyMHUwfNx3lYL3m87lqrWKwhFBJpHRzgLTZbVbGUj1GOJ33/WeOrwG/lt0YcO/5WU5MmukNbmlbG0ucQ1oG1ar3rSOa3ZnmddZUe+74daHUFWxjY3j2uXn+K4qc06jsy3vzItY0BAQEBAQEBAQEBAQEBBLXFfJs5yuq6M7R1e1q28Jxc4Z1Pispk5V2Y9sjaijmuHMEFffraLRuOzVE7Y70iYDNlJtNkaTAal8Y16I8W+p4ctmXLh5etezRTJvpLPlnWp/B+KpbtlzMq+J1NJFXU4cW8HBTx5JpPRG1YtDfLovSK1wtmgeHsdv3g7w4biFvraLRuGWYmJ1LsUnBAQR9+XzDYoXTTuytGwb3Hc1o3lRtaKxuXYiZnUMCxViWa8ptJKcrBUMjB1MHzJ3lYL3m87lqrWKwhVBJpPRzgLTZbVbGUj1GOJ33/XeOrwG9acOHf8rKcmTXSGtTStjaXOIa0DatN71pHNbszzOusqNfd7utLqCrYxsbx7Xdq89xXFTmn/TLe/MjFkQEBAQEBAQEBAQEBAQEBAQS1xXybO7K6roztHDtatvCcXOGdT4p0vyrsx7ZG1BDmuHMEFffraLRuOzXE7Y90i4DNmJtNkYTCal8Y16LtaOp4ctmXLh5etezRTJvpLPVnWp/B+KZbtmzMq+J1NJFXU4cRwcOKnjyTSeiNqxaG93RekVrhbNA8PY73g72uG4hb62i0bhlmJidS7VJxH37fMNhhdNO7K0bBvcdzWjeVG1orG5diJmdQwLFWJJrxm0kpo0VDIxsY35k7ysF7zedy1VrFYQqgk0ro5wDpctqtjP6eoxxO+/we8dXgN604cO/5WU5MmukNZnmbG0ucQ1oG1ab3rSOa3ZnmddZUa+73daXUFWsGxvHtd2rz3FcVOaf9Mt78yMWRAQEBAQEBAQEBAQEBAQEBAQEEtcV8mznK6roztHDtatvCcXOGdT4p0vyrtG9sjaghzXDmCCvv1tFo3HZridsf6RcBGzE2myMJh1l8Y/xdrR1PDlsy5cPL1r2aKZN9JZ4s61PYQxTLds2ZlXxuppIq6nDiODhxU8eSaTuEbVi0N8ue9YrZC2aB4ex3vB3tcNxC31tFo3DLMTE6lgWMMRSXhaHPe46NrnCNm5rK7eZprKwZLzedtVa8sIJQSaV0c4B0uW1W1n1NRjid9713jq8Bv3rThw7/lZTkya6Q10LWoUbEV5Pllcw6mMcQG8SDSpXnuN4i2S819oZclpmdIhYlYgICAgICAgICAgICAgICAgICAgmsM3k+ORse1jzSnA8Qt/AcRal4p7Ssx3mJ0urhUUOscF99qY50i4C8mrabGysOsvjH+P1mjqeHLZjy4eXrXs0Uyb6SzxZ1qx4FxJJYLS3KSYpHNbIzcQTQOHBwr8lZivNbIXrzQm8WdHFqjnc+yR6eF7i4AOaHMqa5SHEVGvURXtU74LRP8Ua5I11SmBujZzXia8GNAbQshqHVPGSmqnZr7VPFg97OXye0NVC1KBBnN6fby99/wCory/Eerb5lit5S5VS4ICAgICAgICAgICAgICAgICAgIO25PSIu8Fo4X1q/KVPKGhr0zY+OFRQ6xwQZNjXo0eJDLd7A5jtboahpaf+nXUW9ldW7syZME96r6ZPy5cGdHNpdaGS2yPQxRuDspcC55BqBRpNBUa6rmPBaZ3Z2+SNdGyLYziAgIM5vT7eXvv/AFFeX4j1bfMsVvKXKqXBAQEBAQEBAQEBAQEBAQEBAQEBB23J6RF3gtHC+tX5Sp5Q0NembBAQEBAQEBBnN6fby99/6ivL8R6tvmWK3lLlVLggICAgICAgICAgICAgICAgICAg7bk9Ii7wWjhfWr8pU8oaGvTNggICAgICAgzm9Pt5e+/9RXl+I9W3zLFbylyqlwQEBAQEBAQEBAQEBAQEBAQEBAQdtyekRd4LRwvrV+UqeUNDXpmwQEBAQEBAQZzen28vff8AqK8vxHq2+ZYreUuVUuFECiBRAQe9isrppGsbtJ28BvJVmLHOS8Vr7u1jc6Xix3JBEKaNrzvc8BxPv2L0GLg8NI1y7+WqMdYdHkEX4UX5G/srfsYv8Y/qEuWPweQRfhRfkb+yfYxf4x/UHLH4PIIvwovyN/ZPsYv8Y/qDlj8HkEX4UX5G/sn2MX+Mf1Byx+DyCL8KL8jf2T7GL/GP6g5Y/B5BF+FF+Rv7J9jF/jH9Qcsfhy2644ZWkZGsO5zQB7wNqpy8FiyR21P5hG2OsqParO6J7mO2tNP5C8/kpOO01t3hlmNTp5KDhRAogUQEHbcnpEXeC0cL61flKnlDQ16ZsEBAQEBAQEGc3p9vL33/AKivL8R6tvmWK3lLxjbUKrRD95E07oyJo0ZE0aecgoUclMYRH9x/o75Lf9N9b9J4fJdV95qEBAQEBAQEFHxWP7k91vgvP/UfXn4hly+SKjFViQh6ZE07oyJo0ZE0afiRtEcl03J6RF3gr+F9avy7Tyhoa9M2CAgICAgICDOb0+3l77/1FeX4j1bfMsVvKXyytqDzUKwlXs9silpLRkTRoyJo05rUKH2KFkLd0rhD0j/R3yW76b636Tw+S6r7zSICAgICAgIKRiz0k91vgvgfUfX/AFDLl8kbZRUnksVUaujIp6T0ZE0aMiaNPG1NoAo2hGz0uT0iLvBW8L61flynlDQ16ZsEBAQEBAQEGc3p9vL33/qK8vxHq2+ZYreUvW721aefyTHHRPH2dWRT0s0ZE0aMiaNI+3ijhyVWTuqv3SWEPSP9HfJbPpvrfpLD5LqvvNIgICAgICAgpGLPST3W+C+B9R9f9Qy5fJw3eKk8vmsmPu5j7u7IrdLdGRNGjImjTkvBtAOZVeSFeR8uT0iLvBT4X1q/KNPKGhr0zYICAgICAgIM5vT7eXvv/UV5fiPVt8yxW8pdV1Nqw8/kFLFHRbi7O7IrdLNGRNGjImjSKvUUeOXzKz5e6nJ3d2EPSP8AR3yWv6b636dw+S6r7zSICAgICAgIKRiz0k91vgvgfUfX/UMuXycl0irnch4rNi7mLulMiv0u0ZE0aMiaNOC920a3mfBU5e0KsvaHjcnpEXeC7wvrV+UKeUNDXpmwQEBAQEBAQZ9fsJZaJAd7sw5O1rzXF0mua0ftjvGrSXZbGx1a+tDrqNxVeO/L0lLHeI6SkPpCHrH3FW/dqu+5T8n0hD1j7in3an3Kfk+kIesfcU+7U+5T8oy9JmveCw1FKbKbyqclotPRRkmJno78Iekf6O+S2fTfW/SWHyXVfeaRAQEBAQEBBSMWeknut8F8D6j6/wCoZcvk47qnaxzi80qOFd6yY7RWepitET1SX0hD1j7irvu1Xfcp+T6Qh6x9xT7tT7lPyfSEPWPuKfdqfcp+UbedrEhAbWgrrO8lVZL8ynJeLdnthyAvtLKfdq48gFdwVJtmj/XVzHG7L6vRtYgICAgICAgir9ucWloIIa9uw7iOBWPi+FjNG47wrvTmUy1WCWI0exze2mr2HYvhZMOTHOrQzTWY7vDKeBVenDKeBTQZTwKaDKeBTQm8Ij+4/wBHfJb/AKb636W4fJdF95pEBAQEBAQEFIxWP7k91vgvgfUfX/UMuXyQ+U8CsOlZlPApoMp4FNBlPApodNku+WU0Yxx7aUHtJVuPBkyTqsOxWZ7Lncl0izNOvM91Mx+Q7F93heFjBX/ctVKcsJNa0xAQEH//2Q==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19482" name="Picture 11" descr="http://ai-cdr.ucoz.ru/kartinki_2/domik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9538" y="312738"/>
            <a:ext cx="7175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0200" y="222250"/>
            <a:ext cx="8229600" cy="1600200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 нарисованных зверей по клеткам таблицы (запиши номера рисунков)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84" name="Picture 4" descr="http://interesko.info/ava/wp-content/uploads/2011/12/vana-katino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0100" y="4630738"/>
            <a:ext cx="11207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7838" y="5276850"/>
            <a:ext cx="217487" cy="26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8313" y="3409950"/>
            <a:ext cx="217487" cy="26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54338" y="5953125"/>
            <a:ext cx="217487" cy="261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8" name="TextBox 15"/>
          <p:cNvSpPr txBox="1">
            <a:spLocks noChangeArrowheads="1"/>
          </p:cNvSpPr>
          <p:nvPr/>
        </p:nvSpPr>
        <p:spPr bwMode="auto">
          <a:xfrm>
            <a:off x="2916238" y="5905500"/>
            <a:ext cx="14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78038" y="3398838"/>
            <a:ext cx="217487" cy="261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90" name="TextBox 20"/>
          <p:cNvSpPr txBox="1">
            <a:spLocks noChangeArrowheads="1"/>
          </p:cNvSpPr>
          <p:nvPr/>
        </p:nvSpPr>
        <p:spPr bwMode="auto">
          <a:xfrm>
            <a:off x="2085975" y="3341688"/>
            <a:ext cx="15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2</a:t>
            </a:r>
          </a:p>
        </p:txBody>
      </p:sp>
      <p:sp>
        <p:nvSpPr>
          <p:cNvPr id="19491" name="TextBox 21"/>
          <p:cNvSpPr txBox="1">
            <a:spLocks noChangeArrowheads="1"/>
          </p:cNvSpPr>
          <p:nvPr/>
        </p:nvSpPr>
        <p:spPr bwMode="auto">
          <a:xfrm>
            <a:off x="481013" y="3359150"/>
            <a:ext cx="14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3</a:t>
            </a:r>
          </a:p>
        </p:txBody>
      </p:sp>
      <p:sp>
        <p:nvSpPr>
          <p:cNvPr id="19492" name="TextBox 22"/>
          <p:cNvSpPr txBox="1">
            <a:spLocks noChangeArrowheads="1"/>
          </p:cNvSpPr>
          <p:nvPr/>
        </p:nvSpPr>
        <p:spPr bwMode="auto">
          <a:xfrm>
            <a:off x="495300" y="5208588"/>
            <a:ext cx="15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1</a:t>
            </a:r>
          </a:p>
        </p:txBody>
      </p:sp>
      <p:sp>
        <p:nvSpPr>
          <p:cNvPr id="19493" name="TextBox 1"/>
          <p:cNvSpPr txBox="1">
            <a:spLocks noChangeArrowheads="1"/>
          </p:cNvSpPr>
          <p:nvPr/>
        </p:nvSpPr>
        <p:spPr bwMode="auto">
          <a:xfrm>
            <a:off x="4140200" y="3113088"/>
            <a:ext cx="4103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Отметить истинность высказываний</a:t>
            </a:r>
          </a:p>
          <a:p>
            <a:r>
              <a:rPr lang="ru-RU" altLang="ru-RU"/>
              <a:t>буквой </a:t>
            </a:r>
            <a:r>
              <a:rPr lang="ru-RU" altLang="ru-RU" b="1"/>
              <a:t>И</a:t>
            </a:r>
            <a:r>
              <a:rPr lang="ru-RU" altLang="ru-RU"/>
              <a:t>, ложные – буквы </a:t>
            </a:r>
            <a:r>
              <a:rPr lang="ru-RU" altLang="ru-RU" b="1"/>
              <a:t>Л</a:t>
            </a:r>
            <a:r>
              <a:rPr lang="ru-RU" altLang="ru-RU"/>
              <a:t>.</a:t>
            </a:r>
          </a:p>
        </p:txBody>
      </p:sp>
      <p:sp>
        <p:nvSpPr>
          <p:cNvPr id="19494" name="TextBox 8"/>
          <p:cNvSpPr txBox="1">
            <a:spLocks noChangeArrowheads="1"/>
          </p:cNvSpPr>
          <p:nvPr/>
        </p:nvSpPr>
        <p:spPr bwMode="auto">
          <a:xfrm>
            <a:off x="3995738" y="39893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9495" name="TextBox 1"/>
          <p:cNvSpPr txBox="1">
            <a:spLocks noChangeArrowheads="1"/>
          </p:cNvSpPr>
          <p:nvPr/>
        </p:nvSpPr>
        <p:spPr bwMode="auto">
          <a:xfrm>
            <a:off x="3627438" y="3660775"/>
            <a:ext cx="55784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/>
              <a:t>Все животные на рисунке – хищники.</a:t>
            </a:r>
          </a:p>
          <a:p>
            <a:pPr>
              <a:lnSpc>
                <a:spcPct val="150000"/>
              </a:lnSpc>
            </a:pPr>
            <a:r>
              <a:rPr lang="ru-RU" altLang="ru-RU"/>
              <a:t>Некоторые животные на рисунке – хищники.</a:t>
            </a:r>
          </a:p>
          <a:p>
            <a:pPr>
              <a:lnSpc>
                <a:spcPct val="150000"/>
              </a:lnSpc>
            </a:pPr>
            <a:r>
              <a:rPr lang="ru-RU" altLang="ru-RU"/>
              <a:t>Все животные на рисунке – дикие.</a:t>
            </a:r>
          </a:p>
          <a:p>
            <a:pPr>
              <a:lnSpc>
                <a:spcPct val="150000"/>
              </a:lnSpc>
            </a:pPr>
            <a:r>
              <a:rPr lang="ru-RU" altLang="ru-RU"/>
              <a:t>Некоторые животные на рисунке – дикие.</a:t>
            </a:r>
          </a:p>
          <a:p>
            <a:pPr>
              <a:lnSpc>
                <a:spcPct val="150000"/>
              </a:lnSpc>
            </a:pPr>
            <a:r>
              <a:rPr lang="ru-RU" altLang="ru-RU"/>
              <a:t>Некоторые животные на рисунке – домашние.</a:t>
            </a:r>
          </a:p>
          <a:p>
            <a:pPr>
              <a:lnSpc>
                <a:spcPct val="150000"/>
              </a:lnSpc>
            </a:pPr>
            <a:r>
              <a:rPr lang="ru-RU" altLang="ru-RU"/>
              <a:t>На рисунке не только одно домашнее животное.</a:t>
            </a:r>
          </a:p>
          <a:p>
            <a:pPr>
              <a:lnSpc>
                <a:spcPct val="150000"/>
              </a:lnSpc>
            </a:pPr>
            <a:r>
              <a:rPr lang="ru-RU" altLang="ru-RU"/>
              <a:t>Ни одно животное на рисунке не является диким.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7413" y="3716338"/>
            <a:ext cx="288925" cy="33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427413" y="4102100"/>
            <a:ext cx="288925" cy="334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27413" y="4478338"/>
            <a:ext cx="288925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27413" y="4881563"/>
            <a:ext cx="288925" cy="33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27413" y="5300663"/>
            <a:ext cx="288925" cy="33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27413" y="5732463"/>
            <a:ext cx="288925" cy="33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27413" y="6165850"/>
            <a:ext cx="288925" cy="334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4663" y="226695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48488" y="226695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4663" y="2649538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48488" y="2644775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84550" y="4057650"/>
            <a:ext cx="374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И</a:t>
            </a:r>
            <a:endParaRPr lang="ru-RU" alt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65500" y="368776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Л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384550" y="4446588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Л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367088" y="4859338"/>
            <a:ext cx="374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И</a:t>
            </a:r>
            <a:endParaRPr lang="ru-RU" altLang="ru-RU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367088" y="5300663"/>
            <a:ext cx="374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И</a:t>
            </a:r>
            <a:endParaRPr lang="ru-RU" altLang="ru-RU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394075" y="5715000"/>
            <a:ext cx="37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И</a:t>
            </a:r>
            <a:endParaRPr lang="ru-RU" altLang="ru-RU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392488" y="6130925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36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4102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Оценки</a:t>
            </a:r>
            <a:endParaRPr lang="ru-RU" dirty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5" descr="http://img-fotki.yandex.ru/get/5113/41471109.2/0_73483_dbfa6665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84313"/>
            <a:ext cx="43053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http://img-fotki.yandex.ru/get/5811/41471109.2/0_73484_1c1d23d9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3050" y="95250"/>
            <a:ext cx="3790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250825" y="333375"/>
            <a:ext cx="4572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:-) - радостное лицо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;-) - подмигивающая улыбка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: 0) - клоун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8: -) - маленькая девочка </a:t>
            </a:r>
          </a:p>
        </p:txBody>
      </p:sp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138113" y="2636838"/>
            <a:ext cx="8891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: - ) - те, кто считает, что хорошо понял тему и поработал на уроке.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: - ? - те, кто считает, что недостаточно хорошо понял тему. 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: - ( - те, кто считает, что ему еще много нужно работать над данной темой. 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email"/>
          <a:srcRect t="12421" b="12144"/>
          <a:stretch>
            <a:fillRect/>
          </a:stretch>
        </p:blipFill>
        <p:spPr bwMode="auto">
          <a:xfrm>
            <a:off x="3394075" y="165100"/>
            <a:ext cx="572135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5263" y="4365625"/>
            <a:ext cx="62388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http://izbakurnog.ru/books/item/f00/s00/z0000005/pic/0000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3113" y="1358900"/>
            <a:ext cx="2773362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3" descr="[​IMG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9050" y="1484313"/>
            <a:ext cx="1397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1" descr="Рисунок - Кенгуру №1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43800" y="3514725"/>
            <a:ext cx="21193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08063"/>
          </a:xfrm>
        </p:spPr>
        <p:txBody>
          <a:bodyPr/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стр.60 №70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Прочти стихотворение С. Я. Маршака «Где обедал воробей?»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25" y="1341438"/>
            <a:ext cx="2232025" cy="47513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Где обедал, воробей?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зоопарке у зверей.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Пообедал я сперва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решёткою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льва.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Подкрепился у лисицы,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моржа попил водицы.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 морковку у слона,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журавлём поел пшена.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Погостил у носорога,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Отрубей поел немного.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Побывал я на пиру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хвостатых кенгуру.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на праздничном обеде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мохнатого медведя.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зубастый крокодил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Чуть меня не проглотил!</a:t>
            </a:r>
          </a:p>
          <a:p>
            <a:pPr eaLnBrk="1" hangingPunct="1">
              <a:defRPr/>
            </a:pP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4103" name="AutoShape 7" descr="data:image/jpeg;base64,/9j/4AAQSkZJRgABAQAAAQABAAD/2wCEAAkGBxIPEBQSEBEQEBQWFRMUGRQUFRcVGBcVFhMXFhcWFBgYHCggGB0lHBQYJDEtJSkrLzAuFx8zODMsOCgwLysBCgoKDg0OGxAQGiwmICUsLCwyLCwsLCwsLywsMDcsLCwsLCwsLCwsLCwsLCwsLCwsLCwsLCwsLCwsLCwsLCwsLP/AABEIAMAA8AMBEQACEQEDEQH/xAAcAAEAAwEBAQEBAAAAAAAAAAAABQYHBAMBAgj/xABCEAABAwEEBgUICQQBBQAAAAABAAIDEQQFBhITITFBUXEHUmFysRQyNGKBkaHBFSIzQlOSstHhIyRDgvBjc6LS8f/EABoBAQADAQEBAAAAAAAAAAAAAAACAwQBBgX/xAApEQEAAgIABQMEAgMAAAAAAAAAAQIDEQQSITEyM0FxBRNRgSKRUmGx/9oADAMBAAIRAxEAPwDcUBAQEH4kla3znNbzICD8+VM67PzBc3Bo8qZ12fmCbg0eVM67PzBNwaPKmddn5gm4NPQFdH1B5zzNjaXvc1jQKlzjQAcSSgzvEfSrFESyxR6c/iOJawd0bX/BZr8REeK6uL8qFeeOLfaD9a0vjHVi/pj3t1/FUWy3n3WRSsIKW0yP8+SR/ecXeJVe032G1SM8ySRnde5vgV3cuJ67MdXhZzqtDpB1Zf6g951/FTrlvHujNKyv+HOlOGYhlsZ5M7rgl0Z572fHmtFOIifLoqtimOzQopA8BzSHNIqCDUEcQRtWhU/SAgICAgICAgICAgICAgIMn6c2gusdQDqtPjCsnE+y/D2lnlnuh0jQ5oZQ8f8A4svRc9PoGThH7/4ToH0DJwj9/wDCdBw2uy6Nxa4NqOHJPYf0vcfosH/Zi/QF9SvaGOe77fF6xWOF007gxjfeTua0byVy1orG5IiZnUMHxfi+e8n/AFqxwg/ViB1dhf1neG5YcmSb/DTWkVV1Vpv3BC6RwbG1z3HY1oLieQGtBPWbA94yCoskgHr5WfBxqrIxXn2Q56/l8tWCLxiFXWSUj1Mr/g0kpOK8exF6/lAyxOY4te1zHDa1wLSOYOsKtN+UFnwZjOa7XZdcsBP1oidnF0ddh7Nh+Ksx5Zp8IXpFm7XZeEVqibNC8PY4VBHxB4ELfExMbhmmNdJdS64ICAgICAgICAgICAgIMo6cvOsfK0+MKy8T7L8PaVWuf7Fnt8SscrnLPfWRzm6OtCRXNw9i7oef09/0/wDy/hNCLt1o0ri+lK7q13JPYf0PHesVju+Kad4YxsMXMnRijWjeSvpc0VruWTUzOoYhi7FEt5TZ5PqRtro4gahoO88XHeVhyZJvLTWsVhBKCS94H6PH20Ce0l0MB1tA1PkHEV81vbv3cVfjwzbrPZVfJrpDXrquiCyMyWeJkQ9Uaz3jtPtWutYr2UTMz3dyk4II++Lls9sZktETJBuJH1h3XDWFG1Yt3di0x2Y7jjAElgBmgLprPvJ8+Pv02jt96x5MM06x2aKZObpKlKlYsWDMWS3ZLUVfC4jSR12+s3g4fHYVZjyTSUL0ize7svGK1RNmheHscKgj4g8CFvi0TG4ZpjXSXUuuCAgICAgICAgICAgIMo6cvOsfK0+MKy8T7L8PaVUup9IW+3xWOVyAtp/qv7zvFSHig+FBL3/iCa2mMSGjImNYyMbG0aGl3a402qdrzbujWsQiVBJovR1gPyjLarW0iLayM/5PWcOr48tujDh31sqyZNdIa+5zWNqSGtA5AD5LXMxEblnV68MUtaaQtz+s7UPYNp+C+Zm+pRHTHG/9qbZvwiJcQ2h33w3kAsNuPzz7qpy2fYsRWhv3w7m0LtePzx7kZbJi78UtcaTN0Z6w1t9u8Ldh+pVt0yRr/fstrmie6fOV7dzmkdhBB8QvpRMTHRcxnpEwIbGTaLK0ugJq5g1mI/8Ap4LHlw8vWOzRS++kqCqFqw4NxZLdktW1fE4jSRV2+s3g4fHYVZjyTSUL0i0N7uu8YrVE2aF4exwqCPiCNxC31tFo3DNMa6S611wQEBAQEBAQEBAQEGUdOXnWPlafGFZeJ9l+HtKk2GWkTfb4rHK5E2g1e7mfFSHmgICDRejrARtGW1WtpEWosjP+T1nDq+PLbow4d9bKr5NdIa9LI2NpLiGtA5ABarWisbnszTOu6kX5fLrQ6gq2MbBx7XLz/F8XOadR4st78yNhhc80aCT/AM2rJETPZGImekJGO5SfOeByFVZGKV0YJ95JbmcPNeDz1JOKScE+0o6WIsNHAgquYmO6iYmOkpW4b6NnOV9TGd3V7QtvCcXOGeW3j/xZjycq6NLZG6qPa4cwQfFffiYtG47NUSxrpEwIbITaLK0ugJq5g1mI8R6nhyWPLh5esdmimTfSVBVC1YcG4rluyWravicRpI67fWbwcPjsVmPJNJQvSLN7uq8orVE2aB4exw1EbuII3ELfW0WjcM0xMdJda64ICAgICAgICAgIMo6cvOsfK0+MKy8T7L8PaWdwy0aAsi5yPNSea6PiAg0bo6wF5RltVsaRFqLIiKaT1njq+PLbow4d9bKsmTXSGuyyNjaXOIa0DbsAC1WtFY3PZmmdKPfl8OtDqCrYxsHHtcvP8Xxc5p1Hiy3vzI+CEvNB7+HNZa1mZ0jETMp6yxtjbRvtPFaq1isNNYisah66VSS2aVDbwtcTZW0O3ceCjasWhG0RaEFNEWGh/wCcllmJidSzTExOpSlxX0bOcrqmM7R1e0LZwnFzhnVvH/idMnKurXNkbUUc1w5ggr78Wi0bjs1RLG+kTAZshNosrS6AmrmDWYjxHqeHJY8uHl6x2aKZN9JUBULVhwbiuW7Jat+vE4jSRV2+s3g4fHYrMeSaShasWb3dV5RWuJs0Dw9jhqI3HeCNxHBb62i0bhmmJidS611wQEBAQEBAQEBBlHTl51j5WnxhWXifZfh7SzDMsq58QEGjdHOAtPltVsYRFqMcR/yes8dXhx5bdGHDv+VlOTJrpDXZZGxtLnENaBt2ABarWisbnszzOu6j33fDrQ6gq2MbBx7XLz/FcXOadR4st78yNjjLjQLJEbQiNpSABgoPfxV9dQviIh6aVS5ndmlTmNmlTmNmlTmNvK0NDxQ+w8FG2pctG0ZIwtNCqJjSiY0lbivo2c5XVdGdo6vaFs4Ti5wzq3j/AMWUycq6tc2RtRR7XDmCCvQVtFo3HZqiWN9ImAzZCbTZGl0BNXsGsxHiPU8OSx5cPL1js0Uyb6SoCoWrDg7Fct2S5m1fE4jSRcR1m8HD47FZjyTSULUi0N6uq84rXE2aB4exw1EbjvBG4jgt9bRaNwzTEx0l2LrggICAgICAgIMo6cvOsfK0+MKy8T7L8PaWXrKuEGj9HOAtOW2q2MIj1GOI/f8AWeOrwG/lt0YcO/5WU5MmukNcmlbG0ucQ1oG3cAtVrRSN27M8zruo993w60OoKtjGwce1y8/xXFTmnUdmW9+ZGNFVkQdUbg0UClE6Tjo/WlXdu7NKmzZpU2bNKmzZpU2bNKmzb8SEOGtcmduT1czhRRQS1xXybOcrqmM7R1e0LZwnFzhnU+P/ABZS/KurHNkbUUc1w5ggr0FbRaNx2aoljnSJgM2Um02RpMBqXsGsxHiPU8OSx5cPL1r2aKZN9JZ+qFqwYOxVLdsuZtXxOI0kXEdZvBw/hTx5JpKFqxZvd03nFa4mzQPD2O3jaDvDhuIX0K2i0bhmmJjpLsXXBAQEBAQEHBfd8Q2KF007srRu3uO5rRvJUbWisbl2ImZ1DAcWYklvKfSSfVa2ojjGxjT4k0FT2LBe83nctVaxWEKoJNI6OcBabLarYykeoxxH7/rPHV4Dfy26MOHf8rKcmTXSGtzStjaXOIa0DbwC1WtFI5rdmeZ11lR77vh1odQVbGNjePa5ef4ri5zTqOzLe/Mi1jQfQ5Db7nXTZnQ2Z0NmdDZnQ2Z0NmdDZnQ2+Fy4PiCXuK+TZzldV0Z2jq9rVt4Ti5wzqfH/AIspk5V1Y5sjaijmuHMEFffraLRuOzVEsd6RMBmyk2myNJgNS9g1mI8R6nhy2ZMuHl617NFMm+ks+VC1YMHYqlu2XM368TqaSKupw4t4OH8KePJNJQtWLQ3u6b0itcLZoHh7Hb94O8OG4hfQraLRuGaYmJ1LsXXBAQEBBH35fENihdNO7K0bBvcdzWjeSo2tFY3LsRMzqGB4rxLNeU2kk+qxtQyMHUwfNx3lYL3m87lqrWKwhFBJpHRzgLTZbVbGUj1GOJ33/WeOrwG/lt0YcO/5WU5MmukNbmlbG0ucQ1oG1ar3rSOa3ZnmddZUe+74daHUFWxjY3j2uXn+K4qc06jsy3vzItY0BAQEBAQEBAQEBAQEBBLXFfJs5yuq6M7R1e1q28Jxc4Z1Pispk5V2Y9sjaijmuHMEFffraLRuOzVE7Y70iYDNlJtNkaTAal8Y16I8W+p4ctmXLh5etezRTJvpLPlnWp/B+KpbtlzMq+J1NJFXU4cW8HBTx5JpPRG1YtDfLovSK1wtmgeHsdv3g7w4biFvraLRuGWYmJ1LsUnBAQR9+XzDYoXTTuytGwb3Hc1o3lRtaKxuXYiZnUMCxViWa8ptJKcrBUMjB1MHzJ3lYL3m87lqrWKwhVBJpPRzgLTZbVbGUj1GOJ33/XeOrwG9acOHf8rKcmTXSGtTStjaXOIa0DatN71pHNbszzOusqNfd7utLqCrYxsbx7Xdq89xXFTmn/TLe/MjFkQEBAQEBAQEBAQEBAQEBAQS1xXybO7K6roztHDtatvCcXOGdT4p0vyrsx7ZG1BDmuHMEFffraLRuOzXE7Y90i4DNmJtNkYTCal8Y16LtaOp4ctmXLh5etezRTJvpLPVnWp/B+KZbtmzMq+J1NJFXU4cRwcOKnjyTSeiNqxaG93RekVrhbNA8PY73g72uG4hb62i0bhlmJidS7VJxH37fMNhhdNO7K0bBvcdzWjeVG1orG5diJmdQwLFWJJrxm0kpo0VDIxsY35k7ysF7zedy1VrFYQqgk0ro5wDpctqtjP6eoxxO+/we8dXgN604cO/5WU5MmukNZnmbG0ucQ1oG1ab3rSOa3ZnmddZUa+73daXUFWsGxvHtd2rz3FcVOaf9Mt78yMWRAQEBAQEBAQEBAQEBAQEBAQEEtcV8mznK6roztHDtatvCcXOGdT4p0vyrtG9sjaghzXDmCCvv1tFo3HZridsf6RcBGzE2myMJh1l8Y/xdrR1PDlsy5cPL1r2aKZN9JZ4s61PYQxTLds2ZlXxuppIq6nDiODhxU8eSaTuEbVi0N8ue9YrZC2aB4ex3vB3tcNxC31tFo3DLMTE6lgWMMRSXhaHPe46NrnCNm5rK7eZprKwZLzedtVa8sIJQSaV0c4B0uW1W1n1NRjid9713jq8Bv3rThw7/lZTkya6Q10LWoUbEV5Pllcw6mMcQG8SDSpXnuN4i2S819oZclpmdIhYlYgICAgICAgICAgICAgICAgICAgmsM3k+ORse1jzSnA8Qt/AcRal4p7Ssx3mJ0urhUUOscF99qY50i4C8mrabGysOsvjH+P1mjqeHLZjy4eXrXs0Uyb6SzxZ1qx4FxJJYLS3KSYpHNbIzcQTQOHBwr8lZivNbIXrzQm8WdHFqjnc+yR6eF7i4AOaHMqa5SHEVGvURXtU74LRP8Ua5I11SmBujZzXia8GNAbQshqHVPGSmqnZr7VPFg97OXye0NVC1KBBnN6fby99/wCory/Eerb5lit5S5VS4ICAgICAgICAgICAgICAgICAgIO25PSIu8Fo4X1q/KVPKGhr0zY+OFRQ6xwQZNjXo0eJDLd7A5jtboahpaf+nXUW9ldW7syZME96r6ZPy5cGdHNpdaGS2yPQxRuDspcC55BqBRpNBUa6rmPBaZ3Z2+SNdGyLYziAgIM5vT7eXvv/AFFeX4j1bfMsVvKXKqXBAQEBAQEBAQEBAQEBAQEBAQEBB23J6RF3gtHC+tX5Sp5Q0NembBAQEBAQEBBnN6fby99/6ivL8R6tvmWK3lLlVLggICAgICAgICAgICAgICAgICAg7bk9Ii7wWjhfWr8pU8oaGvTNggICAgICAgzm9Pt5e+/9RXl+I9W3zLFbylyqlwQEBAQEBAQEBAQEBAQEBAQEBAQdtyekRd4LRwvrV+UqeUNDXpmwQEBAQEBAQZzen28vff8AqK8vxHq2+ZYreUuVUuFECiBRAQe9isrppGsbtJ28BvJVmLHOS8Vr7u1jc6Xix3JBEKaNrzvc8BxPv2L0GLg8NI1y7+WqMdYdHkEX4UX5G/srfsYv8Y/qEuWPweQRfhRfkb+yfYxf4x/UHLH4PIIvwovyN/ZPsYv8Y/qDlj8HkEX4UX5G/sn2MX+Mf1Byx+DyCL8KL8jf2T7GL/GP6g5Y/B5BF+FF+Rv7J9jF/jH9Qcsfhy2644ZWkZGsO5zQB7wNqpy8FiyR21P5hG2OsqParO6J7mO2tNP5C8/kpOO01t3hlmNTp5KDhRAogUQEHbcnpEXeC0cL61flKnlDQ16ZsEBAQEBAQEGc3p9vL33/AKivL8R6tvmWK3lLxjbUKrRD95E07oyJo0ZE0aecgoUclMYRH9x/o75Lf9N9b9J4fJdV95qEBAQEBAQEFHxWP7k91vgvP/UfXn4hly+SKjFViQh6ZE07oyJo0ZE0afiRtEcl03J6RF3gr+F9avy7Tyhoa9M2CAgICAgICDOb0+3l77/1FeX4j1bfMsVvKXyytqDzUKwlXs9silpLRkTRoyJo05rUKH2KFkLd0rhD0j/R3yW76b636Tw+S6r7zSICAgICAgIKRiz0k91vgvgfUfX/AFDLl8kbZRUnksVUaujIp6T0ZE0aMiaNPG1NoAo2hGz0uT0iLvBW8L61flynlDQ16ZsEBAQEBAQEGc3p9vL33/qK8vxHq2+ZYreUvW721aefyTHHRPH2dWRT0s0ZE0aMiaNI+3ijhyVWTuqv3SWEPSP9HfJbPpvrfpLD5LqvvNIgICAgICAgpGLPST3W+C+B9R9f9Qy5fJw3eKk8vmsmPu5j7u7IrdLdGRNGjImjTkvBtAOZVeSFeR8uT0iLvBT4X1q/KNPKGhr0zYICAgICAgIM5vT7eXvv/UV5fiPVt8yxW8pdV1Nqw8/kFLFHRbi7O7IrdLNGRNGjImjSKvUUeOXzKz5e6nJ3d2EPSP8AR3yWv6b636dw+S6r7zSICAgICAgIKRiz0k91vgvgfUfX/UMuXycl0irnch4rNi7mLulMiv0u0ZE0aMiaNOC920a3mfBU5e0KsvaHjcnpEXeC7wvrV+UKeUNDXpmwQEBAQEBAQZ9fsJZaJAd7sw5O1rzXF0mua0ftjvGrSXZbGx1a+tDrqNxVeO/L0lLHeI6SkPpCHrH3FW/dqu+5T8n0hD1j7in3an3Kfk+kIesfcU+7U+5T8oy9JmveCw1FKbKbyqclotPRRkmJno78Iekf6O+S2fTfW/SWHyXVfeaRAQEBAQEBBSMWeknut8F8D6j6/wCoZcvk47qnaxzi80qOFd6yY7RWepitET1SX0hD1j7irvu1Xfcp+T6Qh6x9xT7tT7lPyfSEPWPuKfdqfcp+UbedrEhAbWgrrO8lVZL8ynJeLdnthyAvtLKfdq48gFdwVJtmj/XVzHG7L6vRtYgICAgICAgir9ucWloIIa9uw7iOBWPi+FjNG47wrvTmUy1WCWI0exze2mr2HYvhZMOTHOrQzTWY7vDKeBVenDKeBTQZTwKaDKeBTQm8Ij+4/wBHfJb/AKb636W4fJdF95pEBAQEBAQEFIxWP7k91vgvgfUfX/UMuXyQ+U8CsOlZlPApoMp4FNBlPApodNku+WU0Yxx7aUHtJVuPBkyTqsOxWZ7Lncl0izNOvM91Mx+Q7F93heFjBX/ctVKcsJNa0xAQEH/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104" name="AutoShape 9" descr="data:image/jpeg;base64,/9j/4AAQSkZJRgABAQAAAQABAAD/2wCEAAkGBxIPEBQSEBEQEBQWFRMUGRQUFRcVGBcVFhMXFhcWFBgYHCggGB0lHBQYJDEtJSkrLzAuFx8zODMsOCgwLysBCgoKDg0OGxAQGiwmICUsLCwyLCwsLCwsLywsMDcsLCwsLCwsLCwsLCwsLCwsLCwsLCwsLCwsLCwsLCwsLCwsLP/AABEIAMAA8AMBEQACEQEDEQH/xAAcAAEAAwEBAQEBAAAAAAAAAAAABQYHBAMBAgj/xABCEAABAwEEBgUICQQBBQAAAAABAAIDEQQFBhITITFBUXEHUmFysRQyNGKBkaHBFSIzQlOSstHhIyRDgvBjc6LS8f/EABoBAQADAQEBAAAAAAAAAAAAAAACAwQBBgX/xAApEQEAAgIABQMEAgMAAAAAAAAAAQIDEQQSITEyM0FxBRNRgSKRUmGx/9oADAMBAAIRAxEAPwDcUBAQEH4kla3znNbzICD8+VM67PzBc3Bo8qZ12fmCbg0eVM67PzBNwaPKmddn5gm4NPQFdH1B5zzNjaXvc1jQKlzjQAcSSgzvEfSrFESyxR6c/iOJawd0bX/BZr8REeK6uL8qFeeOLfaD9a0vjHVi/pj3t1/FUWy3n3WRSsIKW0yP8+SR/ecXeJVe032G1SM8ySRnde5vgV3cuJ67MdXhZzqtDpB1Zf6g951/FTrlvHujNKyv+HOlOGYhlsZ5M7rgl0Z572fHmtFOIifLoqtimOzQopA8BzSHNIqCDUEcQRtWhU/SAgICAgICAgICAgICAgIMn6c2gusdQDqtPjCsnE+y/D2lnlnuh0jQ5oZQ8f8A4svRc9PoGThH7/4ToH0DJwj9/wDCdBw2uy6Nxa4NqOHJPYf0vcfosH/Zi/QF9SvaGOe77fF6xWOF007gxjfeTua0byVy1orG5IiZnUMHxfi+e8n/AFqxwg/ViB1dhf1neG5YcmSb/DTWkVV1Vpv3BC6RwbG1z3HY1oLieQGtBPWbA94yCoskgHr5WfBxqrIxXn2Q56/l8tWCLxiFXWSUj1Mr/g0kpOK8exF6/lAyxOY4te1zHDa1wLSOYOsKtN+UFnwZjOa7XZdcsBP1oidnF0ddh7Nh+Ksx5Zp8IXpFm7XZeEVqibNC8PY4VBHxB4ELfExMbhmmNdJdS64ICAgICAgICAgICAgIMo6cvOsfK0+MKy8T7L8PaVWuf7Fnt8SscrnLPfWRzm6OtCRXNw9i7oef09/0/wDy/hNCLt1o0ri+lK7q13JPYf0PHesVju+Kad4YxsMXMnRijWjeSvpc0VruWTUzOoYhi7FEt5TZ5PqRtro4gahoO88XHeVhyZJvLTWsVhBKCS94H6PH20Ce0l0MB1tA1PkHEV81vbv3cVfjwzbrPZVfJrpDXrquiCyMyWeJkQ9Uaz3jtPtWutYr2UTMz3dyk4II++Lls9sZktETJBuJH1h3XDWFG1Yt3di0x2Y7jjAElgBmgLprPvJ8+Pv02jt96x5MM06x2aKZObpKlKlYsWDMWS3ZLUVfC4jSR12+s3g4fHYVZjyTSUL0ize7svGK1RNmheHscKgj4g8CFvi0TG4ZpjXSXUuuCAgICAgICAgICAgIMo6cvOsfK0+MKy8T7L8PaVUup9IW+3xWOVyAtp/qv7zvFSHig+FBL3/iCa2mMSGjImNYyMbG0aGl3a402qdrzbujWsQiVBJovR1gPyjLarW0iLayM/5PWcOr48tujDh31sqyZNdIa+5zWNqSGtA5AD5LXMxEblnV68MUtaaQtz+s7UPYNp+C+Zm+pRHTHG/9qbZvwiJcQ2h33w3kAsNuPzz7qpy2fYsRWhv3w7m0LtePzx7kZbJi78UtcaTN0Z6w1t9u8Ldh+pVt0yRr/fstrmie6fOV7dzmkdhBB8QvpRMTHRcxnpEwIbGTaLK0ugJq5g1mI/8Ap4LHlw8vWOzRS++kqCqFqw4NxZLdktW1fE4jSRV2+s3g4fHYVZjyTSUL0i0N7uu8YrVE2aF4exwqCPiCNxC31tFo3DNMa6S611wQEBAQEBAQEBAQEGUdOXnWPlafGFZeJ9l+HtKk2GWkTfb4rHK5E2g1e7mfFSHmgICDRejrARtGW1WtpEWosjP+T1nDq+PLbow4d9bKr5NdIa9LI2NpLiGtA5ABarWisbnszTOu6kX5fLrQ6gq2MbBx7XLz/F8XOadR4st78yNhhc80aCT/AM2rJETPZGImekJGO5SfOeByFVZGKV0YJ95JbmcPNeDz1JOKScE+0o6WIsNHAgquYmO6iYmOkpW4b6NnOV9TGd3V7QtvCcXOGeW3j/xZjycq6NLZG6qPa4cwQfFffiYtG47NUSxrpEwIbITaLK0ugJq5g1mI8R6nhyWPLh5esdmimTfSVBVC1YcG4rluyWravicRpI67fWbwcPjsVmPJNJQvSLN7uq8orVE2aB4exw1EbuII3ELfW0WjcM0xMdJda64ICAgICAgICAgIMo6cvOsfK0+MKy8T7L8PaWdwy0aAsi5yPNSea6PiAg0bo6wF5RltVsaRFqLIiKaT1njq+PLbow4d9bKsmTXSGuyyNjaXOIa0DbsAC1WtFY3PZmmdKPfl8OtDqCrYxsHHtcvP8Xxc5p1Hiy3vzI+CEvNB7+HNZa1mZ0jETMp6yxtjbRvtPFaq1isNNYisah66VSS2aVDbwtcTZW0O3ceCjasWhG0RaEFNEWGh/wCcllmJidSzTExOpSlxX0bOcrqmM7R1e0LZwnFzhnVvH/idMnKurXNkbUUc1w5ggr78Wi0bjs1RLG+kTAZshNosrS6AmrmDWYjxHqeHJY8uHl6x2aKZN9JUBULVhwbiuW7Jat+vE4jSRV2+s3g4fHYrMeSaShasWb3dV5RWuJs0Dw9jhqI3HeCNxHBb62i0bhmmJidS611wQEBAQEBAQEBBlHTl51j5WnxhWXifZfh7SzDMsq58QEGjdHOAtPltVsYRFqMcR/yes8dXhx5bdGHDv+VlOTJrpDXZZGxtLnENaBt2ABarWisbnszzOu6j33fDrQ6gq2MbBx7XLz/FcXOadR4st78yNjjLjQLJEbQiNpSABgoPfxV9dQviIh6aVS5ndmlTmNmlTmNmlTmNvK0NDxQ+w8FG2pctG0ZIwtNCqJjSiY0lbivo2c5XVdGdo6vaFs4Ti5wzq3j/AMWUycq6tc2RtRR7XDmCCvQVtFo3HZqiWN9ImAzZCbTZGl0BNXsGsxHiPU8OSx5cPL1js0Uyb6SoCoWrDg7Fct2S5m1fE4jSRcR1m8HD47FZjyTSULUi0N6uq84rXE2aB4exw1EbjvBG4jgt9bRaNwzTEx0l2LrggICAgICAgIMo6cvOsfK0+MKy8T7L8PaWXrKuEGj9HOAtOW2q2MIj1GOI/f8AWeOrwG/lt0YcO/5WU5MmukNcmlbG0ucQ1oG3cAtVrRSN27M8zruo993w60OoKtjGwce1y8/xXFTmnUdmW9+ZGNFVkQdUbg0UClE6Tjo/WlXdu7NKmzZpU2bNKmzZpU2bNKmzb8SEOGtcmduT1czhRRQS1xXybOcrqmM7R1e0LZwnFzhnU+P/ABZS/KurHNkbUUc1w5ggr0FbRaNx2aoljnSJgM2Um02RpMBqXsGsxHiPU8OSx5cPL1r2aKZN9JZ+qFqwYOxVLdsuZtXxOI0kXEdZvBw/hTx5JpKFqxZvd03nFa4mzQPD2O3jaDvDhuIX0K2i0bhmmJjpLsXXBAQEBAQEHBfd8Q2KF007srRu3uO5rRvJUbWisbl2ImZ1DAcWYklvKfSSfVa2ojjGxjT4k0FT2LBe83nctVaxWEKoJNI6OcBabLarYykeoxxH7/rPHV4Dfy26MOHf8rKcmTXSGtzStjaXOIa0DbwC1WtFI5rdmeZ11lR77vh1odQVbGNjePa5ef4ri5zTqOzLe/Mi1jQfQ5Db7nXTZnQ2Z0NmdDZnQ2Z0NmdDZnQ2+Fy4PiCXuK+TZzldV0Z2jq9rVt4Ti5wzqfH/AIspk5V1Y5sjaijmuHMEFffraLRuOzVEsd6RMBmyk2myNJgNS9g1mI8R6nhy2ZMuHl617NFMm+ks+VC1YMHYqlu2XM368TqaSKupw4t4OH8KePJNJQtWLQ3u6b0itcLZoHh7Hb94O8OG4hfQraLRuGaYmJ1LsXXBAQEBBH35fENihdNO7K0bBvcdzWjeSo2tFY3LsRMzqGB4rxLNeU2kk+qxtQyMHUwfNx3lYL3m87lqrWKwhFBJpHRzgLTZbVbGUj1GOJ33/WeOrwG/lt0YcO/5WU5MmukNbmlbG0ucQ1oG1ar3rSOa3ZnmddZUe+74daHUFWxjY3j2uXn+K4qc06jsy3vzItY0BAQEBAQEBAQEBAQEBBLXFfJs5yuq6M7R1e1q28Jxc4Z1Pispk5V2Y9sjaijmuHMEFffraLRuOzVE7Y70iYDNlJtNkaTAal8Y16I8W+p4ctmXLh5etezRTJvpLPlnWp/B+KpbtlzMq+J1NJFXU4cW8HBTx5JpPRG1YtDfLovSK1wtmgeHsdv3g7w4biFvraLRuGWYmJ1LsUnBAQR9+XzDYoXTTuytGwb3Hc1o3lRtaKxuXYiZnUMCxViWa8ptJKcrBUMjB1MHzJ3lYL3m87lqrWKwhVBJpPRzgLTZbVbGUj1GOJ33/XeOrwG9acOHf8rKcmTXSGtTStjaXOIa0DatN71pHNbszzOusqNfd7utLqCrYxsbx7Xdq89xXFTmn/TLe/MjFkQEBAQEBAQEBAQEBAQEBAQS1xXybO7K6roztHDtatvCcXOGdT4p0vyrsx7ZG1BDmuHMEFffraLRuOzXE7Y90i4DNmJtNkYTCal8Y16LtaOp4ctmXLh5etezRTJvpLPVnWp/B+KZbtmzMq+J1NJFXU4cRwcOKnjyTSeiNqxaG93RekVrhbNA8PY73g72uG4hb62i0bhlmJidS7VJxH37fMNhhdNO7K0bBvcdzWjeVG1orG5diJmdQwLFWJJrxm0kpo0VDIxsY35k7ysF7zedy1VrFYQqgk0ro5wDpctqtjP6eoxxO+/we8dXgN604cO/5WU5MmukNZnmbG0ucQ1oG1ab3rSOa3ZnmddZUa+73daXUFWsGxvHtd2rz3FcVOaf9Mt78yMWRAQEBAQEBAQEBAQEBAQEBAQEEtcV8mznK6roztHDtatvCcXOGdT4p0vyrtG9sjaghzXDmCCvv1tFo3HZridsf6RcBGzE2myMJh1l8Y/xdrR1PDlsy5cPL1r2aKZN9JZ4s61PYQxTLds2ZlXxuppIq6nDiODhxU8eSaTuEbVi0N8ue9YrZC2aB4ex3vB3tcNxC31tFo3DLMTE6lgWMMRSXhaHPe46NrnCNm5rK7eZprKwZLzedtVa8sIJQSaV0c4B0uW1W1n1NRjid9713jq8Bv3rThw7/lZTkya6Q10LWoUbEV5Pllcw6mMcQG8SDSpXnuN4i2S819oZclpmdIhYlYgICAgICAgICAgICAgICAgICAgmsM3k+ORse1jzSnA8Qt/AcRal4p7Ssx3mJ0urhUUOscF99qY50i4C8mrabGysOsvjH+P1mjqeHLZjy4eXrXs0Uyb6SzxZ1qx4FxJJYLS3KSYpHNbIzcQTQOHBwr8lZivNbIXrzQm8WdHFqjnc+yR6eF7i4AOaHMqa5SHEVGvURXtU74LRP8Ua5I11SmBujZzXia8GNAbQshqHVPGSmqnZr7VPFg97OXye0NVC1KBBnN6fby99/wCory/Eerb5lit5S5VS4ICAgICAgICAgICAgICAgICAgIO25PSIu8Fo4X1q/KVPKGhr0zY+OFRQ6xwQZNjXo0eJDLd7A5jtboahpaf+nXUW9ldW7syZME96r6ZPy5cGdHNpdaGS2yPQxRuDspcC55BqBRpNBUa6rmPBaZ3Z2+SNdGyLYziAgIM5vT7eXvv/AFFeX4j1bfMsVvKXKqXBAQEBAQEBAQEBAQEBAQEBAQEBB23J6RF3gtHC+tX5Sp5Q0NembBAQEBAQEBBnN6fby99/6ivL8R6tvmWK3lLlVLggICAgICAgICAgICAgICAgICAg7bk9Ii7wWjhfWr8pU8oaGvTNggICAgICAgzm9Pt5e+/9RXl+I9W3zLFbylyqlwQEBAQEBAQEBAQEBAQEBAQEBAQdtyekRd4LRwvrV+UqeUNDXpmwQEBAQEBAQZzen28vff8AqK8vxHq2+ZYreUuVUuFECiBRAQe9isrppGsbtJ28BvJVmLHOS8Vr7u1jc6Xix3JBEKaNrzvc8BxPv2L0GLg8NI1y7+WqMdYdHkEX4UX5G/srfsYv8Y/qEuWPweQRfhRfkb+yfYxf4x/UHLH4PIIvwovyN/ZPsYv8Y/qDlj8HkEX4UX5G/sn2MX+Mf1Byx+DyCL8KL8jf2T7GL/GP6g5Y/B5BF+FF+Rv7J9jF/jH9Qcsfhy2644ZWkZGsO5zQB7wNqpy8FiyR21P5hG2OsqParO6J7mO2tNP5C8/kpOO01t3hlmNTp5KDhRAogUQEHbcnpEXeC0cL61flKnlDQ16ZsEBAQEBAQEGc3p9vL33/AKivL8R6tvmWK3lLxjbUKrRD95E07oyJo0ZE0aecgoUclMYRH9x/o75Lf9N9b9J4fJdV95qEBAQEBAQEFHxWP7k91vgvP/UfXn4hly+SKjFViQh6ZE07oyJo0ZE0afiRtEcl03J6RF3gr+F9avy7Tyhoa9M2CAgICAgICDOb0+3l77/1FeX4j1bfMsVvKXyytqDzUKwlXs9silpLRkTRoyJo05rUKH2KFkLd0rhD0j/R3yW76b636Tw+S6r7zSICAgICAgIKRiz0k91vgvgfUfX/AFDLl8kbZRUnksVUaujIp6T0ZE0aMiaNPG1NoAo2hGz0uT0iLvBW8L61flynlDQ16ZsEBAQEBAQEGc3p9vL33/qK8vxHq2+ZYreUvW721aefyTHHRPH2dWRT0s0ZE0aMiaNI+3ijhyVWTuqv3SWEPSP9HfJbPpvrfpLD5LqvvNIgICAgICAgpGLPST3W+C+B9R9f9Qy5fJw3eKk8vmsmPu5j7u7IrdLdGRNGjImjTkvBtAOZVeSFeR8uT0iLvBT4X1q/KNPKGhr0zYICAgICAgIM5vT7eXvv/UV5fiPVt8yxW8pdV1Nqw8/kFLFHRbi7O7IrdLNGRNGjImjSKvUUeOXzKz5e6nJ3d2EPSP8AR3yWv6b636dw+S6r7zSICAgICAgIKRiz0k91vgvgfUfX/UMuXycl0irnch4rNi7mLulMiv0u0ZE0aMiaNOC920a3mfBU5e0KsvaHjcnpEXeC7wvrV+UKeUNDXpmwQEBAQEBAQZ9fsJZaJAd7sw5O1rzXF0mua0ftjvGrSXZbGx1a+tDrqNxVeO/L0lLHeI6SkPpCHrH3FW/dqu+5T8n0hD1j7in3an3Kfk+kIesfcU+7U+5T8oy9JmveCw1FKbKbyqclotPRRkmJno78Iekf6O+S2fTfW/SWHyXVfeaRAQEBAQEBBSMWeknut8F8D6j6/wCoZcvk47qnaxzi80qOFd6yY7RWepitET1SX0hD1j7irvu1Xfcp+T6Qh6x9xT7tT7lPyfSEPWPuKfdqfcp+UbedrEhAbWgrrO8lVZL8ynJeLdnthyAvtLKfdq48gFdwVJtmj/XVzHG7L6vRtYgICAgICAgir9ucWloIIa9uw7iOBWPi+FjNG47wrvTmUy1WCWI0exze2mr2HYvhZMOTHOrQzTWY7vDKeBVenDKeBTQZTwKaDKeBTQm8Ij+4/wBHfJb/AKb636W4fJdF95pEBAQEBAQEFIxWP7k91vgvgfUfX/UMuXyQ+U8CsOlZlPApoMp4FNBlPApodNku+WU0Yxx7aUHtJVuPBkyTqsOxWZ7Lncl0izNOvM91Mx+Q7F93heFjBX/ctVKcsJNa0xAQEH//2Q==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4105" name="Picture 11" descr="http://ai-cdr.ucoz.ru/kartinki_2/domi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813" y="160338"/>
            <a:ext cx="7191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225" y="5505450"/>
            <a:ext cx="88868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стрелок расположи зверей в том порядке, в каком они встречаются в тексте.</a:t>
            </a:r>
          </a:p>
          <a:p>
            <a:pPr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для воробья было важно, в каком порядке побывать у зверей?</a:t>
            </a:r>
          </a:p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порядок строк в стихотворении. Новый порядок покажи при помощи стрелок: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Зелёными стрелками покажи порядок, который ты считаешь допустимым в этом стихотворении.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Красными стрелками покажи порядок, который ты считаешь недопустимым.</a:t>
            </a:r>
          </a:p>
        </p:txBody>
      </p:sp>
      <p:pic>
        <p:nvPicPr>
          <p:cNvPr id="4107" name="Picture 17" descr="http://izbakurnog.ru/books/item/f00/s00/z0000005/pic/0000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16475" y="1912938"/>
            <a:ext cx="257016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2627313" y="1409700"/>
            <a:ext cx="649287" cy="363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76600" y="2349500"/>
            <a:ext cx="503238" cy="33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29000" y="3040063"/>
            <a:ext cx="612775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959225" y="3340100"/>
            <a:ext cx="325438" cy="52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122738" y="2852738"/>
            <a:ext cx="1025525" cy="1446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95938" y="2492375"/>
            <a:ext cx="504825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875463" y="3567113"/>
            <a:ext cx="763587" cy="588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7974013" y="2557463"/>
            <a:ext cx="71437" cy="139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372225" y="2205038"/>
            <a:ext cx="1512888" cy="1704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2a9c98d470b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1988840"/>
            <a:ext cx="508068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До свидания, </a:t>
            </a:r>
          </a:p>
          <a:p>
            <a:pPr algn="ctr">
              <a:defRPr/>
            </a:pPr>
            <a:r>
              <a:rPr lang="ru-RU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ребята!</a:t>
            </a:r>
            <a:endParaRPr lang="ru-RU" sz="5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88913"/>
            <a:ext cx="7772400" cy="1131887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ai-cdr.ucoz.ru/news/domik_v_vektore/2009-11-09-145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3"/>
              </a:rPr>
              <a:t>http://900igr.net/zip/russkij-jazyk/Tsja-i-tsja-v-glagolakh.html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4"/>
              </a:rPr>
              <a:t>http://izbakurnog.ru/books/item/f00/s00/z0000005/st020.shtml</a:t>
            </a:r>
            <a:r>
              <a:rPr lang="en-US" sz="1000" dirty="0" smtClean="0">
                <a:hlinkClick r:id="rId4"/>
              </a:rPr>
              <a:t>http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www.gifzona.ru/i/du/pr_du_7.htm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5"/>
              </a:rPr>
              <a:t>http://zoomul.ru/kenguru</a:t>
            </a:r>
            <a:r>
              <a:rPr lang="en-US" sz="1000" dirty="0" smtClean="0">
                <a:hlinkClick r:id="rId5"/>
              </a:rPr>
              <a:t>/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6"/>
              </a:rPr>
              <a:t>http://fishing.kz/forums/xz-articles/medved-buryj.218</a:t>
            </a:r>
            <a:r>
              <a:rPr lang="en-US" sz="1000" dirty="0" smtClean="0">
                <a:hlinkClick r:id="rId6"/>
              </a:rPr>
              <a:t>/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7"/>
              </a:rPr>
              <a:t>http://geography_atlas.academic.ru/1368/</a:t>
            </a:r>
            <a:r>
              <a:rPr lang="ru-RU" sz="1000" dirty="0">
                <a:hlinkClick r:id="rId7"/>
              </a:rPr>
              <a:t>Евразия._</a:t>
            </a:r>
            <a:r>
              <a:rPr lang="ru-RU" sz="1000" dirty="0" err="1" smtClean="0">
                <a:hlinkClick r:id="rId7"/>
              </a:rPr>
              <a:t>Физическая_карта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8"/>
              </a:rPr>
              <a:t>http://</a:t>
            </a:r>
            <a:r>
              <a:rPr lang="en-US" sz="1000" dirty="0" smtClean="0">
                <a:hlinkClick r:id="rId8"/>
              </a:rPr>
              <a:t>www.google.com/imgres?biw=1366&amp;bih=661&amp;tbm=isch&amp;tbnid=XV5SViIk-03XYM%3A&amp;imgrefurl=http%3A%2F%2Finside-computer.narod.ru%2Fstoradge.html&amp;docid=0lmn-VDXB6gj3M&amp;imgurl=http%3A%2F%2Finside-computer.narod.ru%2Fdisket.jpg&amp;w=350&amp;h=339&amp;ei=DLzOUtWpCqOE4gSM2YHQBA&amp;zoom=1&amp;ved=0CLkBEIQcMCE&amp;iact=rc&amp;dur=402&amp;page=2&amp;start=17&amp;ndsp=22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9"/>
              </a:rPr>
              <a:t>http://www.google.com/imgres?biw=1366&amp;bih=661&amp;tbm=isch&amp;tbnid=szGBRsYMj4F6-M%3A&amp;imgrefurl=http%3A%2F%2Finside-computer.narod.ru%2Fstoradge-2.html&amp;docid=ZHkQPOOgwi1UyM&amp;imgurl=http%3A%2F%2Finside-computer.narod.ru%2Fdvd.jpg&amp;w=500&amp;h=500&amp;ei=DLzOUtWpCqOE4gSM2YHQBA&amp;zoom=1&amp;ved=0CFEQhBwwAQ&amp;iact=rc&amp;dur=276&amp;page=1&amp;start=0&amp;ndsp=17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10"/>
              </a:rPr>
              <a:t>http://</a:t>
            </a:r>
            <a:r>
              <a:rPr lang="en-US" sz="1000" dirty="0" smtClean="0">
                <a:hlinkClick r:id="rId10"/>
              </a:rPr>
              <a:t>so-tic.blogspot.ru/2010/10/2.html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11"/>
              </a:rPr>
              <a:t>http://www.3dnews.ru/568027</a:t>
            </a:r>
            <a:r>
              <a:rPr lang="en-US" sz="1000" dirty="0" smtClean="0">
                <a:hlinkClick r:id="rId11"/>
              </a:rPr>
              <a:t>/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12"/>
              </a:rPr>
              <a:t>http://pc.evkos.com/texnika/vneshnee-oborudovanie</a:t>
            </a:r>
            <a:r>
              <a:rPr lang="en-US" sz="1000" dirty="0" smtClean="0">
                <a:hlinkClick r:id="rId12"/>
              </a:rPr>
              <a:t>/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13"/>
              </a:rPr>
              <a:t>http://</a:t>
            </a:r>
            <a:r>
              <a:rPr lang="en-US" sz="1000" dirty="0" smtClean="0">
                <a:hlinkClick r:id="rId13"/>
              </a:rPr>
              <a:t>www.google.com/imgres?biw=1366&amp;bih=661&amp;tbm=isch&amp;tbnid=2lyixGUJnqiCOM%3A&amp;imgrefurl=http%3A%2F%2Fwww.microbs.ru%2Fhardware_pc%2Ffdd.shtml&amp;docid=WuP8muEgmnDcKM&amp;imgurl=http%3A%2F%2Fwww.microbs.ru%2Fhardware_pc%2Fimg%2Ffdd1.jpg&amp;w=200&amp;h=187&amp;ei=isHOUuLqLMrx4gTovIHoBA&amp;zoom=1&amp;ved=0CGkQhBwwCQ&amp;iact=rc&amp;dur=621&amp;page=1&amp;start=0&amp;ndsp=18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14"/>
              </a:rPr>
              <a:t>http://</a:t>
            </a:r>
            <a:r>
              <a:rPr lang="en-US" sz="1000" dirty="0" smtClean="0">
                <a:hlinkClick r:id="rId14"/>
              </a:rPr>
              <a:t>www.nortel.ru/computer/povrezhdennyj-zhestkij-disk-okonchatelnyj-li-eto-itog-dlya-vashego-nakopitelya.htm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15"/>
              </a:rPr>
              <a:t>http://ru.wikipedia.org/wiki/</a:t>
            </a:r>
            <a:r>
              <a:rPr lang="ru-RU" sz="1000" dirty="0" err="1" smtClean="0">
                <a:hlinkClick r:id="rId15"/>
              </a:rPr>
              <a:t>Обыкновенная_белка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16"/>
              </a:rPr>
              <a:t>http://www.google.com/imgres?start=235&amp;sa=X&amp;biw=1366&amp;bih=661&amp;tbm=isch&amp;tbnid=D6Vg-6QXaw6hRM%3A&amp;imgrefurl=http%3A%2F%2Finteresko.info%2Fvanskaya-koshka%2F&amp;docid=Dk-WzcljlRLF8M&amp;imgurl=http%3A%2F%2Finteresko.info%2Fava%2Fwp-content%2Fuploads%2F2011%2F12%2Fvana-katino5.jpg&amp;w=455&amp;h=643&amp;ei=a8TOUozvCoHl4wS-_</a:t>
            </a:r>
            <a:r>
              <a:rPr lang="en-US" sz="1000" dirty="0" smtClean="0">
                <a:hlinkClick r:id="rId16"/>
              </a:rPr>
              <a:t>4CABg&amp;zoom=1&amp;ved=0CIMBEIQcMCo4yAE&amp;iact=rc&amp;dur=550&amp;page=11&amp;ndsp=23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17"/>
              </a:rPr>
              <a:t>http://</a:t>
            </a:r>
            <a:r>
              <a:rPr lang="en-US" sz="1000" dirty="0" smtClean="0">
                <a:hlinkClick r:id="rId17"/>
              </a:rPr>
              <a:t>www.apus.ru/site.xp/049056052054124049056049057052.html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18"/>
              </a:rPr>
              <a:t>http://</a:t>
            </a:r>
            <a:r>
              <a:rPr lang="en-US" sz="1000" dirty="0" smtClean="0">
                <a:hlinkClick r:id="rId18"/>
              </a:rPr>
              <a:t>slavyanskaya-kultura.ru/faq/quest287.html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19"/>
              </a:rPr>
              <a:t>http://</a:t>
            </a:r>
            <a:r>
              <a:rPr lang="en-US" sz="1000" dirty="0" smtClean="0">
                <a:hlinkClick r:id="rId19"/>
              </a:rPr>
              <a:t>www.liveinternet.ru/users/levu-sveta/post246249894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20"/>
              </a:rPr>
              <a:t>http://www.liveinternet.ru/users/ellini/post303125940</a:t>
            </a:r>
            <a:r>
              <a:rPr lang="en-US" sz="1000" dirty="0" smtClean="0">
                <a:hlinkClick r:id="rId20"/>
              </a:rPr>
              <a:t>/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21"/>
              </a:rPr>
              <a:t>http://</a:t>
            </a:r>
            <a:r>
              <a:rPr lang="en-US" sz="1000" dirty="0" smtClean="0">
                <a:hlinkClick r:id="rId21"/>
              </a:rPr>
              <a:t>mir-animashki.com/photo/ezhednevnye/animacii_s_nadpisjami/do_svidanija/93-0-4974</a:t>
            </a:r>
            <a:endParaRPr lang="ru-RU" sz="1000" dirty="0" smtClean="0"/>
          </a:p>
          <a:p>
            <a:pPr>
              <a:defRPr/>
            </a:pPr>
            <a:r>
              <a:rPr lang="en-US" sz="1000" dirty="0">
                <a:hlinkClick r:id="rId22"/>
              </a:rPr>
              <a:t>http://</a:t>
            </a:r>
            <a:r>
              <a:rPr lang="en-US" sz="1000" dirty="0" smtClean="0">
                <a:hlinkClick r:id="rId22"/>
              </a:rPr>
              <a:t>pedsovet.su/load/244-1-0-35887</a:t>
            </a:r>
            <a:r>
              <a:rPr lang="ru-RU" sz="1000" dirty="0" smtClean="0"/>
              <a:t> Автор физкультминутки: </a:t>
            </a:r>
            <a:r>
              <a:rPr lang="ru-RU" sz="1000" dirty="0"/>
              <a:t>учитель начальных классов МБОУ СОШ №87 </a:t>
            </a:r>
            <a:r>
              <a:rPr lang="ru-RU" sz="1000" dirty="0" err="1" smtClean="0"/>
              <a:t>г.Воронежа</a:t>
            </a:r>
            <a:r>
              <a:rPr lang="ru-RU" sz="1000" dirty="0" smtClean="0"/>
              <a:t> Боброва </a:t>
            </a:r>
            <a:r>
              <a:rPr lang="ru-RU" sz="1000" dirty="0"/>
              <a:t>Ирина </a:t>
            </a:r>
            <a:r>
              <a:rPr lang="ru-RU" sz="1000" dirty="0" smtClean="0"/>
              <a:t>Ивановна</a:t>
            </a:r>
          </a:p>
          <a:p>
            <a:pPr>
              <a:defRPr/>
            </a:pPr>
            <a:r>
              <a:rPr lang="en-US" sz="1000" dirty="0">
                <a:hlinkClick r:id="rId23"/>
              </a:rPr>
              <a:t>http://</a:t>
            </a:r>
            <a:r>
              <a:rPr lang="en-US" sz="1000" dirty="0" smtClean="0">
                <a:hlinkClick r:id="rId23"/>
              </a:rPr>
              <a:t>img.sotmarket.ru/img/hdd/147gb/f01_fujitsu_mbe2147rc_147gb.jpg</a:t>
            </a:r>
            <a:endParaRPr lang="ru-RU" sz="1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50" y="5373688"/>
            <a:ext cx="9036050" cy="1052512"/>
          </a:xfrm>
        </p:spPr>
        <p:txBody>
          <a:bodyPr/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71. Отметь лишний предмет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(предмет, не подходящий к остальным).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решений ты нашёл?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6" descr="http://4.bp.blogspot.com/_KGhWYIGLUxg/TOYfM6Q9EvI/AAAAAAAAAA4/N92fS9GsnC4/s200/%25D0%25BC%25D0%25B8%25D0%25BA%25D1%2580%25D0%25BE%25D0%25BF%25D1%2580%25D0%25BE%25D1%2586%25D0%25B5%25D1%2581%25D1%2581%25D0%25BE%25D1%25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3789363"/>
            <a:ext cx="33115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http://inside-computer.narod.ru/dv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5000" y="1527175"/>
            <a:ext cx="17176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nside-computer.narod.ru/diske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088" y="1492250"/>
            <a:ext cx="1627187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http://geography_atlas.academic.ru/pictures/geography_atlas/map0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1492250"/>
            <a:ext cx="296703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88125" y="5545138"/>
            <a:ext cx="942975" cy="1052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7885113" y="1168400"/>
            <a:ext cx="790575" cy="647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176713" y="3582988"/>
            <a:ext cx="790575" cy="647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600200"/>
          </a:xfrm>
        </p:spPr>
        <p:txBody>
          <a:bodyPr/>
          <a:lstStyle/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72. Соедини названия устройств компьютера с описанием их действий. Заполни пропуски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2060575"/>
          <a:ext cx="8713787" cy="3687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3225"/>
                <a:gridCol w="686201"/>
                <a:gridCol w="4814361"/>
              </a:tblGrid>
              <a:tr h="39620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1. Оперативная</a:t>
                      </a:r>
                      <a:r>
                        <a:rPr lang="ru-RU" sz="2000" b="1" baseline="0" dirty="0" smtClean="0"/>
                        <a:t> память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а. Обрабатывает информацию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</a:tr>
              <a:tr h="39620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2. Жёсткий диск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b.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ru-RU" sz="2000" b="1" baseline="0" dirty="0" smtClean="0"/>
                        <a:t>Выводит информацию на бумагу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</a:tr>
              <a:tr h="70098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 Принтер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с. Хранит информацию во время работы компьютера.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</a:tr>
              <a:tr h="39620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4. Дисковод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d.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ru-RU" sz="2000" b="1" baseline="0" dirty="0" smtClean="0"/>
                        <a:t>Выводит информацию на экран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</a:tr>
              <a:tr h="70098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5.</a:t>
                      </a:r>
                      <a:r>
                        <a:rPr lang="ru-RU" sz="2000" b="1" baseline="0" dirty="0" smtClean="0"/>
                        <a:t> _____________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e.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ru-RU" sz="2000" b="1" baseline="0" dirty="0" smtClean="0"/>
                        <a:t>Хранит информацию после выключения компьютера.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</a:tr>
              <a:tr h="70098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6. Клавиатура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f.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ru-RU" sz="2000" b="1" baseline="0" dirty="0" smtClean="0"/>
                        <a:t>Записывает и читает информацию с дискеты.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</a:tr>
              <a:tr h="39620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7.</a:t>
                      </a:r>
                      <a:r>
                        <a:rPr lang="ru-RU" sz="2000" b="1" baseline="0" dirty="0" smtClean="0"/>
                        <a:t> _____________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 marL="91452" marR="91452" marT="45713" marB="45713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g.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ru-RU" sz="2000" b="1" baseline="0" dirty="0" smtClean="0"/>
                        <a:t>Вводит символы</a:t>
                      </a:r>
                      <a:endParaRPr lang="ru-RU" sz="2000" b="1" dirty="0"/>
                    </a:p>
                  </a:txBody>
                  <a:tcPr marL="91452" marR="91452" marT="45713" marB="45713"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3348038" y="2276475"/>
            <a:ext cx="792162" cy="865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84438" y="2708275"/>
            <a:ext cx="1655762" cy="1441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835150" y="2708275"/>
            <a:ext cx="2305050" cy="433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35150" y="3789363"/>
            <a:ext cx="2305050" cy="1008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124075" y="4941888"/>
            <a:ext cx="2016125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997075" y="3789363"/>
            <a:ext cx="2143125" cy="1800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24075" y="2276475"/>
            <a:ext cx="2016125" cy="1873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39750" y="3924300"/>
            <a:ext cx="1457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Процессор</a:t>
            </a:r>
            <a:endParaRPr lang="ru-RU" altLang="ru-RU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39750" y="5403850"/>
            <a:ext cx="1284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Монитор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3" descr="http://img.sotmarket.ru/img/hdd/147gb/f01_fujitsu_mbe2147rc_147g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24713" y="5645150"/>
            <a:ext cx="13350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73. Распредели нарисованные устройства компьютера по клеткам таблицы (запиши номера рисунков).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615950" y="1758950"/>
          <a:ext cx="8229600" cy="268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9638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Устройства,</a:t>
                      </a:r>
                      <a:r>
                        <a:rPr lang="ru-RU" sz="2000" baseline="0" dirty="0" smtClean="0"/>
                        <a:t> предназначенные</a:t>
                      </a:r>
                      <a:endParaRPr lang="ru-RU" sz="2000" dirty="0"/>
                    </a:p>
                  </a:txBody>
                  <a:tcPr marT="45737" marB="4573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13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только для ввода информации</a:t>
                      </a:r>
                      <a:endParaRPr lang="ru-RU" sz="20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только для вывода информации</a:t>
                      </a:r>
                      <a:endParaRPr lang="ru-RU" sz="20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 для ввода,</a:t>
                      </a:r>
                      <a:r>
                        <a:rPr lang="ru-RU" sz="2000" baseline="0" dirty="0" smtClean="0"/>
                        <a:t> и для вывода информации</a:t>
                      </a:r>
                      <a:endParaRPr lang="ru-RU" sz="2000" dirty="0"/>
                    </a:p>
                  </a:txBody>
                  <a:tcPr marT="45737" marB="45737"/>
                </a:tc>
              </a:tr>
              <a:tr h="792593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/>
                </a:tc>
              </a:tr>
              <a:tr h="792593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/>
                </a:tc>
              </a:tr>
            </a:tbl>
          </a:graphicData>
        </a:graphic>
      </p:graphicFrame>
      <p:pic>
        <p:nvPicPr>
          <p:cNvPr id="7192" name="Picture 6" descr="LG W52TE: монитор с энергопотреблением 0,3 В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1400" y="4529138"/>
            <a:ext cx="127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8" descr="http://pc.evkos.com/img/tehnica/pe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94000" y="4767263"/>
            <a:ext cx="10953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14" descr="http://pc.evkos.com/img/tehnica/per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638" y="5219700"/>
            <a:ext cx="18002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16" descr="http://pc.evkos.com/img/tehnica/pe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325" y="4435475"/>
            <a:ext cx="23717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AutoShape 18" descr="data:image/jpeg;base64,/9j/4AAQSkZJRgABAQAAAQABAAD/2wCEAAkGBhASERQSERQVFRQUFBcUFhYVGRUXFxUVFBQVFBQUIBQXHCYfFxokGhQUHy8gJycpLCwsFR4xNTAqNSYrLCkBCQoKDgwNFA8PFyklHBwsLCkpLCwpKSksKTIpKSkpNSwsLikpKSkpKSwpKSwpKSwtLCkpKSwsKSksKSksKSwpKf/AABEIAJUAoAMBIgACEQEDEQH/xAAcAAEAAQUBAQAAAAAAAAAAAAAABgIDBAUHAQj/xABBEAABAwICBQkFBQcEAwAAAAABAAIDBBEFIQYSMUFRByIyYXGBkaGxE0JywdEzUmKSshQVI0OCosIWc+HwF2OD/8QAGAEBAQEBAQAAAAAAAAAAAAAAAAECAwT/xAAeEQEBAQACAgMBAAAAAAAAAAAAARECQRIxEyFRcf/aAAwDAQACEQMRAD8A7iiIgIiICIiAiIgIiICIiAiIgIiICIiAiIgIiICIiAiIgIiICIiAiKlzrZnYgqRaefSWIPDW87MAkZAX9VtmvB2K4mqkXhKKK9REQEREBERAREQEQrxB6itzVDGC73NaOLiAPNaGv0/oIsjKHnhGC7z2eaJbiRXXhcucYjyvsGUMPfI639rc/NRbFOUKuqMg4tbwjGoPzHMrXjWfOOtYlpDHGDYgkbyQGjv3qH4nppCSdeXX/Cy5HgMlzaV0z83H8xLv+E9me1dJMc7ytSes05jb0IxlsL3AeQWDNylVxaWwyFt97Iwf7nrQtp2g31QDx3+KzqJsJP8AFcWjqF7n5eBTNJcY1RitbKbyyveeMjybdjW5BbXANJa6nkaWzSSNafsjcsdla1sz4FZ9FQQnNrWSW/FrG3wGx8ltBqhp5uoG7bAD+07QrOBrd0XKLUbZ6XVbxa4g/lIuVvabTWmeL87yPXxUOhpwc2OPZnb5hUyUd76zQ7W2kDPqOW1X44fJXQGaQ05963aCr7cXgP8AMb3m3quYzvbFrkymMuzHtHAtBtbJt77tnFYr9MYW5Aul62s1R23cc+5ZvDj+r512RERcXZS+QAEkgAC5JyAA33Udr+ULD4svah54Rgu89nmtzilCJ4ZIXEgSMcwkbQHC1x1rkeJck2Ixn+E+GpZwdeJ9t3EX71qZ2xyvLpta3lvYXlkNNILe/MCGnub9Vpq3lFr5cg8tB3RtDB+Y5qPV1DNSG1RBJBnbWc27D2SNu0+KRVAOwg/94LpJHO8uSupnnlN3vJPFxc8+atfsl9rie+w8ArwK8utMqGwNbsACuWRCrIloqS5VLwhB5ZUlgVWa8LkVQWW2LIixmoZsfccHgOHmrBKpJTTG4pNJmt6cNt+tGTYcDqE27rryornzdGsOfuPHse67cj4rTaqpLeKyrcUuiU787NA+8XB3fcXus/8A0vTxi88w7AQ36lRdk7m5Nc5vwk28FQ6TO5P1QfS6IrNRUtZa527FwehdusCsxdjcm84+XisGqnnkcRzQz3dV2bh1jcsM0r/uHusfQrU4/rFt6Y2KB09xIbt+6ej4fNQ/EdBIn3LbxndqbO8H5WU29keB8CqSxdNjFjltTopWRdBwlbw3+DvqtW+pcw2ljcw9h+f1XYnQNKxajDGuFiARwIBV/iY5ZHMDsI7Nh8CrmvxyUur9Bad99VpjP4DYflOS0VTofVR/ZPEg4HI9ljcFPtGvB61UCrE73xm00TmddsvoV62oadhB6jkfPI+KujIcMlZJXskxadUgg9eXnvWmqMYma+zomhn3jI3xzS3CRtivCtHVaVQtyBLj+HZ4nJamp0tkOTGhvWcz4LF5RZxtS58llgVWMws6TxfgMz4BRdkFbUGwbK+/AED5Bb3DOS+tkzfqxg8cz4BTbfUayT2xKnStvuNJ63ZDwWudjVTIbMv2MBv45rpWFcj8DbGUukPXkPBTPCtFoIBaNjW9gCeN7PKdR01afSEZMPWfRbhanSEcxp/F8isT26X0hx0lpA90ZmjD2ktc0mxBG0ZrOgxJjujID8Lh8iuTaT6A4hV1s76eBz2e1vrEta03aNhcRdSPCeTCRsbfaxva62dj9Cty65ugNrX7nHxVYxB+8jvAUIdoRMzoSzN/qd81bfgmItyZVSeR9QrhqaV+NmKKSQsa/UY59gLE6oJsothXKxTz7aZwO8BwPyWsqIcWLHMdK17XNLTdjbkEWOYULl0GqGuvbfmRkVLvUNdeZppRHpMmZ2tv6FX2Y9hz/wCaW8Q5pHnbJQjCtErtHPlabbnu9FnP0NmHRqH/ANTWO9RdaxNSxzKOTJs8RG8OI9Fq63k7ppc2agPGMgeQuD4KPv0WqxsfE74mEfpKsHBq1v8AKjPwPc31CfaLuMcmVe2J7KeUEEWAJ1SBfvA7rKGDkexVzv4gYOsv1vRT7BZ6xkzA+OUNLgCRIHNA6wpk2teNjj6qWNS45Th3IuB9vI4neGjVHiVLcL5O6KHoxNJ4u5x81K/3pJxB7QFX+8uLGnuVzOk9sGHDY2jIDwWQ2Ibgr37dGdsduwoKiD8Y81dqYt2WHXYk2PmjnP3N4dbjuHmVbxipbGNZs8l3mzWezZYG1yda1wLA8VGP3vGKhtOOc8tL3H7otkSd5Oas+yu1LW483+F2OC2Sw8WbeJ3d6rhHa+kZBI3nxVbal42OPiq3Qqn2a6uasYhIN9+0BW6qYSN1ZGgi4OV2m4Nxm1eGNY1M+RwBfHqk7r7FDWW6dgB5mwHYeA61zLCuUiSeoMD4IiS7mHXLMvum7Tn1rpD2ZH/u1cd0E0WkqKx8ljqRvIvu1gdil2WDqEEsrczSyf8AzdFIP1A+SyDijB02TM+KKT1aCFuaak1WgcFeEVk1caBuM0py9qwdTjqnwdZZUbo3dFzXdjgfRbOSAHpC/bmPArClwKmd0oYj/Q31ATTFH7IOCxa3BWyNIF2ncWktI8FlQ6N07SCxhYRnzHytGWfRDrEdypGJyb7Hu+ipiI1GC4hF0J3EbtezvNYprcVZujeOwj0U9/eXFjSqfbwnbHbsKqYgn+p61vTpgfhcfms3DNJ3SyMiMEjS9waCcwCctqlhjpjuI7rqumo6cODg4ZG+Y4ImIxjwyj3c8i/DmOzWgoaBtO9jW5uk1zJI7N7y1txnuF9y32PDKP8A3P8AByjuNfwmyVOubsj1WNPRaXZF1t5NwO5a6Zvt3hUvGXFVIV53oQfSWkqy4mBxZ8NvRRmSsxiP3mv6nxg+YsuuFg4K2+madoCGOTjTHEGfaU0bvh12/VXo+UID7Slkb8LgfIgLpkmFRHa0LEl0Ygd7o8FdqYhEWn9EekJY/ijuB3tJWZgukmGRRiOCSJjbk2OswkuNySXDM3W7n0Ep3e6FrKnkzhdsCu1MbWDGoX9B7HfC9h9CskVI4Hw+ihdTyTt91YTuT2rj+ylkb2OcPQqauOhCoZxVQc07x5Lm5w3GIujPIR+LVd+oLw41i8fSZG/tZb9JCuxMrpjGqPujBuDl1g2PjuUVbp5Vs+0pAfge5vkQVcZyiw+/TzM7NR3zCssSypE5o/GOx1/1ArV49jjKVjHu1nNfK2M5Nu3Wvzrha5+lGGSO1i+WNx2nVkb+kkKmrbh9S1rDWhwa4PDXPA5zdh54utbGcqSNNxcIQlIYyAGPY63BwPzV50B4LQ0OPDmRn/2f4OUNfRzVrgZgY6cZtZezi4EEOPH0CnOkER1Gf7n+LlD5qmSYiGLZbVc7e62RA6vVS2dpm135ERcXYREQEREBERB5ZNVeogodEDuCtPoWHa0LIRBr5cDhdtaPALBn0Opne4FvkQRCo5OqZ3uhaup5KYTsXQ0Qcon5JAOifDJWf/H9XH9nLIPhe4fNddXmqg5DUaOV7m6j5HubfYT89vFSbRLQ8R854zU2MQ4KoNsg9REQEREBERAREQEREBERAREQEREBERAREQf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7197" name="AutoShape 20" descr="data:image/jpeg;base64,/9j/4AAQSkZJRgABAQAAAQABAAD/2wCEAAkGBhASERQSERQVFRQUFBcUFhYVGRUXFxUVFBQVFBQUIBQXHCYfFxokGhQUHy8gJycpLCwsFR4xNTAqNSYrLCkBCQoKDgwNFA8PFyklHBwsLCkpLCwpKSksKTIpKSkpNSwsLikpKSkpKSwpKSwpKSwtLCkpKSwsKSksKSksKSwpKf/AABEIAJUAoAMBIgACEQEDEQH/xAAcAAEAAQUBAQAAAAAAAAAAAAAABgIDBAUHAQj/xABBEAABAwICBQkFBQcEAwAAAAABAAIDBBEFIQYSMUFRByIyYXGBkaGxE0JywdEzUmKSshQVI0OCosIWc+HwF2OD/8QAGAEBAQEBAQAAAAAAAAAAAAAAAAECAwT/xAAeEQEBAQACAgMBAAAAAAAAAAAAARECQRIxEyFRcf/aAAwDAQACEQMRAD8A7iiIgIiICIiAiIgIiICIiAiIgIiICIiAiIgIiICIiAiIgIiICIiAiKlzrZnYgqRaefSWIPDW87MAkZAX9VtmvB2K4mqkXhKKK9REQEREBERAREQEQrxB6itzVDGC73NaOLiAPNaGv0/oIsjKHnhGC7z2eaJbiRXXhcucYjyvsGUMPfI639rc/NRbFOUKuqMg4tbwjGoPzHMrXjWfOOtYlpDHGDYgkbyQGjv3qH4nppCSdeXX/Cy5HgMlzaV0z83H8xLv+E9me1dJMc7ytSes05jb0IxlsL3AeQWDNylVxaWwyFt97Iwf7nrQtp2g31QDx3+KzqJsJP8AFcWjqF7n5eBTNJcY1RitbKbyyveeMjybdjW5BbXANJa6nkaWzSSNafsjcsdla1sz4FZ9FQQnNrWSW/FrG3wGx8ltBqhp5uoG7bAD+07QrOBrd0XKLUbZ6XVbxa4g/lIuVvabTWmeL87yPXxUOhpwc2OPZnb5hUyUd76zQ7W2kDPqOW1X44fJXQGaQ05963aCr7cXgP8AMb3m3quYzvbFrkymMuzHtHAtBtbJt77tnFYr9MYW5Aul62s1R23cc+5ZvDj+r512RERcXZS+QAEkgAC5JyAA33Udr+ULD4svah54Rgu89nmtzilCJ4ZIXEgSMcwkbQHC1x1rkeJck2Ixn+E+GpZwdeJ9t3EX71qZ2xyvLpta3lvYXlkNNILe/MCGnub9Vpq3lFr5cg8tB3RtDB+Y5qPV1DNSG1RBJBnbWc27D2SNu0+KRVAOwg/94LpJHO8uSupnnlN3vJPFxc8+atfsl9rie+w8ArwK8utMqGwNbsACuWRCrIloqS5VLwhB5ZUlgVWa8LkVQWW2LIixmoZsfccHgOHmrBKpJTTG4pNJmt6cNt+tGTYcDqE27rryornzdGsOfuPHse67cj4rTaqpLeKyrcUuiU787NA+8XB3fcXus/8A0vTxi88w7AQ36lRdk7m5Nc5vwk28FQ6TO5P1QfS6IrNRUtZa527FwehdusCsxdjcm84+XisGqnnkcRzQz3dV2bh1jcsM0r/uHusfQrU4/rFt6Y2KB09xIbt+6ej4fNQ/EdBIn3LbxndqbO8H5WU29keB8CqSxdNjFjltTopWRdBwlbw3+DvqtW+pcw2ljcw9h+f1XYnQNKxajDGuFiARwIBV/iY5ZHMDsI7Nh8CrmvxyUur9Bad99VpjP4DYflOS0VTofVR/ZPEg4HI9ljcFPtGvB61UCrE73xm00TmddsvoV62oadhB6jkfPI+KujIcMlZJXskxadUgg9eXnvWmqMYma+zomhn3jI3xzS3CRtivCtHVaVQtyBLj+HZ4nJamp0tkOTGhvWcz4LF5RZxtS58llgVWMws6TxfgMz4BRdkFbUGwbK+/AED5Bb3DOS+tkzfqxg8cz4BTbfUayT2xKnStvuNJ63ZDwWudjVTIbMv2MBv45rpWFcj8DbGUukPXkPBTPCtFoIBaNjW9gCeN7PKdR01afSEZMPWfRbhanSEcxp/F8isT26X0hx0lpA90ZmjD2ktc0mxBG0ZrOgxJjujID8Lh8iuTaT6A4hV1s76eBz2e1vrEta03aNhcRdSPCeTCRsbfaxva62dj9Cty65ugNrX7nHxVYxB+8jvAUIdoRMzoSzN/qd81bfgmItyZVSeR9QrhqaV+NmKKSQsa/UY59gLE6oJsothXKxTz7aZwO8BwPyWsqIcWLHMdK17XNLTdjbkEWOYULl0GqGuvbfmRkVLvUNdeZppRHpMmZ2tv6FX2Y9hz/wCaW8Q5pHnbJQjCtErtHPlabbnu9FnP0NmHRqH/ANTWO9RdaxNSxzKOTJs8RG8OI9Fq63k7ppc2agPGMgeQuD4KPv0WqxsfE74mEfpKsHBq1v8AKjPwPc31CfaLuMcmVe2J7KeUEEWAJ1SBfvA7rKGDkexVzv4gYOsv1vRT7BZ6xkzA+OUNLgCRIHNA6wpk2teNjj6qWNS45Th3IuB9vI4neGjVHiVLcL5O6KHoxNJ4u5x81K/3pJxB7QFX+8uLGnuVzOk9sGHDY2jIDwWQ2Ibgr37dGdsduwoKiD8Y81dqYt2WHXYk2PmjnP3N4dbjuHmVbxipbGNZs8l3mzWezZYG1yda1wLA8VGP3vGKhtOOc8tL3H7otkSd5Oas+yu1LW483+F2OC2Sw8WbeJ3d6rhHa+kZBI3nxVbal42OPiq3Qqn2a6uasYhIN9+0BW6qYSN1ZGgi4OV2m4Nxm1eGNY1M+RwBfHqk7r7FDWW6dgB5mwHYeA61zLCuUiSeoMD4IiS7mHXLMvum7Tn1rpD2ZH/u1cd0E0WkqKx8ljqRvIvu1gdil2WDqEEsrczSyf8AzdFIP1A+SyDijB02TM+KKT1aCFuaak1WgcFeEVk1caBuM0py9qwdTjqnwdZZUbo3dFzXdjgfRbOSAHpC/bmPArClwKmd0oYj/Q31ATTFH7IOCxa3BWyNIF2ncWktI8FlQ6N07SCxhYRnzHytGWfRDrEdypGJyb7Hu+ipiI1GC4hF0J3EbtezvNYprcVZujeOwj0U9/eXFjSqfbwnbHbsKqYgn+p61vTpgfhcfms3DNJ3SyMiMEjS9waCcwCctqlhjpjuI7rqumo6cODg4ZG+Y4ImIxjwyj3c8i/DmOzWgoaBtO9jW5uk1zJI7N7y1txnuF9y32PDKP8A3P8AByjuNfwmyVOubsj1WNPRaXZF1t5NwO5a6Zvt3hUvGXFVIV53oQfSWkqy4mBxZ8NvRRmSsxiP3mv6nxg+YsuuFg4K2+madoCGOTjTHEGfaU0bvh12/VXo+UID7Slkb8LgfIgLpkmFRHa0LEl0Ygd7o8FdqYhEWn9EekJY/ijuB3tJWZgukmGRRiOCSJjbk2OswkuNySXDM3W7n0Ep3e6FrKnkzhdsCu1MbWDGoX9B7HfC9h9CskVI4Hw+ihdTyTt91YTuT2rj+ylkb2OcPQqauOhCoZxVQc07x5Lm5w3GIujPIR+LVd+oLw41i8fSZG/tZb9JCuxMrpjGqPujBuDl1g2PjuUVbp5Vs+0pAfge5vkQVcZyiw+/TzM7NR3zCssSypE5o/GOx1/1ArV49jjKVjHu1nNfK2M5Nu3Wvzrha5+lGGSO1i+WNx2nVkb+kkKmrbh9S1rDWhwa4PDXPA5zdh54utbGcqSNNxcIQlIYyAGPY63BwPzV50B4LQ0OPDmRn/2f4OUNfRzVrgZgY6cZtZezi4EEOPH0CnOkER1Gf7n+LlD5qmSYiGLZbVc7e62RA6vVS2dpm135ERcXYREQEREBERB5ZNVeogodEDuCtPoWHa0LIRBr5cDhdtaPALBn0Opne4FvkQRCo5OqZ3uhaup5KYTsXQ0Qcon5JAOifDJWf/H9XH9nLIPhe4fNddXmqg5DUaOV7m6j5HubfYT89vFSbRLQ8R854zU2MQ4KoNsg9REQEREBERAREQEREBERAREQEREBERAREQf/2Q==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7198" name="Picture 22" descr="http://www.microbs.ru/hardware_pc/img/fdd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150" y="5645150"/>
            <a:ext cx="12969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4050" y="5562600"/>
            <a:ext cx="60325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87750" y="5472113"/>
            <a:ext cx="60325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32138" y="6334125"/>
            <a:ext cx="60325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1863" y="6313488"/>
            <a:ext cx="60325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88350" y="5113338"/>
            <a:ext cx="60325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456613" y="6299200"/>
            <a:ext cx="60325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05" name="TextBox 6"/>
          <p:cNvSpPr txBox="1">
            <a:spLocks noChangeArrowheads="1"/>
          </p:cNvSpPr>
          <p:nvPr/>
        </p:nvSpPr>
        <p:spPr bwMode="auto">
          <a:xfrm>
            <a:off x="3681413" y="544036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/>
              <a:t>2</a:t>
            </a:r>
          </a:p>
        </p:txBody>
      </p:sp>
      <p:sp>
        <p:nvSpPr>
          <p:cNvPr id="7206" name="TextBox 21"/>
          <p:cNvSpPr txBox="1">
            <a:spLocks noChangeArrowheads="1"/>
          </p:cNvSpPr>
          <p:nvPr/>
        </p:nvSpPr>
        <p:spPr bwMode="auto">
          <a:xfrm>
            <a:off x="747713" y="5483225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/>
              <a:t>1</a:t>
            </a:r>
          </a:p>
        </p:txBody>
      </p:sp>
      <p:sp>
        <p:nvSpPr>
          <p:cNvPr id="7207" name="TextBox 22"/>
          <p:cNvSpPr txBox="1">
            <a:spLocks noChangeArrowheads="1"/>
          </p:cNvSpPr>
          <p:nvPr/>
        </p:nvSpPr>
        <p:spPr bwMode="auto">
          <a:xfrm>
            <a:off x="6105525" y="625316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/>
              <a:t>5</a:t>
            </a:r>
          </a:p>
        </p:txBody>
      </p:sp>
      <p:sp>
        <p:nvSpPr>
          <p:cNvPr id="7208" name="TextBox 23"/>
          <p:cNvSpPr txBox="1">
            <a:spLocks noChangeArrowheads="1"/>
          </p:cNvSpPr>
          <p:nvPr/>
        </p:nvSpPr>
        <p:spPr bwMode="auto">
          <a:xfrm>
            <a:off x="3225800" y="6313488"/>
            <a:ext cx="415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/>
              <a:t>4</a:t>
            </a:r>
          </a:p>
        </p:txBody>
      </p:sp>
      <p:sp>
        <p:nvSpPr>
          <p:cNvPr id="7209" name="TextBox 24"/>
          <p:cNvSpPr txBox="1">
            <a:spLocks noChangeArrowheads="1"/>
          </p:cNvSpPr>
          <p:nvPr/>
        </p:nvSpPr>
        <p:spPr bwMode="auto">
          <a:xfrm>
            <a:off x="8482013" y="4989513"/>
            <a:ext cx="415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/>
              <a:t>3</a:t>
            </a:r>
          </a:p>
        </p:txBody>
      </p:sp>
      <p:sp>
        <p:nvSpPr>
          <p:cNvPr id="7210" name="TextBox 25"/>
          <p:cNvSpPr txBox="1">
            <a:spLocks noChangeArrowheads="1"/>
          </p:cNvSpPr>
          <p:nvPr/>
        </p:nvSpPr>
        <p:spPr bwMode="auto">
          <a:xfrm>
            <a:off x="8550275" y="6253163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/>
              <a:t>6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00225" y="2924175"/>
            <a:ext cx="388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844675" y="3725863"/>
            <a:ext cx="390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32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37075" y="2924175"/>
            <a:ext cx="388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37075" y="3725863"/>
            <a:ext cx="3889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307263" y="2924175"/>
            <a:ext cx="3889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307263" y="3725863"/>
            <a:ext cx="3889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1412875"/>
            <a:ext cx="8229600" cy="866775"/>
          </a:xfr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0" descr="7edc33c42bbfa23747e67cd48978f07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2781300"/>
            <a:ext cx="4321175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00166" y="714356"/>
            <a:ext cx="6715172" cy="22860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ahoma" pitchFamily="34" charset="0"/>
              </a:rPr>
              <a:t>За землю русскую!</a:t>
            </a:r>
          </a:p>
        </p:txBody>
      </p:sp>
      <p:pic>
        <p:nvPicPr>
          <p:cNvPr id="15364" name="Рисунок 10" descr="7edc33c42bbfa23747e67cd48978f07f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1500188"/>
            <a:ext cx="484187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бога2957.wav">
            <a:hlinkClick r:id="" action="ppaction://media"/>
          </p:cNvPr>
          <p:cNvPicPr>
            <a:picLocks noRot="1" noChangeAspect="1"/>
          </p:cNvPicPr>
          <p:nvPr>
            <a:wavAudioFile r:embed="rId1" name="богатыри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01188" y="3143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ша1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85750"/>
            <a:ext cx="1874838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леша2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85750"/>
            <a:ext cx="1828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Алеша3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285750"/>
            <a:ext cx="10493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леша4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285750"/>
            <a:ext cx="190976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леша2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285750"/>
            <a:ext cx="18145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Алеша3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88" y="285750"/>
            <a:ext cx="10937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леша1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85750"/>
            <a:ext cx="18780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илья1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3688" y="214313"/>
            <a:ext cx="21494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лья2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63" y="214313"/>
            <a:ext cx="19843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илья3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750" y="106363"/>
            <a:ext cx="1143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лья4.gif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43688" y="214313"/>
            <a:ext cx="21796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илья2.gif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86563" y="214313"/>
            <a:ext cx="185737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илья3.gi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286625" y="152400"/>
            <a:ext cx="110966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илья1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3688" y="214313"/>
            <a:ext cx="217963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добрыня2.gif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357563" y="3429000"/>
            <a:ext cx="21875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добрыня3.gif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929063" y="3500438"/>
            <a:ext cx="139065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добрыня4.gif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286125" y="3357563"/>
            <a:ext cx="25717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добрыня3.gif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786188" y="3500438"/>
            <a:ext cx="1357312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добрыня2.gif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500438" y="3429000"/>
            <a:ext cx="2236787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добрыня1.gif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286125" y="3500438"/>
            <a:ext cx="2500313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добрыня1.gif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286125" y="3500438"/>
            <a:ext cx="24574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чисть1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214313"/>
            <a:ext cx="485775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нечисть2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34025" y="3714750"/>
            <a:ext cx="3609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яга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52850"/>
            <a:ext cx="4114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мей3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63" y="1143000"/>
            <a:ext cx="485775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path" presetSubtype="0" accel="50000" decel="5000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5E-6 3.9963E-6 L 0.1375 3.9963E-6 C 0.19948 3.9963E-6 0.2757 0.13089 0.2757 0.23774 L 0.2757 0.47548 " pathEditMode="relative" rAng="0" ptsTypes="FfFF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3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191 0.00208 L -0.61302 0.0041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88889E-6 1.48148E-6 L 0.00034 -0.27847 C 3.88889E-6 -0.40347 0.08142 -0.55787 0.14757 -0.55787 L 0.29444 -0.55857 " pathEditMode="relative" rAng="16200000" ptsTypes="FfFF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757 0.47548 L -0.27552 0.47548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61302 0.00417 L -0.61302 -0.28518 C -0.61302 -0.41527 -0.51944 -0.5743 -0.4434 -0.57546 L -0.27413 -0.57546 " pathEditMode="relative" rAng="16200000" ptsTypes="FfFF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9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941 -0.55833 L 0.45382 -0.55833 C 0.52517 -0.55833 0.61354 -0.40787 0.61354 -0.28495 L 0.61354 -0.01134 " pathEditMode="relative" rAng="0" ptsTypes="FfFF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790</Words>
  <Application>Microsoft Office PowerPoint</Application>
  <PresentationFormat>Экран (4:3)</PresentationFormat>
  <Paragraphs>165</Paragraphs>
  <Slides>21</Slides>
  <Notes>2</Notes>
  <HiddenSlides>2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Palatino Linotype</vt:lpstr>
      <vt:lpstr>Arial</vt:lpstr>
      <vt:lpstr>Century Gothic</vt:lpstr>
      <vt:lpstr>Courier New</vt:lpstr>
      <vt:lpstr>Calibri</vt:lpstr>
      <vt:lpstr>Times New Roman</vt:lpstr>
      <vt:lpstr>Исполнительная</vt:lpstr>
      <vt:lpstr>Слайд 1</vt:lpstr>
      <vt:lpstr>Домашнее задание: стр.60 №70 Прочти стихотворение С. Я. Маршака «Где обедал воробей?»</vt:lpstr>
      <vt:lpstr>71. Отметь лишний предмет  (предмет, не подходящий к остальным).              Сколько решений ты нашёл?</vt:lpstr>
      <vt:lpstr>72. Соедини названия устройств компьютера с описанием их действий. Заполни пропуски</vt:lpstr>
      <vt:lpstr>73. Распредели нарисованные устройства компьютера по клеткам таблицы (запиши номера рисунков).</vt:lpstr>
      <vt:lpstr>Физкультминутка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74.Практическая работа По адресу квартиры определи, где чьё окно. Соедини линиями жителей дома с их окнами.</vt:lpstr>
      <vt:lpstr>Распредели нарисованных зверей по клеткам таблицы (запиши номера рисунков)</vt:lpstr>
      <vt:lpstr>Оценки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re</cp:lastModifiedBy>
  <cp:revision>50</cp:revision>
  <dcterms:created xsi:type="dcterms:W3CDTF">2013-07-16T12:15:49Z</dcterms:created>
  <dcterms:modified xsi:type="dcterms:W3CDTF">2014-07-03T17:47:17Z</dcterms:modified>
</cp:coreProperties>
</file>