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66" r:id="rId18"/>
    <p:sldId id="265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99"/>
    <a:srgbClr val="BA06AD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A1539-3685-4BA8-AF7D-84DF11A9628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A0F55-9B47-4B5E-84AE-92DA60BF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0F55-9B47-4B5E-84AE-92DA60BF4D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A0F55-9B47-4B5E-84AE-92DA60BF4DA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 kern="1200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HGｺﾞｼｯｸE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HGｺﾞｼｯｸE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HGｺﾞｼｯｸE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HGｺﾞｼｯｸE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y.mail.ru/community/pegasmusic/tag/%cc%ee%e8%20%f1%f2%e8%f5%e8.%cb.%d1%f2%e0%f0%ee%e2%e0." TargetMode="External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2714643"/>
          </a:xfrm>
        </p:spPr>
        <p:txBody>
          <a:bodyPr>
            <a:noAutofit/>
          </a:bodyPr>
          <a:lstStyle/>
          <a:p>
            <a:r>
              <a:rPr lang="ru-RU" sz="8000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Имя в реке времени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 w="28575" cmpd="thinThick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Урок - конференция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42852"/>
          <a:ext cx="8715435" cy="65541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6260"/>
                <a:gridCol w="5573183"/>
                <a:gridCol w="241599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Этимология слова «имя». Его ближайшие родственники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Федорова Т.И.</a:t>
                      </a:r>
                    </a:p>
                    <a:p>
                      <a:r>
                        <a:rPr lang="ru-RU" sz="2000" dirty="0" smtClean="0"/>
                        <a:t>Учащиеся</a:t>
                      </a:r>
                      <a:r>
                        <a:rPr lang="ru-RU" sz="2000" baseline="0" dirty="0" smtClean="0"/>
                        <a:t>  </a:t>
                      </a:r>
                      <a:r>
                        <a:rPr lang="ru-RU" sz="2000" dirty="0" smtClean="0"/>
                        <a:t>6а</a:t>
                      </a:r>
                      <a:endParaRPr lang="ru-RU" sz="2000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Верования  и  обычаи  древнего  человека,  связанные  с  именем.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Гагуа</a:t>
                      </a:r>
                      <a:r>
                        <a:rPr lang="ru-RU" sz="2400" b="1" dirty="0" smtClean="0"/>
                        <a:t> Б.</a:t>
                      </a:r>
                      <a:endParaRPr lang="ru-RU" sz="2400" b="1" dirty="0"/>
                    </a:p>
                  </a:txBody>
                  <a:tcPr/>
                </a:tc>
              </a:tr>
              <a:tr h="84104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Своеобразие  древних  русских  имён.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Лариса ВАСИЛЬЕВА . Русские имена.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Бочарова</a:t>
                      </a:r>
                      <a:r>
                        <a:rPr lang="ru-RU" sz="2400" b="1" dirty="0" smtClean="0"/>
                        <a:t> А.</a:t>
                      </a:r>
                    </a:p>
                    <a:p>
                      <a:r>
                        <a:rPr kumimoji="1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Плотникова К.</a:t>
                      </a:r>
                      <a:endParaRPr lang="ru-RU" sz="2400" b="1" dirty="0"/>
                    </a:p>
                  </a:txBody>
                  <a:tcPr/>
                </a:tc>
              </a:tr>
              <a:tr h="62675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История  имён  Иван  и  Мария.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Климов И.</a:t>
                      </a:r>
                      <a:endParaRPr lang="ru-RU" sz="2800" b="1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С.Я. Маршак. Если только ты умен…</a:t>
                      </a:r>
                      <a:endParaRPr lang="ru-RU" sz="36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Причуды  имён  в  20  столетии.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Рыкова К.</a:t>
                      </a:r>
                      <a:endParaRPr lang="ru-RU" sz="2800" b="1" dirty="0"/>
                    </a:p>
                  </a:txBody>
                  <a:tcPr/>
                </a:tc>
              </a:tr>
              <a:tr h="5714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Имена - </a:t>
                      </a:r>
                      <a:r>
                        <a:rPr lang="ru-RU" sz="2800" b="1" dirty="0" err="1" smtClean="0"/>
                        <a:t>трансформеры</a:t>
                      </a:r>
                      <a:r>
                        <a:rPr lang="ru-RU" sz="2800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Мурашко В.</a:t>
                      </a:r>
                      <a:endParaRPr lang="ru-RU" sz="24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Рассказы о своём имени.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/>
                        <a:t>Л.Старова</a:t>
                      </a:r>
                      <a:r>
                        <a:rPr lang="ru-RU" sz="2800" b="1" dirty="0" smtClean="0"/>
                        <a:t>. Что в имени твоём…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Участники конференции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Мороз Л.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smtClean="0">
                <a:solidFill>
                  <a:schemeClr val="tx1"/>
                </a:solidFill>
              </a:rPr>
              <a:t>Верования  и  обычаи  древнего  человека,  связанные  с  именем. 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thelib.ru/books/00/13/20/00132064/i_00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072230" cy="3901408"/>
          </a:xfrm>
          <a:prstGeom prst="rect">
            <a:avLst/>
          </a:prstGeom>
          <a:noFill/>
        </p:spPr>
      </p:pic>
      <p:pic>
        <p:nvPicPr>
          <p:cNvPr id="28674" name="Picture 2" descr="http://enoth.org/enc/1/4.files/image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25" y="1571612"/>
            <a:ext cx="2200275" cy="3933826"/>
          </a:xfrm>
          <a:prstGeom prst="rect">
            <a:avLst/>
          </a:prstGeom>
          <a:noFill/>
        </p:spPr>
      </p:pic>
      <p:pic>
        <p:nvPicPr>
          <p:cNvPr id="28678" name="Picture 6" descr="http://myslavyane.narod.ru/img/znaki-solnt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1648229" cy="345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u="sng" dirty="0" smtClean="0">
                <a:solidFill>
                  <a:srgbClr val="C00000"/>
                </a:solidFill>
              </a:rPr>
              <a:t>Своеобразие  древних  русских  имён</a:t>
            </a:r>
            <a:endParaRPr lang="ru-RU" sz="4800" u="sng" dirty="0">
              <a:solidFill>
                <a:srgbClr val="C00000"/>
              </a:solidFill>
            </a:endParaRPr>
          </a:p>
        </p:txBody>
      </p:sp>
      <p:pic>
        <p:nvPicPr>
          <p:cNvPr id="27654" name="Picture 6" descr="http://900igr.net/datai/istorija/Russkij-narodnyj-kostjum/0009-016-Sarafany-mogli-byt-raznogo-tsveta-krasnye-sinie-korichnevye-V-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3332" y="1714489"/>
            <a:ext cx="3366903" cy="3429023"/>
          </a:xfrm>
          <a:prstGeom prst="rect">
            <a:avLst/>
          </a:prstGeom>
          <a:noFill/>
        </p:spPr>
      </p:pic>
      <p:pic>
        <p:nvPicPr>
          <p:cNvPr id="27656" name="Picture 8" descr="http://www.slavorum.com/wp-content/uploads/2013/09/10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079263" cy="4071966"/>
          </a:xfrm>
          <a:prstGeom prst="rect">
            <a:avLst/>
          </a:prstGeom>
          <a:noFill/>
        </p:spPr>
      </p:pic>
      <p:pic>
        <p:nvPicPr>
          <p:cNvPr id="8" name="Picture 4" descr="http://www.ariylib.info/uploads/posts/2013-01/thumbs/1359097762_6520616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000504"/>
            <a:ext cx="2167405" cy="264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lvl="0"/>
            <a:r>
              <a:rPr lang="ru-RU" sz="6000" dirty="0" smtClean="0">
                <a:solidFill>
                  <a:srgbClr val="C00000"/>
                </a:solidFill>
              </a:rPr>
              <a:t>История  имён  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Иван и Марья. 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weblancer.net/files/portfolio/2811/281111/837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3998889" cy="3143272"/>
          </a:xfrm>
          <a:prstGeom prst="rect">
            <a:avLst/>
          </a:prstGeom>
          <a:noFill/>
        </p:spPr>
      </p:pic>
      <p:pic>
        <p:nvPicPr>
          <p:cNvPr id="7" name="Picture 4" descr="http://park.sokolniki.com/EditorFiles/image/News/2013/09/ivandama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3062281" cy="4078170"/>
          </a:xfrm>
          <a:prstGeom prst="rect">
            <a:avLst/>
          </a:prstGeom>
          <a:noFill/>
        </p:spPr>
      </p:pic>
      <p:pic>
        <p:nvPicPr>
          <p:cNvPr id="8" name="Picture 6" descr="http://img0.liveinternet.ru/images/attach/c/2/73/210/73210114_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43"/>
            <a:ext cx="3500430" cy="278605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5643578"/>
            <a:ext cx="3071834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Autofit/>
          </a:bodyPr>
          <a:lstStyle/>
          <a:p>
            <a:pPr lvl="0">
              <a:lnSpc>
                <a:spcPts val="8640"/>
              </a:lnSpc>
            </a:pPr>
            <a:r>
              <a:rPr lang="ru-RU" sz="6600" dirty="0" smtClean="0">
                <a:solidFill>
                  <a:srgbClr val="C00000"/>
                </a:solidFill>
              </a:rPr>
              <a:t>Причуды  имён  в  20  столетии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28" name="Picture 8" descr="http://img4.imgbb.ru/3/c/c/3cc0c311be29a2b84a1fa385c9c82109_h.jpg"/>
          <p:cNvPicPr>
            <a:picLocks noChangeAspect="1" noChangeArrowheads="1"/>
          </p:cNvPicPr>
          <p:nvPr/>
        </p:nvPicPr>
        <p:blipFill>
          <a:blip r:embed="rId2">
            <a:lum bright="18000" contrast="50000"/>
          </a:blip>
          <a:srcRect/>
          <a:stretch>
            <a:fillRect/>
          </a:stretch>
        </p:blipFill>
        <p:spPr bwMode="auto">
          <a:xfrm>
            <a:off x="142844" y="2000240"/>
            <a:ext cx="3000396" cy="4410604"/>
          </a:xfrm>
          <a:prstGeom prst="rect">
            <a:avLst/>
          </a:prstGeom>
          <a:noFill/>
        </p:spPr>
      </p:pic>
      <p:pic>
        <p:nvPicPr>
          <p:cNvPr id="30730" name="Picture 10" descr="http://i1.imgbb.ru/img6/0/7/e/07e38aae630cdaf4093c272a371927ac_h.jpg"/>
          <p:cNvPicPr>
            <a:picLocks noChangeAspect="1" noChangeArrowheads="1"/>
          </p:cNvPicPr>
          <p:nvPr/>
        </p:nvPicPr>
        <p:blipFill>
          <a:blip r:embed="rId3">
            <a:lum bright="18000" contrast="50000"/>
          </a:blip>
          <a:srcRect/>
          <a:stretch>
            <a:fillRect/>
          </a:stretch>
        </p:blipFill>
        <p:spPr bwMode="auto">
          <a:xfrm>
            <a:off x="3143240" y="2000240"/>
            <a:ext cx="3071834" cy="4429156"/>
          </a:xfrm>
          <a:prstGeom prst="rect">
            <a:avLst/>
          </a:prstGeom>
          <a:noFill/>
        </p:spPr>
      </p:pic>
      <p:pic>
        <p:nvPicPr>
          <p:cNvPr id="30732" name="Picture 12" descr="http://i1.imgbb.ru/img6/f/8/a/f8a0cffd2cfaae9e10ece95a3ca0a80d_h.jpg"/>
          <p:cNvPicPr>
            <a:picLocks noChangeAspect="1" noChangeArrowheads="1"/>
          </p:cNvPicPr>
          <p:nvPr/>
        </p:nvPicPr>
        <p:blipFill>
          <a:blip r:embed="rId4">
            <a:lum bright="18000" contrast="50000"/>
          </a:blip>
          <a:srcRect/>
          <a:stretch>
            <a:fillRect/>
          </a:stretch>
        </p:blipFill>
        <p:spPr bwMode="auto">
          <a:xfrm>
            <a:off x="6143636" y="2000240"/>
            <a:ext cx="300036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829576" cy="1143000"/>
          </a:xfrm>
        </p:spPr>
        <p:txBody>
          <a:bodyPr>
            <a:normAutofit/>
          </a:bodyPr>
          <a:lstStyle/>
          <a:p>
            <a:pPr lvl="0"/>
            <a:r>
              <a:rPr lang="ru-RU" sz="5400" dirty="0" smtClean="0">
                <a:solidFill>
                  <a:srgbClr val="C00000"/>
                </a:solidFill>
              </a:rPr>
              <a:t>Имена - </a:t>
            </a:r>
            <a:r>
              <a:rPr lang="ru-RU" sz="5400" dirty="0" err="1" smtClean="0">
                <a:solidFill>
                  <a:srgbClr val="C00000"/>
                </a:solidFill>
              </a:rPr>
              <a:t>трансформеры</a:t>
            </a:r>
            <a:r>
              <a:rPr lang="ru-RU" sz="5400" dirty="0" smtClean="0">
                <a:solidFill>
                  <a:srgbClr val="C00000"/>
                </a:solidFill>
              </a:rPr>
              <a:t>.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9700" name="Picture 4" descr="http://forums-su.com/download/file.php?id=1837589&amp;mode=view/DSC09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132567" cy="3314687"/>
          </a:xfrm>
          <a:prstGeom prst="rect">
            <a:avLst/>
          </a:prstGeom>
          <a:noFill/>
        </p:spPr>
      </p:pic>
      <p:pic>
        <p:nvPicPr>
          <p:cNvPr id="29702" name="Picture 6" descr="http://s.imhonet.ru/1/tmp_user_files/0e/79/0e790c71de7e8c531b6bfce6c41f3bf6/xlarge/569cbbcc3dbed689c3feb1c568c7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2857500" cy="2857500"/>
          </a:xfrm>
          <a:prstGeom prst="rect">
            <a:avLst/>
          </a:prstGeom>
          <a:noFill/>
        </p:spPr>
      </p:pic>
      <p:pic>
        <p:nvPicPr>
          <p:cNvPr id="9" name="Picture 2" descr="http://img403.imageshack.us/img403/1212/galliffetgastondenad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0"/>
            <a:ext cx="2857500" cy="4124326"/>
          </a:xfrm>
          <a:prstGeom prst="rect">
            <a:avLst/>
          </a:prstGeom>
          <a:noFill/>
        </p:spPr>
      </p:pic>
      <p:pic>
        <p:nvPicPr>
          <p:cNvPr id="29706" name="Picture 10" descr="http://www.creativepro.com/files/story_images/012904_fg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357430"/>
            <a:ext cx="2698356" cy="3633787"/>
          </a:xfrm>
          <a:prstGeom prst="rect">
            <a:avLst/>
          </a:prstGeom>
          <a:noFill/>
        </p:spPr>
      </p:pic>
      <p:pic>
        <p:nvPicPr>
          <p:cNvPr id="12" name="Picture 8" descr="http://im0-tub-ru.yandex.net/i?id=106952503-67-72&amp;n=21"/>
          <p:cNvPicPr>
            <a:picLocks noChangeAspect="1" noChangeArrowheads="1"/>
          </p:cNvPicPr>
          <p:nvPr/>
        </p:nvPicPr>
        <p:blipFill>
          <a:blip r:embed="rId6">
            <a:lum bright="-6000" contrast="36000"/>
          </a:blip>
          <a:srcRect/>
          <a:stretch>
            <a:fillRect/>
          </a:stretch>
        </p:blipFill>
        <p:spPr bwMode="auto">
          <a:xfrm>
            <a:off x="5000628" y="2285992"/>
            <a:ext cx="2714644" cy="3701787"/>
          </a:xfrm>
          <a:prstGeom prst="rect">
            <a:avLst/>
          </a:prstGeom>
          <a:noFill/>
        </p:spPr>
      </p:pic>
      <p:pic>
        <p:nvPicPr>
          <p:cNvPr id="29708" name="Picture 12" descr="http://rewalls.com/pic/201112/800x600/reWalls.com-553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119464"/>
            <a:ext cx="7643866" cy="573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«Меня зовут…»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1600200"/>
            <a:ext cx="2928958" cy="4257691"/>
          </a:xfrm>
        </p:spPr>
        <p:txBody>
          <a:bodyPr/>
          <a:lstStyle/>
          <a:p>
            <a:pPr algn="ctr"/>
            <a:r>
              <a:rPr lang="ru-RU" sz="1600" dirty="0" smtClean="0"/>
              <a:t>Имя происходит от </a:t>
            </a:r>
            <a:r>
              <a:rPr lang="ru-RU" sz="1600" dirty="0" smtClean="0">
                <a:solidFill>
                  <a:schemeClr val="tx1"/>
                </a:solidFill>
              </a:rPr>
              <a:t>библейского имени </a:t>
            </a:r>
            <a:r>
              <a:rPr lang="ru-RU" sz="1600" dirty="0" err="1" smtClean="0">
                <a:solidFill>
                  <a:schemeClr val="tx1"/>
                </a:solidFill>
              </a:rPr>
              <a:t>Фамарь</a:t>
            </a:r>
            <a:r>
              <a:rPr lang="ru-RU" sz="1600" dirty="0" smtClean="0">
                <a:solidFill>
                  <a:schemeClr val="tx1"/>
                </a:solidFill>
              </a:rPr>
              <a:t>, что означает "Пальма".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Тамара (даты правления 1184-1207) - знаменитая грузинская царица, с именем которой связан один из лучших периодов в жизни Грузии. Она происходила из династии </a:t>
            </a:r>
            <a:r>
              <a:rPr lang="ru-RU" sz="1600" dirty="0" err="1" smtClean="0">
                <a:solidFill>
                  <a:schemeClr val="tx1"/>
                </a:solidFill>
              </a:rPr>
              <a:t>Багратидов</a:t>
            </a:r>
            <a:r>
              <a:rPr lang="ru-RU" sz="1600" dirty="0" smtClean="0">
                <a:solidFill>
                  <a:schemeClr val="tx1"/>
                </a:solidFill>
              </a:rPr>
              <a:t>. Поэты восхваляли ее ум и красоту.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0.liveinternet.ru/images/attach/c/1/61/554/61554168_1279175853_0011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434102" cy="3091815"/>
          </a:xfrm>
          <a:prstGeom prst="rect">
            <a:avLst/>
          </a:prstGeom>
          <a:noFill/>
        </p:spPr>
      </p:pic>
      <p:pic>
        <p:nvPicPr>
          <p:cNvPr id="1028" name="Picture 4" descr="http://www.bogoslov.ru/data/225/311/1234/1%D1%81%D0%B2.%20%D0%A2%D0%B0%D0%BC%D0%B0%D1%80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71678"/>
            <a:ext cx="2790822" cy="3715591"/>
          </a:xfrm>
          <a:prstGeom prst="rect">
            <a:avLst/>
          </a:prstGeom>
          <a:noFill/>
        </p:spPr>
      </p:pic>
      <p:pic>
        <p:nvPicPr>
          <p:cNvPr id="1034" name="Picture 10" descr="http://www.hist.ru/images/Tama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00570"/>
            <a:ext cx="180203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85728"/>
            <a:ext cx="3971924" cy="600079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Что в имени твоём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Разные на свете бывают имена.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Значение имен толкуют письмена.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если правильно вас мама назовет,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Счастливую вам жизнь судьба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преподнесет.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размышляя о древности имен,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Пришедших к нам из Византии,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старым святцам вновь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Приходят к нам Данилы и Анастасии.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Желая счастья ребенку своему,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Услышать надо голос резонанса,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котором имя прозвучит ему,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голос первого весны посланца.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 таит в себе несчастье,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Другое - славу и почет.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Одни сияют солнышком в ненастье,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Другими движут жадность и расчет.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каждый счастью своему кузнец,</a:t>
            </a:r>
            <a:b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Которое даровано Богами.</a:t>
            </a:r>
            <a:b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Ковать он будет свой венец</a:t>
            </a:r>
            <a:b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Хорошими делами и словами.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Л.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Старова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http://img0.liveinternet.ru/images/attach/b/4/103/633/103633584_vap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4500562" cy="3389051"/>
          </a:xfrm>
          <a:prstGeom prst="rect">
            <a:avLst/>
          </a:prstGeom>
          <a:noFill/>
        </p:spPr>
      </p:pic>
      <p:pic>
        <p:nvPicPr>
          <p:cNvPr id="5" name="Picture 5" descr="http://teleschool.ru/wp-content/uploads/2013/06/2222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2928918" cy="2196689"/>
          </a:xfrm>
          <a:prstGeom prst="rect">
            <a:avLst/>
          </a:prstGeom>
          <a:noFill/>
        </p:spPr>
      </p:pic>
      <p:pic>
        <p:nvPicPr>
          <p:cNvPr id="2052" name="Picture 4" descr="http://www.vcharkarn.com/uploads/142/1423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9933"/>
            <a:ext cx="2357422" cy="1768067"/>
          </a:xfrm>
          <a:prstGeom prst="rect">
            <a:avLst/>
          </a:prstGeom>
          <a:noFill/>
        </p:spPr>
      </p:pic>
      <p:pic>
        <p:nvPicPr>
          <p:cNvPr id="2054" name="Picture 6" descr="http://www.sunhome.ru/UsersGallery/022012/prazdnichnoe-pozdravlenie-vosmoe-mart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5125661"/>
            <a:ext cx="2214578" cy="17323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6572272"/>
            <a:ext cx="2214578" cy="142876"/>
          </a:xfrm>
          <a:prstGeom prst="rect">
            <a:avLst/>
          </a:prstGeom>
          <a:solidFill>
            <a:srgbClr val="FFFFC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cs497.vkontakte.ru/u917975/58710541/x_1145a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008" y="0"/>
            <a:ext cx="9189008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28794" y="1428736"/>
            <a:ext cx="4857784" cy="27860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Сочинение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«Меня зовут…»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785794"/>
            <a:ext cx="635798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Всем спасибо</a:t>
            </a:r>
          </a:p>
          <a:p>
            <a:pPr algn="ctr"/>
            <a:r>
              <a:rPr lang="ru-RU" sz="9600" b="1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урок!</a:t>
            </a:r>
            <a:endParaRPr lang="ru-RU" sz="96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Пастернакjpeg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3548355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928670"/>
            <a:ext cx="4929222" cy="4525963"/>
          </a:xfrm>
          <a:ln>
            <a:noFill/>
          </a:ln>
        </p:spPr>
        <p:txBody>
          <a:bodyPr/>
          <a:lstStyle/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2000" dirty="0" smtClean="0">
                <a:solidFill>
                  <a:schemeClr val="tx1"/>
                </a:solidFill>
              </a:rPr>
              <a:t>Во  всем мне  хочется  дойти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До  самой  сути: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В  работе, в  поисках  пути,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В  сердечной  смуте,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До  сущности  протекших  дней,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До  их  причины,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До  оснований, до  корней,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До  сердцевины.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Все  время  схватывая  нить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Судеб, событий,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Жить, думать, чувствовать, любить,</a:t>
            </a:r>
          </a:p>
          <a:p>
            <a:pPr>
              <a:lnSpc>
                <a:spcPts val="192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    Свершать  открытья.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Борис Пастернак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14356"/>
            <a:ext cx="789530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Презентацию </a:t>
            </a:r>
          </a:p>
          <a:p>
            <a:pPr algn="ctr"/>
            <a:r>
              <a:rPr lang="ru-RU" sz="48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подготовила учитель </a:t>
            </a:r>
          </a:p>
          <a:p>
            <a:pPr algn="ctr"/>
            <a:r>
              <a:rPr lang="ru-RU" sz="48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русского языка и</a:t>
            </a:r>
          </a:p>
          <a:p>
            <a:pPr algn="ctr"/>
            <a:r>
              <a:rPr lang="ru-RU" sz="48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литературы</a:t>
            </a:r>
          </a:p>
          <a:p>
            <a:pPr algn="ctr"/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Фёдорова Тамара Ивановна</a:t>
            </a:r>
          </a:p>
          <a:p>
            <a:pPr algn="ctr"/>
            <a:r>
              <a:rPr lang="ru-RU" sz="3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МБОУ</a:t>
            </a:r>
          </a:p>
          <a:p>
            <a:pPr algn="ctr"/>
            <a:r>
              <a:rPr lang="ru-RU" sz="3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«Рощинская СОШ»</a:t>
            </a:r>
            <a:endParaRPr lang="ru-RU" sz="36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С.Я.Маршак .Имена, имена, имена…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0232" y="1785926"/>
            <a:ext cx="3714776" cy="4525963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Имена, имена, имена...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нашей речи звучат не случайно.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Как загадочна эта страна,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Так и имя - загадка и тайна.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этой жизни, а может быть, в той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Под земною звездой и небесной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Охраняет любого святой,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Не для каждого, впрочем,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известный.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Посреди разоренной земли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На ветру разгорелась рябина.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сентябре прозвучит Натали,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октябре отзовется Марина.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785926"/>
            <a:ext cx="3643306" cy="4525963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И осыплется с веток листва,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Не убавить уже, не прибавить.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Имена ведь - не просто слова,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А почти воплощенная память.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Ради вечной надежды своей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Вспоминайте судьбою хранимых,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Имена самых верных друзей,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даже боль приносивших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любимых...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Имена, имена, имена –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этой жизни звучат не случайно.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Как загадочна наша страна,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Так и имя - загадка и тайна.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900igr.net/datai/literatura/Tvorchestvo-S.JA.Marshaka/0001-003-Tvorchestvo-S.-JA.-Mars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230505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Имя в реке времени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Как бы вы определили цель нашего  урока? 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 нашего  урока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продолжить  знакомство  с  миром  имён, их  историей, значением  и своеобразием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 descr="http://irnovikova.ru/attachments/Image/detskaya.jpeg?13798490415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428868"/>
            <a:ext cx="7083881" cy="4143380"/>
          </a:xfrm>
          <a:prstGeom prst="rect">
            <a:avLst/>
          </a:prstGeom>
          <a:noFill/>
        </p:spPr>
      </p:pic>
      <p:sp useBgFill="1">
        <p:nvSpPr>
          <p:cNvPr id="6" name="Прямоугольник 5"/>
          <p:cNvSpPr/>
          <p:nvPr/>
        </p:nvSpPr>
        <p:spPr>
          <a:xfrm>
            <a:off x="500034" y="1357298"/>
            <a:ext cx="8001056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000" dirty="0" smtClean="0"/>
              <a:t>Конференция – это ?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1"/>
            <a:ext cx="8786874" cy="1828799"/>
          </a:xfrm>
        </p:spPr>
        <p:txBody>
          <a:bodyPr/>
          <a:lstStyle/>
          <a:p>
            <a:r>
              <a:rPr lang="ru-RU" i="1" u="sng" dirty="0" smtClean="0">
                <a:solidFill>
                  <a:schemeClr val="tx2">
                    <a:lumMod val="50000"/>
                  </a:schemeClr>
                </a:solidFill>
              </a:rPr>
              <a:t>Конференция</a:t>
            </a:r>
            <a:r>
              <a:rPr lang="ru-RU" dirty="0" smtClean="0">
                <a:solidFill>
                  <a:schemeClr val="tx1"/>
                </a:solidFill>
              </a:rPr>
              <a:t> – собрание, совещание  представителей  каких–</a:t>
            </a:r>
            <a:r>
              <a:rPr lang="ru-RU" dirty="0" err="1" smtClean="0">
                <a:solidFill>
                  <a:schemeClr val="tx1"/>
                </a:solidFill>
              </a:rPr>
              <a:t>нибудь</a:t>
            </a:r>
            <a:r>
              <a:rPr lang="ru-RU" dirty="0" smtClean="0">
                <a:solidFill>
                  <a:schemeClr val="tx1"/>
                </a:solidFill>
              </a:rPr>
              <a:t> государств, групп.  (</a:t>
            </a:r>
            <a:r>
              <a:rPr lang="ru-RU" sz="2400" dirty="0" smtClean="0">
                <a:solidFill>
                  <a:schemeClr val="tx1"/>
                </a:solidFill>
              </a:rPr>
              <a:t>Ожегов С.И.  Толковый  словарь  русского  языка)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14282" y="4357694"/>
            <a:ext cx="8643998" cy="225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HGｺﾞｼｯｸE"/>
              </a:rPr>
              <a:t>Конференц-зал</a:t>
            </a:r>
            <a:r>
              <a:rPr kumimoji="1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GｺﾞｼｯｸE"/>
              </a:rPr>
              <a:t> –  место для проведения</a:t>
            </a:r>
            <a:r>
              <a:rPr kumimoji="1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GｺﾞｼｯｸE"/>
              </a:rPr>
              <a:t> конференций, совещаний, собраний.</a:t>
            </a:r>
            <a:endParaRPr kumimoji="1" lang="ru-RU" sz="3200" b="1" baseline="0" dirty="0" smtClean="0">
              <a:cs typeface="HGｺﾞｼｯｸE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1" lang="ru-RU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HGｺﾞｼｯｸE"/>
              </a:rPr>
              <a:t>Составьте и запишите с данными словами два словосочетания</a:t>
            </a:r>
            <a:endParaRPr kumimoji="1" lang="ru-RU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HGｺﾞｼｯｸE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00438"/>
            <a:ext cx="8229600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6000" b="1" i="0" u="none" strike="noStrike" kern="1200" cap="none" spc="50" normalizeH="0" baseline="0" noProof="0" dirty="0" smtClean="0">
                <a:ln w="13500">
                  <a:noFill/>
                  <a:prstDash val="solid"/>
                </a:ln>
                <a:solidFill>
                  <a:srgbClr val="E30746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HGｺﾞｼｯｸE"/>
              </a:rPr>
              <a:t>Конференц-зал – это ?</a:t>
            </a:r>
            <a:endParaRPr kumimoji="1" lang="ru-RU" sz="6000" b="1" i="0" u="none" strike="noStrike" kern="1200" cap="none" spc="50" normalizeH="0" baseline="0" noProof="0" dirty="0">
              <a:ln w="13500">
                <a:noFill/>
                <a:prstDash val="solid"/>
              </a:ln>
              <a:solidFill>
                <a:srgbClr val="E30746"/>
              </a:solidFill>
              <a:effectLst>
                <a:outerShdw blurRad="50800" dist="38100" dir="2700000" algn="tl" rotWithShape="0">
                  <a:schemeClr val="bg1">
                    <a:alpha val="80000"/>
                  </a:schemeClr>
                </a:outerShdw>
              </a:effectLst>
              <a:uLnTx/>
              <a:uFillTx/>
              <a:latin typeface="+mj-lt"/>
              <a:ea typeface="+mj-ea"/>
              <a:cs typeface="HGｺﾞｼｯｸ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643050"/>
            <a:ext cx="8215370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286124"/>
            <a:ext cx="8215370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429132"/>
            <a:ext cx="82153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500702"/>
            <a:ext cx="821537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Запомним новое понятие: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ru-RU" sz="36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Ономастика</a:t>
            </a:r>
            <a:r>
              <a:rPr lang="ru-RU" sz="3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1.Совокупность  собственных  имён  какого 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нибудь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языка.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2. Раздел  языкознания, изучающий  собственные  имена</a:t>
            </a: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pictures.bookshop.ua/TitleBooks/bs0000754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571480"/>
            <a:ext cx="4357719" cy="5500726"/>
          </a:xfrm>
          <a:prstGeom prst="rect">
            <a:avLst/>
          </a:prstGeom>
          <a:noFill/>
        </p:spPr>
      </p:pic>
      <p:pic>
        <p:nvPicPr>
          <p:cNvPr id="5" name="Picture 4" descr="http://www.gramota.ru/files/lib/74_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647" y="500042"/>
            <a:ext cx="430896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Программа конференции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214282" y="142852"/>
          <a:ext cx="8715435" cy="65541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6260"/>
                <a:gridCol w="5573183"/>
                <a:gridCol w="241599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Этимология слова «имя». Его ближайшие родственники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Федорова Т.И.</a:t>
                      </a:r>
                    </a:p>
                    <a:p>
                      <a:r>
                        <a:rPr lang="ru-RU" sz="2000" dirty="0" smtClean="0"/>
                        <a:t>Учащиеся</a:t>
                      </a:r>
                      <a:r>
                        <a:rPr lang="ru-RU" sz="2000" baseline="0" dirty="0" smtClean="0"/>
                        <a:t>  </a:t>
                      </a:r>
                      <a:r>
                        <a:rPr lang="ru-RU" sz="2000" dirty="0" smtClean="0"/>
                        <a:t>6а</a:t>
                      </a:r>
                      <a:endParaRPr lang="ru-RU" sz="2000" dirty="0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Верования  и  обычаи  древнего  человека,  связанные  с  именем.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Гагуа</a:t>
                      </a:r>
                      <a:r>
                        <a:rPr lang="ru-RU" sz="2400" b="1" dirty="0" smtClean="0"/>
                        <a:t> Б.</a:t>
                      </a:r>
                      <a:endParaRPr lang="ru-RU" sz="2400" b="1" dirty="0"/>
                    </a:p>
                  </a:txBody>
                  <a:tcPr/>
                </a:tc>
              </a:tr>
              <a:tr h="84104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Своеобразие  древних  русских  имён.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Лариса ВАСИЛЬЕВА . Русские имена.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Бочарова</a:t>
                      </a:r>
                      <a:r>
                        <a:rPr lang="ru-RU" sz="2400" b="1" dirty="0" smtClean="0"/>
                        <a:t> А.</a:t>
                      </a:r>
                    </a:p>
                    <a:p>
                      <a:r>
                        <a:rPr kumimoji="1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Плотникова К.</a:t>
                      </a:r>
                      <a:endParaRPr lang="ru-RU" sz="2400" b="1" dirty="0"/>
                    </a:p>
                  </a:txBody>
                  <a:tcPr/>
                </a:tc>
              </a:tr>
              <a:tr h="62675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История  имён  Иван  и  Мария.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Климов И.</a:t>
                      </a:r>
                      <a:endParaRPr lang="ru-RU" sz="2800" b="1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С.Я. Маршак. Если только ты умен…</a:t>
                      </a:r>
                      <a:endParaRPr lang="ru-RU" sz="36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Причуды  имён  в  20  столетии.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Рыкова К.</a:t>
                      </a:r>
                      <a:endParaRPr lang="ru-RU" sz="2800" b="1" dirty="0"/>
                    </a:p>
                  </a:txBody>
                  <a:tcPr/>
                </a:tc>
              </a:tr>
              <a:tr h="5714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Имена - </a:t>
                      </a:r>
                      <a:r>
                        <a:rPr lang="ru-RU" sz="2800" b="1" dirty="0" err="1" smtClean="0"/>
                        <a:t>трансформеры</a:t>
                      </a:r>
                      <a:r>
                        <a:rPr lang="ru-RU" sz="2800" b="1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Мурашко В.</a:t>
                      </a:r>
                      <a:endParaRPr lang="ru-RU" sz="24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Рассказы о своём имени.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err="1" smtClean="0"/>
                        <a:t>Л.Старова</a:t>
                      </a:r>
                      <a:r>
                        <a:rPr lang="ru-RU" sz="2800" b="1" dirty="0" smtClean="0"/>
                        <a:t>. Что в имени твоём…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Участники конференции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Мороз Л.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</a:rPr>
              <a:t>Этимология слова «имя».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Его ближайшие родственники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6715172" cy="50006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u="sng" dirty="0" smtClean="0">
                <a:solidFill>
                  <a:schemeClr val="tx1"/>
                </a:solidFill>
              </a:rPr>
              <a:t>Первая точка зрения</a:t>
            </a:r>
            <a:r>
              <a:rPr lang="ru-RU" sz="2800" dirty="0" smtClean="0">
                <a:solidFill>
                  <a:schemeClr val="tx1"/>
                </a:solidFill>
              </a:rPr>
              <a:t>: некоторые  учёные  сближают слово «имя» с  древнерусским   ИМЪТИ  - « иметь»,    « считать», «принимать  за  кого – либо  или  за  что – либо»</a:t>
            </a:r>
          </a:p>
          <a:p>
            <a:r>
              <a:rPr lang="ru-RU" sz="2800" u="sng" dirty="0" smtClean="0">
                <a:solidFill>
                  <a:schemeClr val="tx1"/>
                </a:solidFill>
              </a:rPr>
              <a:t>Другая точка зрения: </a:t>
            </a:r>
            <a:r>
              <a:rPr lang="ru-RU" sz="2800" dirty="0" smtClean="0">
                <a:solidFill>
                  <a:schemeClr val="tx1"/>
                </a:solidFill>
              </a:rPr>
              <a:t>слово  восходит  к  древнеиндийскому   ИЮОТИ  -  «отделяет»,  т.е.  имя  даётся для  того,  чтобы  отличать  людей  или  животных  друг  от  друга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antonagafonov.com/wp-content/uploads/2008/03/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07395"/>
            <a:ext cx="2357422" cy="353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solidFill>
                  <a:schemeClr val="tx1"/>
                </a:solidFill>
              </a:rPr>
              <a:t>Соберём  « родственников»  этого  слова.  Составим  « гнездо»  однокоренных  слов.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karaponder.ru/wp-content/uploads/2012/07/detskaya_podelka_15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3810000" cy="2971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3714752"/>
            <a:ext cx="20489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ИМЯ</a:t>
            </a:r>
            <a:endParaRPr lang="ru-RU" sz="66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571744"/>
            <a:ext cx="239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именовать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500438"/>
            <a:ext cx="2281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именины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1350" y="4786322"/>
            <a:ext cx="3592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Наименованье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500570"/>
            <a:ext cx="255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именинник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142873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наименовать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7950" y="378619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BA06AD"/>
                </a:solidFill>
              </a:rPr>
              <a:t>именной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2198" y="214311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именинный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480" y="292893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именитый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857364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именно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7422" y="550070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0099"/>
                </a:solidFill>
              </a:rPr>
              <a:t>Именительный падеж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Common_ID06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хот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TS010362657</Template>
  <TotalTime>356</TotalTime>
  <Words>580</Words>
  <PresentationFormat>Экран (4:3)</PresentationFormat>
  <Paragraphs>133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Common_ID06</vt:lpstr>
      <vt:lpstr>Имя в реке времени</vt:lpstr>
      <vt:lpstr>Слайд 2</vt:lpstr>
      <vt:lpstr>С.Я.Маршак .Имена, имена, имена…</vt:lpstr>
      <vt:lpstr>Имя в реке времени</vt:lpstr>
      <vt:lpstr>Конференция – это ?</vt:lpstr>
      <vt:lpstr>Запомним новое понятие:</vt:lpstr>
      <vt:lpstr>Программа конференции</vt:lpstr>
      <vt:lpstr>Этимология слова «имя».  Его ближайшие родственники</vt:lpstr>
      <vt:lpstr>Соберём  « родственников»  этого  слова.  Составим  « гнездо»  однокоренных  слов.</vt:lpstr>
      <vt:lpstr>Слайд 10</vt:lpstr>
      <vt:lpstr>Верования  и  обычаи  древнего  человека,  связанные  с  именем. </vt:lpstr>
      <vt:lpstr>Своеобразие  древних  русских  имён</vt:lpstr>
      <vt:lpstr>История  имён   Иван и Марья. </vt:lpstr>
      <vt:lpstr>Причуды  имён  в  20  столетии.</vt:lpstr>
      <vt:lpstr>Имена - трансформеры.</vt:lpstr>
      <vt:lpstr>«Меня зовут…»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37</cp:revision>
  <dcterms:modified xsi:type="dcterms:W3CDTF">2014-01-09T18:19:13Z</dcterms:modified>
</cp:coreProperties>
</file>