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60" r:id="rId5"/>
    <p:sldId id="268" r:id="rId6"/>
    <p:sldId id="262" r:id="rId7"/>
    <p:sldId id="263" r:id="rId8"/>
    <p:sldId id="259" r:id="rId9"/>
    <p:sldId id="265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0" r:id="rId19"/>
    <p:sldId id="26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FF"/>
    <a:srgbClr val="FF6699"/>
    <a:srgbClr val="9900CC"/>
    <a:srgbClr val="003366"/>
    <a:srgbClr val="0033CC"/>
    <a:srgbClr val="000099"/>
    <a:srgbClr val="FF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18" autoAdjust="0"/>
  </p:normalViewPr>
  <p:slideViewPr>
    <p:cSldViewPr>
      <p:cViewPr>
        <p:scale>
          <a:sx n="113" d="100"/>
          <a:sy n="113" d="100"/>
        </p:scale>
        <p:origin x="456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4D4AF-43F9-4680-8458-4A2ABD7F1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56109-43DC-4726-91B7-756C79446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D200A-DB9F-4379-8A4D-B41E6461F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05CB9-8794-4F1B-8692-CB0EC3412D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22C9-F47E-472D-9B9B-6EC526AC5E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0EB68-A309-4D0A-A8D5-B8346AA76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BCB68-94A4-428D-97EC-850640BE3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736AE-6FA1-4AC4-AD72-41FF5E3D97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52A63-52D6-4745-B6CA-3A9ADCCF42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D509-5B97-4356-AD4B-652DCCBE71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F0C4D-36B2-4AA6-8F65-4FDDFDA97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31EBD0-87B3-45F8-95C5-41E90A33D5F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78F0">
                <a:gamma/>
                <a:shade val="46275"/>
                <a:invGamma/>
              </a:srgbClr>
            </a:gs>
            <a:gs pos="50000">
              <a:srgbClr val="0078F0"/>
            </a:gs>
            <a:gs pos="100000">
              <a:srgbClr val="0078F0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765175"/>
            <a:ext cx="6207125" cy="3743325"/>
          </a:xfrm>
        </p:spPr>
        <p:txBody>
          <a:bodyPr/>
          <a:lstStyle/>
          <a:p>
            <a:r>
              <a:rPr lang="ru-RU" sz="4000" b="1" u="sng"/>
              <a:t/>
            </a:r>
            <a:br>
              <a:rPr lang="ru-RU" sz="4000" b="1" u="sng"/>
            </a:br>
            <a:r>
              <a:rPr lang="ru-RU" sz="4000" b="1" u="sng"/>
              <a:t/>
            </a:r>
            <a:br>
              <a:rPr lang="ru-RU" sz="4000" b="1" u="sng"/>
            </a:br>
            <a:r>
              <a:rPr lang="ru-RU" sz="4000" b="1" u="sng"/>
              <a:t/>
            </a:r>
            <a:br>
              <a:rPr lang="ru-RU" sz="4000" b="1" u="sng"/>
            </a:br>
            <a:r>
              <a:rPr lang="ru-RU" sz="43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</a:t>
            </a:r>
            <a:r>
              <a:rPr lang="ru-RU" sz="4300" b="1" i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ИХОЛОГИЧЕСКИЙ КОМФОРТ КАК УСЛОВИЕ РАЗВИТИЯ </a:t>
            </a:r>
            <a:r>
              <a:rPr lang="ru-RU" sz="43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ЛИЧНОСТИ ШКОЛЬНИКА</a:t>
            </a:r>
            <a:br>
              <a:rPr lang="ru-RU" sz="43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43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</a:t>
            </a:r>
            <a:r>
              <a:rPr lang="ru-RU" sz="3500" b="1" i="1">
                <a:solidFill>
                  <a:srgbClr val="FF33CC"/>
                </a:solidFill>
                <a:latin typeface="Times New Roman" pitchFamily="18" charset="0"/>
              </a:rPr>
              <a:t>Лобжина Н.А</a:t>
            </a:r>
            <a:endParaRPr lang="ru-RU" sz="4300" b="1" u="sng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971550" y="908050"/>
            <a:ext cx="7993063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Золотые правила психологического комфорта</a:t>
            </a:r>
            <a:r>
              <a:rPr lang="ru-RU" sz="2400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>
                <a:solidFill>
                  <a:srgbClr val="003366"/>
                </a:solidFill>
              </a:rPr>
              <a:t> </a:t>
            </a:r>
          </a:p>
          <a:p>
            <a:r>
              <a:rPr lang="ru-RU" sz="2800">
                <a:solidFill>
                  <a:srgbClr val="003366"/>
                </a:solidFill>
              </a:rPr>
              <a:t>•Не пытайтесь за каждым отрицательным поступком видеть только отрицательные мотивы.</a:t>
            </a:r>
          </a:p>
          <a:p>
            <a:r>
              <a:rPr lang="ru-RU" sz="2800">
                <a:solidFill>
                  <a:srgbClr val="003366"/>
                </a:solidFill>
              </a:rPr>
              <a:t>•Школьники склонны охотнее выполнять поручения учителей при опосредованном способе воздействия.</a:t>
            </a:r>
          </a:p>
          <a:p>
            <a:r>
              <a:rPr lang="ru-RU" sz="2800">
                <a:solidFill>
                  <a:srgbClr val="003366"/>
                </a:solidFill>
              </a:rPr>
              <a:t>•Совместная деятельность сближает людей и повышает их авторитет.</a:t>
            </a:r>
          </a:p>
          <a:p>
            <a:r>
              <a:rPr lang="ru-RU" sz="2800">
                <a:solidFill>
                  <a:srgbClr val="003366"/>
                </a:solidFill>
              </a:rPr>
              <a:t>•Предусмотрительность и корректность поведения учителя снижают напряжение в общении.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CC"/>
            </a:gs>
            <a:gs pos="50000">
              <a:schemeClr val="folHlink"/>
            </a:gs>
            <a:gs pos="100000">
              <a:srgbClr val="99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8100" b="1" i="1" u="sng">
                <a:solidFill>
                  <a:srgbClr val="FF0066"/>
                </a:solidFill>
              </a:rPr>
              <a:t>УЧЕНИЕ -</a:t>
            </a:r>
            <a:r>
              <a:rPr lang="ru-RU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5400" b="1">
                <a:solidFill>
                  <a:srgbClr val="FF6699"/>
                </a:solidFill>
              </a:rPr>
              <a:t>ИНДИВИДУАЛЬНО ЗНАЧИМАЯ ДЕЯТЕЛЬНОСТЬ ОТДЕЛЬНОГО РЕБЕНКА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8788" name="Picture 4" descr="DSC011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333375"/>
            <a:ext cx="8604250" cy="6119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9812" name="Picture 4" descr="DSC011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0836" name="Picture 4" descr="DSC011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1860" name="Picture 4" descr="DSC011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84" name="Picture 4" descr="DSC011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3908" name="Picture 4" descr="DSC008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5" name="Picture 5" descr="DSC011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068638"/>
            <a:ext cx="4356100" cy="3448050"/>
          </a:xfrm>
          <a:prstGeom prst="rect">
            <a:avLst/>
          </a:prstGeom>
          <a:noFill/>
        </p:spPr>
      </p:pic>
      <p:pic>
        <p:nvPicPr>
          <p:cNvPr id="117766" name="Picture 6" descr="DSC011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0"/>
            <a:ext cx="4356100" cy="3068638"/>
          </a:xfrm>
          <a:prstGeom prst="rect">
            <a:avLst/>
          </a:prstGeom>
          <a:noFill/>
        </p:spPr>
      </p:pic>
      <p:pic>
        <p:nvPicPr>
          <p:cNvPr id="117767" name="Picture 7" descr="DSC011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68638"/>
            <a:ext cx="4787900" cy="3449637"/>
          </a:xfrm>
          <a:prstGeom prst="rect">
            <a:avLst/>
          </a:prstGeom>
          <a:noFill/>
        </p:spPr>
      </p:pic>
      <p:pic>
        <p:nvPicPr>
          <p:cNvPr id="117768" name="Picture 8" descr="DSC0115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787900" cy="3068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41338"/>
            <a:ext cx="8964613" cy="7399338"/>
          </a:xfrm>
          <a:prstGeom prst="rect">
            <a:avLst/>
          </a:prstGeom>
          <a:noFill/>
        </p:spPr>
      </p:pic>
      <p:sp>
        <p:nvSpPr>
          <p:cNvPr id="10343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2349500"/>
            <a:ext cx="7010400" cy="1295400"/>
          </a:xfrm>
        </p:spPr>
        <p:txBody>
          <a:bodyPr/>
          <a:lstStyle/>
          <a:p>
            <a:r>
              <a:rPr lang="ru-RU" sz="8900">
                <a:solidFill>
                  <a:srgbClr val="9900CC"/>
                </a:solidFill>
                <a:latin typeface="Times New Roman" pitchFamily="18" charset="0"/>
              </a:rPr>
              <a:t/>
            </a:r>
            <a:br>
              <a:rPr lang="ru-RU" sz="890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8900">
                <a:solidFill>
                  <a:srgbClr val="9900CC"/>
                </a:solidFill>
                <a:latin typeface="Times New Roman" pitchFamily="18" charset="0"/>
              </a:rPr>
              <a:t>СПАСИБО ЗА</a:t>
            </a:r>
            <a:br>
              <a:rPr lang="ru-RU" sz="890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8900">
                <a:solidFill>
                  <a:srgbClr val="9900CC"/>
                </a:solidFill>
                <a:latin typeface="Times New Roman" pitchFamily="18" charset="0"/>
              </a:rPr>
              <a:t/>
            </a:r>
            <a:br>
              <a:rPr lang="ru-RU" sz="8900">
                <a:solidFill>
                  <a:srgbClr val="9900CC"/>
                </a:solidFill>
                <a:latin typeface="Times New Roman" pitchFamily="18" charset="0"/>
              </a:rPr>
            </a:br>
            <a:r>
              <a:rPr lang="ru-RU" sz="8900">
                <a:solidFill>
                  <a:srgbClr val="9900CC"/>
                </a:solidFill>
                <a:latin typeface="Times New Roman" pitchFamily="18" charset="0"/>
              </a:rPr>
              <a:t> ВНИМАНИЕ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CCFF"/>
            </a:gs>
            <a:gs pos="50000">
              <a:srgbClr val="FFCCFF">
                <a:gamma/>
                <a:shade val="46275"/>
                <a:invGamma/>
              </a:srgbClr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476250"/>
            <a:ext cx="701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Эпиграф</a:t>
            </a:r>
            <a:r>
              <a:rPr lang="ru-RU" sz="6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«И нам дано предугадать, как наше слово отзовется…»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28638" y="1143000"/>
            <a:ext cx="810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4000" b="1" i="1">
                <a:solidFill>
                  <a:srgbClr val="FF0066"/>
                </a:solidFill>
                <a:latin typeface="Arial Narrow" pitchFamily="34" charset="0"/>
              </a:rPr>
              <a:t>Комфорт-</a:t>
            </a:r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 заимствовано из</a:t>
            </a:r>
          </a:p>
          <a:p>
            <a:pPr algn="ctr"/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английского языка, где </a:t>
            </a:r>
            <a:endParaRPr lang="en-US" sz="4000" b="1" i="1">
              <a:solidFill>
                <a:srgbClr val="66FF33"/>
              </a:solidFill>
              <a:latin typeface="Arial Narrow" pitchFamily="34" charset="0"/>
            </a:endParaRPr>
          </a:p>
          <a:p>
            <a:pPr algn="ctr"/>
            <a:r>
              <a:rPr lang="en-US" sz="4000" b="1" i="1">
                <a:solidFill>
                  <a:srgbClr val="66FF33"/>
                </a:solidFill>
                <a:latin typeface="Arial Narrow" pitchFamily="34" charset="0"/>
              </a:rPr>
              <a:t>comfort</a:t>
            </a:r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 «поддержка, укрепление».</a:t>
            </a:r>
          </a:p>
          <a:p>
            <a:pPr algn="ctr"/>
            <a:r>
              <a:rPr lang="ru-RU" sz="4000" b="1" i="1">
                <a:solidFill>
                  <a:srgbClr val="FF0066"/>
                </a:solidFill>
                <a:latin typeface="Arial Narrow" pitchFamily="34" charset="0"/>
              </a:rPr>
              <a:t>Психологический комфорт-</a:t>
            </a:r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 условия </a:t>
            </a:r>
          </a:p>
          <a:p>
            <a:pPr algn="ctr"/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жизни, при которых ребенок</a:t>
            </a:r>
          </a:p>
          <a:p>
            <a:pPr algn="ctr"/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чувствует себя спокойно, нет </a:t>
            </a:r>
          </a:p>
          <a:p>
            <a:pPr algn="ctr"/>
            <a:r>
              <a:rPr lang="ru-RU" sz="4000" b="1" i="1">
                <a:solidFill>
                  <a:srgbClr val="66FF33"/>
                </a:solidFill>
                <a:latin typeface="Arial Narrow" pitchFamily="34" charset="0"/>
              </a:rPr>
              <a:t>необходимости защищаться.</a:t>
            </a:r>
            <a:r>
              <a:rPr lang="ru-RU" sz="5400" b="1" i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66FF33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349500"/>
            <a:ext cx="2836863" cy="3716338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ПРИНЦИПЫ ПСИХОЛОГИЧЕСКОГО КОМФОРТА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66"/>
                </a:solidFill>
              </a:rPr>
              <a:t>УЧЕБА ДОЛЖНА ДАВАТЬ ДЕТЯМ РАДОСТЬ</a:t>
            </a:r>
          </a:p>
          <a:p>
            <a:r>
              <a:rPr lang="ru-RU" dirty="0">
                <a:solidFill>
                  <a:srgbClr val="0000FF"/>
                </a:solidFill>
              </a:rPr>
              <a:t>УЧЕБА ДОЛЖНА ПРОТЕКАТЬ НА ФОНЕ ПОЛОЖИТЕЛЬНЫХ ЭМОЦИЙ</a:t>
            </a:r>
            <a:endParaRPr lang="ru-RU" dirty="0"/>
          </a:p>
          <a:p>
            <a:r>
              <a:rPr lang="ru-RU" dirty="0">
                <a:solidFill>
                  <a:srgbClr val="0066FF"/>
                </a:solidFill>
              </a:rPr>
              <a:t>УЧЕБА ДОЛЖНА ИСКЛЮЧАТЬ ПСИХОТРАВМИРУЮЩИЕ СИТУАЦИИ</a:t>
            </a:r>
          </a:p>
          <a:p>
            <a:r>
              <a:rPr lang="ru-RU" dirty="0">
                <a:solidFill>
                  <a:srgbClr val="0066FF"/>
                </a:solidFill>
              </a:rPr>
              <a:t>Учеба должна создавать ситуацию успеха (я могу!)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813" y="2205038"/>
            <a:ext cx="7010400" cy="1295400"/>
          </a:xfrm>
        </p:spPr>
        <p:txBody>
          <a:bodyPr/>
          <a:lstStyle/>
          <a:p>
            <a:r>
              <a:rPr lang="ru-RU" sz="5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50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ТЕРПЕНИЕ + ЛЮБОВЬ +</a:t>
            </a:r>
            <a:b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ПОНИМАНИЕ </a:t>
            </a:r>
            <a:b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b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ПСИХОЛОГИЧЕСКИЙ КОМФОРТ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9144000" cy="6956425"/>
          </a:xfrm>
          <a:prstGeom prst="rect">
            <a:avLst/>
          </a:prstGeom>
          <a:noFill/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7010400" cy="1295400"/>
          </a:xfrm>
        </p:spPr>
        <p:txBody>
          <a:bodyPr/>
          <a:lstStyle/>
          <a:p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3700" b="1" i="1" dirty="0">
                <a:solidFill>
                  <a:schemeClr val="bg1"/>
                </a:solidFill>
              </a:rPr>
              <a:t>Принципы создания атмосферы психологического комфорта</a:t>
            </a:r>
            <a:r>
              <a:rPr lang="ru-RU" sz="3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  <a:br>
              <a:rPr lang="ru-RU" sz="3000" b="1" i="1" u="sng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(психолог- гуманист Карл </a:t>
            </a:r>
            <a:r>
              <a:rPr lang="ru-RU" sz="3000" b="1" i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Роджерс</a:t>
            </a:r>
            <a:r>
              <a:rPr lang="ru-RU" sz="30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о личностно-психологических особенностях каждого учащегося;</a:t>
            </a:r>
          </a:p>
          <a:p>
            <a:r>
              <a:rPr lang="ru-RU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о соотношении способностей и обучаемости каждого;</a:t>
            </a:r>
          </a:p>
          <a:p>
            <a:r>
              <a:rPr lang="ru-RU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о мотивации к учебному процессу;</a:t>
            </a:r>
          </a:p>
          <a:p>
            <a:r>
              <a:rPr lang="ru-RU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о взаимоотношениях между обучающимися в классе;</a:t>
            </a:r>
          </a:p>
          <a:p>
            <a:r>
              <a:rPr lang="ru-RU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• о семье ученика и т. д.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/>
            </a:r>
            <a:br>
              <a:rPr lang="ru-RU" sz="4000" b="1" i="1"/>
            </a:br>
            <a:r>
              <a:rPr lang="ru-RU" sz="4000" b="1" i="1"/>
              <a:t/>
            </a:r>
            <a:br>
              <a:rPr lang="ru-RU" sz="4000" b="1" i="1"/>
            </a:br>
            <a:r>
              <a:rPr lang="ru-RU" sz="4000" b="1" i="1"/>
              <a:t/>
            </a:r>
            <a:br>
              <a:rPr lang="ru-RU" sz="4000" b="1" i="1"/>
            </a:br>
            <a:r>
              <a:rPr lang="ru-RU" sz="4000" b="1" i="1">
                <a:solidFill>
                  <a:srgbClr val="9933FF"/>
                </a:solidFill>
              </a:rPr>
              <a:t>Работа психолога, равно как и других специалистов в коллективе, строится по следующей системе взаимодействия:</a:t>
            </a:r>
            <a:r>
              <a:rPr lang="ru-RU" sz="4000"/>
              <a:t> </a:t>
            </a: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116013" y="3429000"/>
            <a:ext cx="7777162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" pitchFamily="18" charset="0"/>
              </a:rPr>
              <a:t>ПСИХОЛОГ – УЧЕНИК –</a:t>
            </a:r>
          </a:p>
          <a:p>
            <a:pPr algn="ctr">
              <a:buFontTx/>
              <a:buNone/>
            </a:pPr>
            <a:r>
              <a:rPr lang="ru-RU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" pitchFamily="18" charset="0"/>
              </a:rPr>
              <a:t> ПЕДАГОГ – РОДИТЕЛЬ – </a:t>
            </a:r>
          </a:p>
          <a:p>
            <a:pPr algn="ctr">
              <a:buFontTx/>
              <a:buNone/>
            </a:pPr>
            <a:r>
              <a:rPr lang="ru-RU" sz="48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" pitchFamily="18" charset="0"/>
              </a:rPr>
              <a:t>ПСИХОЛОГ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folHlink"/>
            </a:gs>
            <a:gs pos="100000">
              <a:srgbClr val="CC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927100"/>
            <a:ext cx="8043862" cy="490538"/>
          </a:xfrm>
        </p:spPr>
        <p:txBody>
          <a:bodyPr/>
          <a:lstStyle/>
          <a:p>
            <a:r>
              <a:rPr lang="ru-RU" sz="4000">
                <a:solidFill>
                  <a:srgbClr val="3366FF"/>
                </a:solidFill>
              </a:rPr>
              <a:t>ИЗВЕСТНЫЕ СОВЕТЫ ПСИХОЛОГА </a:t>
            </a:r>
            <a:br>
              <a:rPr lang="ru-RU" sz="4000">
                <a:solidFill>
                  <a:srgbClr val="3366FF"/>
                </a:solidFill>
              </a:rPr>
            </a:br>
            <a:r>
              <a:rPr lang="ru-RU" sz="4000">
                <a:solidFill>
                  <a:srgbClr val="3366FF"/>
                </a:solidFill>
              </a:rPr>
              <a:t>Д. КОРНЕГИ: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ИСКРЕННЕ ИНТЕРЕСУЙТЕСЬ ЛЮДЬМИ;</a:t>
            </a: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УЛЫБАЙТЕСЬ;</a:t>
            </a: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ПОМНИТЕ, ЧТО ИМЯ ЧЕЛОВЕКА – ЭТО САМЫЙ СЛАДОСТНЫЙ И ВАЖНЫЙ ДЛЯ НЕГО ЗВУК;</a:t>
            </a: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БУДЬТЕ ХОРОШИМ СЛУШАТЕЛЕМ;</a:t>
            </a: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ГОВОРИТЕ О ТОМ, ЧТО ИНТЕРЕСУЕТ СОБЕСЕДНИКА;</a:t>
            </a:r>
          </a:p>
          <a:p>
            <a:r>
              <a:rPr lang="ru-RU" sz="2800">
                <a:solidFill>
                  <a:srgbClr val="003399"/>
                </a:solidFill>
                <a:latin typeface="Times New Roman" pitchFamily="18" charset="0"/>
              </a:rPr>
              <a:t>ВНУШАЙТЕ ЕМУ СОЗНАНИЕ ЗНАЧИМОСТИ.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 build="p" rev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0"/>
            <a:ext cx="7010400" cy="1295400"/>
          </a:xfrm>
        </p:spPr>
        <p:txBody>
          <a:bodyPr/>
          <a:lstStyle/>
          <a:p>
            <a:r>
              <a:rPr lang="ru-RU" sz="3300" b="1" u="sng">
                <a:solidFill>
                  <a:schemeClr val="accent1"/>
                </a:solidFill>
              </a:rPr>
              <a:t>ПРИНЦИПЫ ПЕДАГОГИЧЕСКОЙ ТЕХНОЛОГИИ А.А. ОКУНЕВА: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7010400" cy="41148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800">
                <a:solidFill>
                  <a:srgbClr val="9933FF"/>
                </a:solidFill>
              </a:rPr>
              <a:t>теоретический материал должен даваться на высоком уровне, а спрашиваться по способностям;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>
                <a:solidFill>
                  <a:srgbClr val="9933FF"/>
                </a:solidFill>
              </a:rPr>
              <a:t>принцип связи теории с практикой: учить применять знания в необычных ситуациях;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>
                <a:solidFill>
                  <a:srgbClr val="9933FF"/>
                </a:solidFill>
              </a:rPr>
              <a:t>принцип доступности: школьник должен действовать на пределе своих возможностей; талант учителя — угадать эти возможности, правильно определить  степень трудности; </a:t>
            </a:r>
          </a:p>
          <a:p>
            <a:pPr marL="533400" indent="-533400">
              <a:lnSpc>
                <a:spcPct val="80000"/>
              </a:lnSpc>
            </a:pPr>
            <a:r>
              <a:rPr lang="ru-RU" sz="2800">
                <a:solidFill>
                  <a:srgbClr val="9933FF"/>
                </a:solidFill>
              </a:rPr>
              <a:t>принцип сознательности: ребенок должен знать, что он проходит (в начале изучения темы пролистывают учебник, устанавливают, зачем и что будут изучать);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ru-RU" sz="2800">
              <a:solidFill>
                <a:srgbClr val="9933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5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5.5|2.5|3.7|1.4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3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271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Arial Narrow</vt:lpstr>
      <vt:lpstr>Adobe Garamond Pro</vt:lpstr>
      <vt:lpstr>Оформление по умолчанию</vt:lpstr>
      <vt:lpstr>   ПСИХОЛОГИЧЕСКИЙ КОМФОРТ КАК УСЛОВИЕ РАЗВИТИЯ ЛИЧНОСТИ ШКОЛЬНИКА                Лобжина Н.А</vt:lpstr>
      <vt:lpstr>Слайд 2</vt:lpstr>
      <vt:lpstr>Слайд 3</vt:lpstr>
      <vt:lpstr>ПРИНЦИПЫ ПСИХОЛОГИЧЕСКОГО КОМФОРТА</vt:lpstr>
      <vt:lpstr> ТЕРПЕНИЕ + ЛЮБОВЬ +  ПОНИМАНИЕ  = ПСИХОЛОГИЧЕСКИЙ КОМФОРТ</vt:lpstr>
      <vt:lpstr> Принципы создания атмосферы психологического комфорта. (психолог- гуманист Карл Роджерс) </vt:lpstr>
      <vt:lpstr>   Работа психолога, равно как и других специалистов в коллективе, строится по следующей системе взаимодействия: </vt:lpstr>
      <vt:lpstr>ИЗВЕСТНЫЕ СОВЕТЫ ПСИХОЛОГА  Д. КОРНЕГИ:  </vt:lpstr>
      <vt:lpstr>ПРИНЦИПЫ ПЕДАГОГИЧЕСКОЙ ТЕХНОЛОГИИ А.А. ОКУНЕВА:</vt:lpstr>
      <vt:lpstr>Слайд 10</vt:lpstr>
      <vt:lpstr>УЧЕНИЕ -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СПАСИБО ЗА   ВНИМАНИЕ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КОМФОРТ НА УРОКЕ КАК УСЛОВИЕ РАЗВИТИЯ ЛИЧНОСТИ ШКОЛЬНИКА</dc:title>
  <dc:creator>Даша и Максим</dc:creator>
  <cp:lastModifiedBy>re</cp:lastModifiedBy>
  <cp:revision>34</cp:revision>
  <dcterms:created xsi:type="dcterms:W3CDTF">2009-01-10T20:39:37Z</dcterms:created>
  <dcterms:modified xsi:type="dcterms:W3CDTF">2014-06-26T17:53:23Z</dcterms:modified>
</cp:coreProperties>
</file>