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8836F-95E9-49C2-9E8B-86762E7D3FBB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81B20B-662A-4D09-BD54-487285A62162}">
      <dgm:prSet phldrT="[Текст]"/>
      <dgm:spPr/>
      <dgm:t>
        <a:bodyPr/>
        <a:lstStyle/>
        <a:p>
          <a:r>
            <a:rPr lang="ru-RU" dirty="0" smtClean="0"/>
            <a:t>Опорные конспекты</a:t>
          </a:r>
          <a:endParaRPr lang="ru-RU" dirty="0"/>
        </a:p>
      </dgm:t>
    </dgm:pt>
    <dgm:pt modelId="{118DE629-DE21-4BB9-BA22-AC2C9578FC8A}" type="parTrans" cxnId="{536FC5B2-AE29-4178-925A-394362AFE9A4}">
      <dgm:prSet/>
      <dgm:spPr/>
      <dgm:t>
        <a:bodyPr/>
        <a:lstStyle/>
        <a:p>
          <a:endParaRPr lang="ru-RU"/>
        </a:p>
      </dgm:t>
    </dgm:pt>
    <dgm:pt modelId="{3C5C427D-BDEF-4FA7-91A7-A6F841EEDF1D}" type="sibTrans" cxnId="{536FC5B2-AE29-4178-925A-394362AFE9A4}">
      <dgm:prSet/>
      <dgm:spPr/>
      <dgm:t>
        <a:bodyPr/>
        <a:lstStyle/>
        <a:p>
          <a:endParaRPr lang="ru-RU"/>
        </a:p>
      </dgm:t>
    </dgm:pt>
    <dgm:pt modelId="{17D383A5-B432-4D7F-B0D3-73796E2ECD5C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</a:rPr>
            <a:t>делают уроки более запоминающимися, эмоциональными</a:t>
          </a:r>
          <a:endParaRPr lang="ru-RU" b="1" dirty="0">
            <a:solidFill>
              <a:schemeClr val="tx1"/>
            </a:solidFill>
          </a:endParaRPr>
        </a:p>
      </dgm:t>
    </dgm:pt>
    <dgm:pt modelId="{A01B5C24-5181-455D-A269-E3AAF84901B2}" type="parTrans" cxnId="{0E09C56D-6ED1-48D0-913F-3317A9BBE76B}">
      <dgm:prSet/>
      <dgm:spPr/>
      <dgm:t>
        <a:bodyPr/>
        <a:lstStyle/>
        <a:p>
          <a:endParaRPr lang="ru-RU"/>
        </a:p>
      </dgm:t>
    </dgm:pt>
    <dgm:pt modelId="{27C75274-9BFB-4542-AB3F-60F693BAE110}" type="sibTrans" cxnId="{0E09C56D-6ED1-48D0-913F-3317A9BBE76B}">
      <dgm:prSet/>
      <dgm:spPr/>
      <dgm:t>
        <a:bodyPr/>
        <a:lstStyle/>
        <a:p>
          <a:endParaRPr lang="ru-RU"/>
        </a:p>
      </dgm:t>
    </dgm:pt>
    <dgm:pt modelId="{93F6DA80-F198-492B-9C9B-15AAF58D69B3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endParaRPr lang="ru-RU" dirty="0"/>
        </a:p>
      </dgm:t>
    </dgm:pt>
    <dgm:pt modelId="{BA206EA6-5F1C-4DA4-81CA-A8E280B377DE}" type="parTrans" cxnId="{390EE496-1085-4AF0-AEC9-8E8F726964CA}">
      <dgm:prSet/>
      <dgm:spPr/>
      <dgm:t>
        <a:bodyPr/>
        <a:lstStyle/>
        <a:p>
          <a:endParaRPr lang="ru-RU"/>
        </a:p>
      </dgm:t>
    </dgm:pt>
    <dgm:pt modelId="{9CF701CB-C9BE-4BE6-BD88-3FCA7E3E5336}" type="sibTrans" cxnId="{390EE496-1085-4AF0-AEC9-8E8F726964CA}">
      <dgm:prSet/>
      <dgm:spPr/>
      <dgm:t>
        <a:bodyPr/>
        <a:lstStyle/>
        <a:p>
          <a:endParaRPr lang="ru-RU"/>
        </a:p>
      </dgm:t>
    </dgm:pt>
    <dgm:pt modelId="{E883E59D-BB0C-4C78-BA03-12FCAE829083}">
      <dgm:prSet phldrT="[Текст]"/>
      <dgm:spPr/>
      <dgm:t>
        <a:bodyPr/>
        <a:lstStyle/>
        <a:p>
          <a:endParaRPr lang="ru-RU" dirty="0"/>
        </a:p>
      </dgm:t>
    </dgm:pt>
    <dgm:pt modelId="{51EBFC05-551B-4873-A475-19C3E70E58FD}" type="parTrans" cxnId="{01DC6EC2-F51E-42D9-B96A-7DD80CE92F3C}">
      <dgm:prSet/>
      <dgm:spPr/>
      <dgm:t>
        <a:bodyPr/>
        <a:lstStyle/>
        <a:p>
          <a:endParaRPr lang="ru-RU"/>
        </a:p>
      </dgm:t>
    </dgm:pt>
    <dgm:pt modelId="{2DE03011-7EE9-4CEB-B1EE-13B36252B024}" type="sibTrans" cxnId="{01DC6EC2-F51E-42D9-B96A-7DD80CE92F3C}">
      <dgm:prSet/>
      <dgm:spPr/>
      <dgm:t>
        <a:bodyPr/>
        <a:lstStyle/>
        <a:p>
          <a:endParaRPr lang="ru-RU"/>
        </a:p>
      </dgm:t>
    </dgm:pt>
    <dgm:pt modelId="{630B15FA-4BAD-4ECD-895E-55C4F3B98BD4}">
      <dgm:prSet phldrT="[Текст]"/>
      <dgm:spPr/>
      <dgm:t>
        <a:bodyPr/>
        <a:lstStyle/>
        <a:p>
          <a:endParaRPr lang="ru-RU" dirty="0"/>
        </a:p>
      </dgm:t>
    </dgm:pt>
    <dgm:pt modelId="{AE932F42-C1F8-4E2E-8D81-3909C799A2FB}" type="parTrans" cxnId="{FCA9A1F9-2EEF-4550-ACCD-2345623BF5E6}">
      <dgm:prSet/>
      <dgm:spPr/>
      <dgm:t>
        <a:bodyPr/>
        <a:lstStyle/>
        <a:p>
          <a:endParaRPr lang="ru-RU"/>
        </a:p>
      </dgm:t>
    </dgm:pt>
    <dgm:pt modelId="{33094974-074A-4142-9A5E-BE8A4F64F87E}" type="sibTrans" cxnId="{FCA9A1F9-2EEF-4550-ACCD-2345623BF5E6}">
      <dgm:prSet/>
      <dgm:spPr/>
      <dgm:t>
        <a:bodyPr/>
        <a:lstStyle/>
        <a:p>
          <a:endParaRPr lang="ru-RU"/>
        </a:p>
      </dgm:t>
    </dgm:pt>
    <dgm:pt modelId="{CF1BA287-C629-4D47-9694-07B7037B6F47}">
      <dgm:prSet/>
      <dgm:spPr/>
      <dgm:t>
        <a:bodyPr/>
        <a:lstStyle/>
        <a:p>
          <a:endParaRPr lang="ru-RU" dirty="0"/>
        </a:p>
      </dgm:t>
    </dgm:pt>
    <dgm:pt modelId="{D871A800-44A4-41EC-BDF6-C09CE3BF3211}" type="parTrans" cxnId="{1AB14C98-C02F-4A04-814F-CBA19582732B}">
      <dgm:prSet/>
      <dgm:spPr/>
      <dgm:t>
        <a:bodyPr/>
        <a:lstStyle/>
        <a:p>
          <a:endParaRPr lang="ru-RU"/>
        </a:p>
      </dgm:t>
    </dgm:pt>
    <dgm:pt modelId="{E8A374DF-662D-441E-976C-C56CA836D297}" type="sibTrans" cxnId="{1AB14C98-C02F-4A04-814F-CBA19582732B}">
      <dgm:prSet/>
      <dgm:spPr/>
      <dgm:t>
        <a:bodyPr/>
        <a:lstStyle/>
        <a:p>
          <a:endParaRPr lang="ru-RU"/>
        </a:p>
      </dgm:t>
    </dgm:pt>
    <dgm:pt modelId="{DE10EBDB-77B4-42B3-8383-73ECE064ED2E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</a:rPr>
            <a:t>развивают логическое мышление учащихся</a:t>
          </a:r>
          <a:endParaRPr lang="ru-RU" dirty="0">
            <a:solidFill>
              <a:schemeClr val="tx1"/>
            </a:solidFill>
          </a:endParaRPr>
        </a:p>
      </dgm:t>
    </dgm:pt>
    <dgm:pt modelId="{33D000DB-9504-4135-9750-6EB778DBD299}" type="parTrans" cxnId="{2305256C-2E83-4DD5-A637-C73DC61D1FCE}">
      <dgm:prSet/>
      <dgm:spPr/>
      <dgm:t>
        <a:bodyPr/>
        <a:lstStyle/>
        <a:p>
          <a:endParaRPr lang="ru-RU"/>
        </a:p>
      </dgm:t>
    </dgm:pt>
    <dgm:pt modelId="{6619CACD-D924-42C1-BC9D-995975528A8F}" type="sibTrans" cxnId="{2305256C-2E83-4DD5-A637-C73DC61D1FCE}">
      <dgm:prSet/>
      <dgm:spPr/>
      <dgm:t>
        <a:bodyPr/>
        <a:lstStyle/>
        <a:p>
          <a:endParaRPr lang="ru-RU"/>
        </a:p>
      </dgm:t>
    </dgm:pt>
    <dgm:pt modelId="{8ADDACE7-BE12-48D8-8F31-57BDD8B32B0B}">
      <dgm:prSet/>
      <dgm:spPr/>
      <dgm:t>
        <a:bodyPr/>
        <a:lstStyle/>
        <a:p>
          <a:r>
            <a:rPr lang="ru-RU" i="1" dirty="0" smtClean="0"/>
            <a:t>способствуют глубокому и последовательному усвоению материала</a:t>
          </a:r>
          <a:endParaRPr lang="ru-RU" dirty="0"/>
        </a:p>
      </dgm:t>
    </dgm:pt>
    <dgm:pt modelId="{1DA1196C-A50F-46BA-9084-0E36CB9053A5}" type="parTrans" cxnId="{CC035A6A-1CCB-40EC-A670-A5AE807FBE30}">
      <dgm:prSet/>
      <dgm:spPr/>
      <dgm:t>
        <a:bodyPr/>
        <a:lstStyle/>
        <a:p>
          <a:endParaRPr lang="ru-RU"/>
        </a:p>
      </dgm:t>
    </dgm:pt>
    <dgm:pt modelId="{1C9ED214-605A-4559-A61D-7138D70C48A9}" type="sibTrans" cxnId="{CC035A6A-1CCB-40EC-A670-A5AE807FBE30}">
      <dgm:prSet/>
      <dgm:spPr/>
      <dgm:t>
        <a:bodyPr/>
        <a:lstStyle/>
        <a:p>
          <a:endParaRPr lang="ru-RU"/>
        </a:p>
      </dgm:t>
    </dgm:pt>
    <dgm:pt modelId="{ADDC04E8-FCE7-4F27-BFC0-2DDC2C8CB731}">
      <dgm:prSet/>
      <dgm:spPr/>
      <dgm:t>
        <a:bodyPr/>
        <a:lstStyle/>
        <a:p>
          <a:r>
            <a:rPr lang="ru-RU" dirty="0" smtClean="0"/>
            <a:t>служат подспорьем в практической деятельности учащихся</a:t>
          </a:r>
          <a:r>
            <a:rPr lang="ru-RU" i="1" dirty="0" smtClean="0"/>
            <a:t> для закрепления умений и навыков, развития речи</a:t>
          </a:r>
          <a:endParaRPr lang="ru-RU" dirty="0"/>
        </a:p>
      </dgm:t>
    </dgm:pt>
    <dgm:pt modelId="{3B44E8E8-3032-4E0C-AB10-57B75591117E}" type="parTrans" cxnId="{7B0C36CC-DA14-434A-A1E1-7E1BE6109A5B}">
      <dgm:prSet/>
      <dgm:spPr/>
      <dgm:t>
        <a:bodyPr/>
        <a:lstStyle/>
        <a:p>
          <a:endParaRPr lang="ru-RU"/>
        </a:p>
      </dgm:t>
    </dgm:pt>
    <dgm:pt modelId="{870A41A5-61CC-4EC7-9512-08FA6D11435B}" type="sibTrans" cxnId="{7B0C36CC-DA14-434A-A1E1-7E1BE6109A5B}">
      <dgm:prSet/>
      <dgm:spPr/>
      <dgm:t>
        <a:bodyPr/>
        <a:lstStyle/>
        <a:p>
          <a:endParaRPr lang="ru-RU"/>
        </a:p>
      </dgm:t>
    </dgm:pt>
    <dgm:pt modelId="{61C650A8-6A85-4DB4-9C4C-4A703ED38DF5}" type="pres">
      <dgm:prSet presAssocID="{3508836F-95E9-49C2-9E8B-86762E7D3F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79D43-5B29-4220-9007-37AB44C142F9}" type="pres">
      <dgm:prSet presAssocID="{3508836F-95E9-49C2-9E8B-86762E7D3FBB}" presName="matrix" presStyleCnt="0"/>
      <dgm:spPr/>
      <dgm:t>
        <a:bodyPr/>
        <a:lstStyle/>
        <a:p>
          <a:endParaRPr lang="ru-RU"/>
        </a:p>
      </dgm:t>
    </dgm:pt>
    <dgm:pt modelId="{6F1E39BF-C079-4232-B16C-CBF2ABE649C2}" type="pres">
      <dgm:prSet presAssocID="{3508836F-95E9-49C2-9E8B-86762E7D3FBB}" presName="tile1" presStyleLbl="node1" presStyleIdx="0" presStyleCnt="4"/>
      <dgm:spPr/>
      <dgm:t>
        <a:bodyPr/>
        <a:lstStyle/>
        <a:p>
          <a:endParaRPr lang="ru-RU"/>
        </a:p>
      </dgm:t>
    </dgm:pt>
    <dgm:pt modelId="{4751AD88-3436-4E20-B7A7-8D6569EFDD9D}" type="pres">
      <dgm:prSet presAssocID="{3508836F-95E9-49C2-9E8B-86762E7D3F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3CE2C-AF58-418B-BC2F-85BDC51AED58}" type="pres">
      <dgm:prSet presAssocID="{3508836F-95E9-49C2-9E8B-86762E7D3FBB}" presName="tile2" presStyleLbl="node1" presStyleIdx="1" presStyleCnt="4" custLinFactNeighborX="1750" custLinFactNeighborY="1264"/>
      <dgm:spPr/>
      <dgm:t>
        <a:bodyPr/>
        <a:lstStyle/>
        <a:p>
          <a:endParaRPr lang="ru-RU"/>
        </a:p>
      </dgm:t>
    </dgm:pt>
    <dgm:pt modelId="{9C347DC6-DB11-4479-949E-1DCC97DBB8B1}" type="pres">
      <dgm:prSet presAssocID="{3508836F-95E9-49C2-9E8B-86762E7D3F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6247A-0652-4776-B002-0B00DAAA3197}" type="pres">
      <dgm:prSet presAssocID="{3508836F-95E9-49C2-9E8B-86762E7D3FBB}" presName="tile3" presStyleLbl="node1" presStyleIdx="2" presStyleCnt="4"/>
      <dgm:spPr/>
      <dgm:t>
        <a:bodyPr/>
        <a:lstStyle/>
        <a:p>
          <a:endParaRPr lang="ru-RU"/>
        </a:p>
      </dgm:t>
    </dgm:pt>
    <dgm:pt modelId="{69C5DE73-0825-4CCF-9E14-874C17C87147}" type="pres">
      <dgm:prSet presAssocID="{3508836F-95E9-49C2-9E8B-86762E7D3F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F9426-78F9-4EDA-82D4-B1747D4EF548}" type="pres">
      <dgm:prSet presAssocID="{3508836F-95E9-49C2-9E8B-86762E7D3FBB}" presName="tile4" presStyleLbl="node1" presStyleIdx="3" presStyleCnt="4"/>
      <dgm:spPr/>
      <dgm:t>
        <a:bodyPr/>
        <a:lstStyle/>
        <a:p>
          <a:endParaRPr lang="ru-RU"/>
        </a:p>
      </dgm:t>
    </dgm:pt>
    <dgm:pt modelId="{39AF5D84-F247-4054-B2EF-34EDC8874310}" type="pres">
      <dgm:prSet presAssocID="{3508836F-95E9-49C2-9E8B-86762E7D3F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4AAD9-4AA0-4A35-ABF5-4B59C2F93022}" type="pres">
      <dgm:prSet presAssocID="{3508836F-95E9-49C2-9E8B-86762E7D3FB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66171-EB7E-47B8-9FF5-1AF451C07BDC}" type="presOf" srcId="{ADDC04E8-FCE7-4F27-BFC0-2DDC2C8CB731}" destId="{9C347DC6-DB11-4479-949E-1DCC97DBB8B1}" srcOrd="1" destOrd="0" presId="urn:microsoft.com/office/officeart/2005/8/layout/matrix1"/>
    <dgm:cxn modelId="{52C02E3E-3F25-442A-B54D-9709F5DDAD6A}" type="presOf" srcId="{DE10EBDB-77B4-42B3-8383-73ECE064ED2E}" destId="{AB4F9426-78F9-4EDA-82D4-B1747D4EF548}" srcOrd="0" destOrd="0" presId="urn:microsoft.com/office/officeart/2005/8/layout/matrix1"/>
    <dgm:cxn modelId="{E2A7D689-A04B-4C1B-85FD-B39F7CAB3C88}" type="presOf" srcId="{17D383A5-B432-4D7F-B0D3-73796E2ECD5C}" destId="{6F1E39BF-C079-4232-B16C-CBF2ABE649C2}" srcOrd="0" destOrd="0" presId="urn:microsoft.com/office/officeart/2005/8/layout/matrix1"/>
    <dgm:cxn modelId="{1AB14C98-C02F-4A04-814F-CBA19582732B}" srcId="{3581B20B-662A-4D09-BD54-487285A62162}" destId="{CF1BA287-C629-4D47-9694-07B7037B6F47}" srcOrd="4" destOrd="0" parTransId="{D871A800-44A4-41EC-BDF6-C09CE3BF3211}" sibTransId="{E8A374DF-662D-441E-976C-C56CA836D297}"/>
    <dgm:cxn modelId="{0E09C56D-6ED1-48D0-913F-3317A9BBE76B}" srcId="{3581B20B-662A-4D09-BD54-487285A62162}" destId="{17D383A5-B432-4D7F-B0D3-73796E2ECD5C}" srcOrd="0" destOrd="0" parTransId="{A01B5C24-5181-455D-A269-E3AAF84901B2}" sibTransId="{27C75274-9BFB-4542-AB3F-60F693BAE110}"/>
    <dgm:cxn modelId="{097B3EBB-ED51-47CE-9134-8588674459B3}" type="presOf" srcId="{3508836F-95E9-49C2-9E8B-86762E7D3FBB}" destId="{61C650A8-6A85-4DB4-9C4C-4A703ED38DF5}" srcOrd="0" destOrd="0" presId="urn:microsoft.com/office/officeart/2005/8/layout/matrix1"/>
    <dgm:cxn modelId="{7B0C36CC-DA14-434A-A1E1-7E1BE6109A5B}" srcId="{3581B20B-662A-4D09-BD54-487285A62162}" destId="{ADDC04E8-FCE7-4F27-BFC0-2DDC2C8CB731}" srcOrd="1" destOrd="0" parTransId="{3B44E8E8-3032-4E0C-AB10-57B75591117E}" sibTransId="{870A41A5-61CC-4EC7-9512-08FA6D11435B}"/>
    <dgm:cxn modelId="{6C7B8BDD-C1EC-46C6-8ADB-0A2396F2FA46}" type="presOf" srcId="{3581B20B-662A-4D09-BD54-487285A62162}" destId="{C394AAD9-4AA0-4A35-ABF5-4B59C2F93022}" srcOrd="0" destOrd="0" presId="urn:microsoft.com/office/officeart/2005/8/layout/matrix1"/>
    <dgm:cxn modelId="{CC035A6A-1CCB-40EC-A670-A5AE807FBE30}" srcId="{3581B20B-662A-4D09-BD54-487285A62162}" destId="{8ADDACE7-BE12-48D8-8F31-57BDD8B32B0B}" srcOrd="2" destOrd="0" parTransId="{1DA1196C-A50F-46BA-9084-0E36CB9053A5}" sibTransId="{1C9ED214-605A-4559-A61D-7138D70C48A9}"/>
    <dgm:cxn modelId="{7B72FF09-1EF1-41B1-9E88-717A1F4E3090}" type="presOf" srcId="{DE10EBDB-77B4-42B3-8383-73ECE064ED2E}" destId="{39AF5D84-F247-4054-B2EF-34EDC8874310}" srcOrd="1" destOrd="0" presId="urn:microsoft.com/office/officeart/2005/8/layout/matrix1"/>
    <dgm:cxn modelId="{944D0827-2191-4D64-AA6B-0E3245DDCF8A}" type="presOf" srcId="{ADDC04E8-FCE7-4F27-BFC0-2DDC2C8CB731}" destId="{3EC3CE2C-AF58-418B-BC2F-85BDC51AED58}" srcOrd="0" destOrd="0" presId="urn:microsoft.com/office/officeart/2005/8/layout/matrix1"/>
    <dgm:cxn modelId="{E3398CC2-C1AC-4678-999F-7399D36AB402}" type="presOf" srcId="{8ADDACE7-BE12-48D8-8F31-57BDD8B32B0B}" destId="{69C5DE73-0825-4CCF-9E14-874C17C87147}" srcOrd="1" destOrd="0" presId="urn:microsoft.com/office/officeart/2005/8/layout/matrix1"/>
    <dgm:cxn modelId="{536FC5B2-AE29-4178-925A-394362AFE9A4}" srcId="{3508836F-95E9-49C2-9E8B-86762E7D3FBB}" destId="{3581B20B-662A-4D09-BD54-487285A62162}" srcOrd="0" destOrd="0" parTransId="{118DE629-DE21-4BB9-BA22-AC2C9578FC8A}" sibTransId="{3C5C427D-BDEF-4FA7-91A7-A6F841EEDF1D}"/>
    <dgm:cxn modelId="{2305256C-2E83-4DD5-A637-C73DC61D1FCE}" srcId="{3581B20B-662A-4D09-BD54-487285A62162}" destId="{DE10EBDB-77B4-42B3-8383-73ECE064ED2E}" srcOrd="3" destOrd="0" parTransId="{33D000DB-9504-4135-9750-6EB778DBD299}" sibTransId="{6619CACD-D924-42C1-BC9D-995975528A8F}"/>
    <dgm:cxn modelId="{01DC6EC2-F51E-42D9-B96A-7DD80CE92F3C}" srcId="{3581B20B-662A-4D09-BD54-487285A62162}" destId="{E883E59D-BB0C-4C78-BA03-12FCAE829083}" srcOrd="6" destOrd="0" parTransId="{51EBFC05-551B-4873-A475-19C3E70E58FD}" sibTransId="{2DE03011-7EE9-4CEB-B1EE-13B36252B024}"/>
    <dgm:cxn modelId="{390EE496-1085-4AF0-AEC9-8E8F726964CA}" srcId="{3581B20B-662A-4D09-BD54-487285A62162}" destId="{93F6DA80-F198-492B-9C9B-15AAF58D69B3}" srcOrd="5" destOrd="0" parTransId="{BA206EA6-5F1C-4DA4-81CA-A8E280B377DE}" sibTransId="{9CF701CB-C9BE-4BE6-BD88-3FCA7E3E5336}"/>
    <dgm:cxn modelId="{FCA9A1F9-2EEF-4550-ACCD-2345623BF5E6}" srcId="{3581B20B-662A-4D09-BD54-487285A62162}" destId="{630B15FA-4BAD-4ECD-895E-55C4F3B98BD4}" srcOrd="7" destOrd="0" parTransId="{AE932F42-C1F8-4E2E-8D81-3909C799A2FB}" sibTransId="{33094974-074A-4142-9A5E-BE8A4F64F87E}"/>
    <dgm:cxn modelId="{B2C54743-B5C0-4570-BBD7-F38AAA6B1890}" type="presOf" srcId="{8ADDACE7-BE12-48D8-8F31-57BDD8B32B0B}" destId="{1DA6247A-0652-4776-B002-0B00DAAA3197}" srcOrd="0" destOrd="0" presId="urn:microsoft.com/office/officeart/2005/8/layout/matrix1"/>
    <dgm:cxn modelId="{60FE4B6D-6487-436F-A51C-6CFFC2CC16D7}" type="presOf" srcId="{17D383A5-B432-4D7F-B0D3-73796E2ECD5C}" destId="{4751AD88-3436-4E20-B7A7-8D6569EFDD9D}" srcOrd="1" destOrd="0" presId="urn:microsoft.com/office/officeart/2005/8/layout/matrix1"/>
    <dgm:cxn modelId="{1197A95A-B6F0-490E-8EB3-82E7F86E2EA3}" type="presParOf" srcId="{61C650A8-6A85-4DB4-9C4C-4A703ED38DF5}" destId="{DDF79D43-5B29-4220-9007-37AB44C142F9}" srcOrd="0" destOrd="0" presId="urn:microsoft.com/office/officeart/2005/8/layout/matrix1"/>
    <dgm:cxn modelId="{3045CE3B-2F49-4D57-9B68-FE5FF71BCA84}" type="presParOf" srcId="{DDF79D43-5B29-4220-9007-37AB44C142F9}" destId="{6F1E39BF-C079-4232-B16C-CBF2ABE649C2}" srcOrd="0" destOrd="0" presId="urn:microsoft.com/office/officeart/2005/8/layout/matrix1"/>
    <dgm:cxn modelId="{DC762079-4450-41B5-84BA-8EDF45E1462C}" type="presParOf" srcId="{DDF79D43-5B29-4220-9007-37AB44C142F9}" destId="{4751AD88-3436-4E20-B7A7-8D6569EFDD9D}" srcOrd="1" destOrd="0" presId="urn:microsoft.com/office/officeart/2005/8/layout/matrix1"/>
    <dgm:cxn modelId="{5E65110E-BCD0-47EC-8CBB-0B912F1B3463}" type="presParOf" srcId="{DDF79D43-5B29-4220-9007-37AB44C142F9}" destId="{3EC3CE2C-AF58-418B-BC2F-85BDC51AED58}" srcOrd="2" destOrd="0" presId="urn:microsoft.com/office/officeart/2005/8/layout/matrix1"/>
    <dgm:cxn modelId="{1F1F810F-6722-4C7D-BE9D-BCA3F62161A6}" type="presParOf" srcId="{DDF79D43-5B29-4220-9007-37AB44C142F9}" destId="{9C347DC6-DB11-4479-949E-1DCC97DBB8B1}" srcOrd="3" destOrd="0" presId="urn:microsoft.com/office/officeart/2005/8/layout/matrix1"/>
    <dgm:cxn modelId="{7D9367DE-3684-4AF1-B57B-5B2ED3A95A57}" type="presParOf" srcId="{DDF79D43-5B29-4220-9007-37AB44C142F9}" destId="{1DA6247A-0652-4776-B002-0B00DAAA3197}" srcOrd="4" destOrd="0" presId="urn:microsoft.com/office/officeart/2005/8/layout/matrix1"/>
    <dgm:cxn modelId="{8108B499-CAD5-4412-8FDD-DB9904DB6EBF}" type="presParOf" srcId="{DDF79D43-5B29-4220-9007-37AB44C142F9}" destId="{69C5DE73-0825-4CCF-9E14-874C17C87147}" srcOrd="5" destOrd="0" presId="urn:microsoft.com/office/officeart/2005/8/layout/matrix1"/>
    <dgm:cxn modelId="{7429E006-7B40-45C0-9C2B-3E7A543598EA}" type="presParOf" srcId="{DDF79D43-5B29-4220-9007-37AB44C142F9}" destId="{AB4F9426-78F9-4EDA-82D4-B1747D4EF548}" srcOrd="6" destOrd="0" presId="urn:microsoft.com/office/officeart/2005/8/layout/matrix1"/>
    <dgm:cxn modelId="{1F53B4B3-B1B8-46B3-B513-738CCB61C973}" type="presParOf" srcId="{DDF79D43-5B29-4220-9007-37AB44C142F9}" destId="{39AF5D84-F247-4054-B2EF-34EDC8874310}" srcOrd="7" destOrd="0" presId="urn:microsoft.com/office/officeart/2005/8/layout/matrix1"/>
    <dgm:cxn modelId="{87AB87D4-5AA7-44BF-97E3-5AEB1AAA0504}" type="presParOf" srcId="{61C650A8-6A85-4DB4-9C4C-4A703ED38DF5}" destId="{C394AAD9-4AA0-4A35-ABF5-4B59C2F9302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64F09-5693-4BC4-B5C1-802486DA2A28}" type="doc">
      <dgm:prSet loTypeId="urn:microsoft.com/office/officeart/2005/8/layout/default#1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EBA695B0-D0A5-4732-8699-8D8C10BBF0F4}">
      <dgm:prSet phldrT="[Текст]" custT="1"/>
      <dgm:spPr/>
      <dgm:t>
        <a:bodyPr/>
        <a:lstStyle/>
        <a:p>
          <a:r>
            <a:rPr lang="ru-RU" sz="2400" dirty="0" smtClean="0"/>
            <a:t>слуховая</a:t>
          </a:r>
          <a:endParaRPr lang="ru-RU" sz="2400" dirty="0"/>
        </a:p>
      </dgm:t>
    </dgm:pt>
    <dgm:pt modelId="{9B2C0214-8FBB-4D8E-A84A-D68564394E32}" type="parTrans" cxnId="{5FAAC503-F30A-4B16-9224-BC871D40B82A}">
      <dgm:prSet/>
      <dgm:spPr/>
      <dgm:t>
        <a:bodyPr/>
        <a:lstStyle/>
        <a:p>
          <a:endParaRPr lang="ru-RU"/>
        </a:p>
      </dgm:t>
    </dgm:pt>
    <dgm:pt modelId="{C0F7A029-F568-461A-80AB-C2CE095EB4E7}" type="sibTrans" cxnId="{5FAAC503-F30A-4B16-9224-BC871D40B82A}">
      <dgm:prSet/>
      <dgm:spPr/>
      <dgm:t>
        <a:bodyPr/>
        <a:lstStyle/>
        <a:p>
          <a:endParaRPr lang="ru-RU"/>
        </a:p>
      </dgm:t>
    </dgm:pt>
    <dgm:pt modelId="{6B477221-6270-4B2F-966C-3B130A327EFF}">
      <dgm:prSet phldrT="[Текст]" custT="1"/>
      <dgm:spPr/>
      <dgm:t>
        <a:bodyPr/>
        <a:lstStyle/>
        <a:p>
          <a:r>
            <a:rPr lang="ru-RU" sz="2400" dirty="0" smtClean="0"/>
            <a:t>зрительная </a:t>
          </a:r>
          <a:endParaRPr lang="ru-RU" sz="2400" dirty="0"/>
        </a:p>
      </dgm:t>
    </dgm:pt>
    <dgm:pt modelId="{1F712926-A68F-43CD-9917-B42BA92A1532}" type="parTrans" cxnId="{6483A4EA-D74A-4DE3-AD7A-3775618EC1E6}">
      <dgm:prSet/>
      <dgm:spPr/>
      <dgm:t>
        <a:bodyPr/>
        <a:lstStyle/>
        <a:p>
          <a:endParaRPr lang="ru-RU"/>
        </a:p>
      </dgm:t>
    </dgm:pt>
    <dgm:pt modelId="{0ACBEB93-5EAA-4C72-93EF-5BE6D783B19E}" type="sibTrans" cxnId="{6483A4EA-D74A-4DE3-AD7A-3775618EC1E6}">
      <dgm:prSet/>
      <dgm:spPr/>
      <dgm:t>
        <a:bodyPr/>
        <a:lstStyle/>
        <a:p>
          <a:endParaRPr lang="ru-RU"/>
        </a:p>
      </dgm:t>
    </dgm:pt>
    <dgm:pt modelId="{5C551581-E9A7-4B94-8287-5FDB4A58DCE9}">
      <dgm:prSet phldrT="[Текст]" custT="1"/>
      <dgm:spPr/>
      <dgm:t>
        <a:bodyPr/>
        <a:lstStyle/>
        <a:p>
          <a:r>
            <a:rPr lang="ru-RU" sz="2400" dirty="0" smtClean="0"/>
            <a:t>двигательная</a:t>
          </a:r>
          <a:endParaRPr lang="ru-RU" sz="2400" dirty="0"/>
        </a:p>
      </dgm:t>
    </dgm:pt>
    <dgm:pt modelId="{4BE896E3-2A30-40B2-99DF-A12785CD4F7A}" type="parTrans" cxnId="{08FAD921-01F3-4288-BF30-5C96118ED656}">
      <dgm:prSet/>
      <dgm:spPr/>
      <dgm:t>
        <a:bodyPr/>
        <a:lstStyle/>
        <a:p>
          <a:endParaRPr lang="ru-RU"/>
        </a:p>
      </dgm:t>
    </dgm:pt>
    <dgm:pt modelId="{10726E40-20D1-492F-9A29-4F3371DAD304}" type="sibTrans" cxnId="{08FAD921-01F3-4288-BF30-5C96118ED656}">
      <dgm:prSet/>
      <dgm:spPr/>
      <dgm:t>
        <a:bodyPr/>
        <a:lstStyle/>
        <a:p>
          <a:endParaRPr lang="ru-RU"/>
        </a:p>
      </dgm:t>
    </dgm:pt>
    <dgm:pt modelId="{C9BBCA38-F6D7-4476-847D-65D9BD035287}" type="pres">
      <dgm:prSet presAssocID="{6B664F09-5693-4BC4-B5C1-802486DA2A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550C4-EE5D-4EF2-A2FB-FDA37D8851C9}" type="pres">
      <dgm:prSet presAssocID="{EBA695B0-D0A5-4732-8699-8D8C10BBF0F4}" presName="node" presStyleLbl="node1" presStyleIdx="0" presStyleCnt="3" custScaleX="102297" custScaleY="74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39B17-C03B-4E1F-A691-9D1126940143}" type="pres">
      <dgm:prSet presAssocID="{C0F7A029-F568-461A-80AB-C2CE095EB4E7}" presName="sibTrans" presStyleCnt="0"/>
      <dgm:spPr/>
    </dgm:pt>
    <dgm:pt modelId="{A324EF6E-6859-4157-92CD-5922FFA62EA3}" type="pres">
      <dgm:prSet presAssocID="{6B477221-6270-4B2F-966C-3B130A327EFF}" presName="node" presStyleLbl="node1" presStyleIdx="1" presStyleCnt="3" custScaleX="111658" custScaleY="7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10725-D6A4-499E-8B29-DFBBC34F1C65}" type="pres">
      <dgm:prSet presAssocID="{0ACBEB93-5EAA-4C72-93EF-5BE6D783B19E}" presName="sibTrans" presStyleCnt="0"/>
      <dgm:spPr/>
    </dgm:pt>
    <dgm:pt modelId="{A332238C-CF40-48D4-BDA9-6FF00CF57D86}" type="pres">
      <dgm:prSet presAssocID="{5C551581-E9A7-4B94-8287-5FDB4A58DCE9}" presName="node" presStyleLbl="node1" presStyleIdx="2" presStyleCnt="3" custScaleX="107496" custScaleY="68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03831-78D4-473D-9DC1-03DF42454B0D}" type="presOf" srcId="{EBA695B0-D0A5-4732-8699-8D8C10BBF0F4}" destId="{F20550C4-EE5D-4EF2-A2FB-FDA37D8851C9}" srcOrd="0" destOrd="0" presId="urn:microsoft.com/office/officeart/2005/8/layout/default#1"/>
    <dgm:cxn modelId="{6483A4EA-D74A-4DE3-AD7A-3775618EC1E6}" srcId="{6B664F09-5693-4BC4-B5C1-802486DA2A28}" destId="{6B477221-6270-4B2F-966C-3B130A327EFF}" srcOrd="1" destOrd="0" parTransId="{1F712926-A68F-43CD-9917-B42BA92A1532}" sibTransId="{0ACBEB93-5EAA-4C72-93EF-5BE6D783B19E}"/>
    <dgm:cxn modelId="{425E2D4D-8FB5-48F2-90BB-0B20C81776CC}" type="presOf" srcId="{5C551581-E9A7-4B94-8287-5FDB4A58DCE9}" destId="{A332238C-CF40-48D4-BDA9-6FF00CF57D86}" srcOrd="0" destOrd="0" presId="urn:microsoft.com/office/officeart/2005/8/layout/default#1"/>
    <dgm:cxn modelId="{DFDD2E36-94E6-4946-A68A-1BBF7B23E4CB}" type="presOf" srcId="{6B477221-6270-4B2F-966C-3B130A327EFF}" destId="{A324EF6E-6859-4157-92CD-5922FFA62EA3}" srcOrd="0" destOrd="0" presId="urn:microsoft.com/office/officeart/2005/8/layout/default#1"/>
    <dgm:cxn modelId="{5FAAC503-F30A-4B16-9224-BC871D40B82A}" srcId="{6B664F09-5693-4BC4-B5C1-802486DA2A28}" destId="{EBA695B0-D0A5-4732-8699-8D8C10BBF0F4}" srcOrd="0" destOrd="0" parTransId="{9B2C0214-8FBB-4D8E-A84A-D68564394E32}" sibTransId="{C0F7A029-F568-461A-80AB-C2CE095EB4E7}"/>
    <dgm:cxn modelId="{08FAD921-01F3-4288-BF30-5C96118ED656}" srcId="{6B664F09-5693-4BC4-B5C1-802486DA2A28}" destId="{5C551581-E9A7-4B94-8287-5FDB4A58DCE9}" srcOrd="2" destOrd="0" parTransId="{4BE896E3-2A30-40B2-99DF-A12785CD4F7A}" sibTransId="{10726E40-20D1-492F-9A29-4F3371DAD304}"/>
    <dgm:cxn modelId="{3D612D3A-846B-4523-AAD1-2E2362C207AD}" type="presOf" srcId="{6B664F09-5693-4BC4-B5C1-802486DA2A28}" destId="{C9BBCA38-F6D7-4476-847D-65D9BD035287}" srcOrd="0" destOrd="0" presId="urn:microsoft.com/office/officeart/2005/8/layout/default#1"/>
    <dgm:cxn modelId="{FB8D41B2-0753-4EDF-AA31-AFAD7B0170E1}" type="presParOf" srcId="{C9BBCA38-F6D7-4476-847D-65D9BD035287}" destId="{F20550C4-EE5D-4EF2-A2FB-FDA37D8851C9}" srcOrd="0" destOrd="0" presId="urn:microsoft.com/office/officeart/2005/8/layout/default#1"/>
    <dgm:cxn modelId="{168CE7A8-3C43-4D9B-9AC2-299ECBF3200D}" type="presParOf" srcId="{C9BBCA38-F6D7-4476-847D-65D9BD035287}" destId="{94039B17-C03B-4E1F-A691-9D1126940143}" srcOrd="1" destOrd="0" presId="urn:microsoft.com/office/officeart/2005/8/layout/default#1"/>
    <dgm:cxn modelId="{AE06531B-976F-477C-9A35-5274A47DFD0E}" type="presParOf" srcId="{C9BBCA38-F6D7-4476-847D-65D9BD035287}" destId="{A324EF6E-6859-4157-92CD-5922FFA62EA3}" srcOrd="2" destOrd="0" presId="urn:microsoft.com/office/officeart/2005/8/layout/default#1"/>
    <dgm:cxn modelId="{C9658105-F71E-420B-9100-D2D9E66A721C}" type="presParOf" srcId="{C9BBCA38-F6D7-4476-847D-65D9BD035287}" destId="{6E110725-D6A4-499E-8B29-DFBBC34F1C65}" srcOrd="3" destOrd="0" presId="urn:microsoft.com/office/officeart/2005/8/layout/default#1"/>
    <dgm:cxn modelId="{489A8547-3618-4C06-B787-A6396A73954B}" type="presParOf" srcId="{C9BBCA38-F6D7-4476-847D-65D9BD035287}" destId="{A332238C-CF40-48D4-BDA9-6FF00CF57D8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E39BF-C079-4232-B16C-CBF2ABE649C2}">
      <dsp:nvSpPr>
        <dsp:cNvPr id="0" name=""/>
        <dsp:cNvSpPr/>
      </dsp:nvSpPr>
      <dsp:spPr>
        <a:xfrm rot="16200000">
          <a:off x="717035" y="-717035"/>
          <a:ext cx="2680729" cy="4114800"/>
        </a:xfrm>
        <a:prstGeom prst="round1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solidFill>
                <a:schemeClr val="tx1"/>
              </a:solidFill>
            </a:rPr>
            <a:t>делают уроки более запоминающимися, эмоциональными</a:t>
          </a:r>
          <a:endParaRPr lang="ru-RU" sz="2300" b="1" kern="1200" dirty="0">
            <a:solidFill>
              <a:schemeClr val="tx1"/>
            </a:solidFill>
          </a:endParaRPr>
        </a:p>
      </dsp:txBody>
      <dsp:txXfrm rot="16200000">
        <a:off x="1052126" y="-1052126"/>
        <a:ext cx="2010547" cy="4114800"/>
      </dsp:txXfrm>
    </dsp:sp>
    <dsp:sp modelId="{3EC3CE2C-AF58-418B-BC2F-85BDC51AED58}">
      <dsp:nvSpPr>
        <dsp:cNvPr id="0" name=""/>
        <dsp:cNvSpPr/>
      </dsp:nvSpPr>
      <dsp:spPr>
        <a:xfrm>
          <a:off x="4114800" y="33884"/>
          <a:ext cx="4114800" cy="2680729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служат подспорьем в практической деятельности учащихся</a:t>
          </a:r>
          <a:r>
            <a:rPr lang="ru-RU" sz="2300" i="1" kern="1200" dirty="0" smtClean="0"/>
            <a:t> для закрепления умений и навыков, развития речи</a:t>
          </a:r>
          <a:endParaRPr lang="ru-RU" sz="2300" kern="1200" dirty="0"/>
        </a:p>
      </dsp:txBody>
      <dsp:txXfrm>
        <a:off x="4114800" y="33884"/>
        <a:ext cx="4114800" cy="2010547"/>
      </dsp:txXfrm>
    </dsp:sp>
    <dsp:sp modelId="{1DA6247A-0652-4776-B002-0B00DAAA3197}">
      <dsp:nvSpPr>
        <dsp:cNvPr id="0" name=""/>
        <dsp:cNvSpPr/>
      </dsp:nvSpPr>
      <dsp:spPr>
        <a:xfrm rot="10800000">
          <a:off x="0" y="2680729"/>
          <a:ext cx="4114800" cy="2680729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способствуют глубокому и последовательному усвоению материала</a:t>
          </a:r>
          <a:endParaRPr lang="ru-RU" sz="2300" kern="1200" dirty="0"/>
        </a:p>
      </dsp:txBody>
      <dsp:txXfrm rot="10800000">
        <a:off x="0" y="3350911"/>
        <a:ext cx="4114800" cy="2010547"/>
      </dsp:txXfrm>
    </dsp:sp>
    <dsp:sp modelId="{AB4F9426-78F9-4EDA-82D4-B1747D4EF548}">
      <dsp:nvSpPr>
        <dsp:cNvPr id="0" name=""/>
        <dsp:cNvSpPr/>
      </dsp:nvSpPr>
      <dsp:spPr>
        <a:xfrm rot="5400000">
          <a:off x="4831835" y="1963694"/>
          <a:ext cx="2680729" cy="4114800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solidFill>
                <a:schemeClr val="tx1"/>
              </a:solidFill>
            </a:rPr>
            <a:t>развивают логическое мышление учащихся</a:t>
          </a:r>
          <a:endParaRPr lang="ru-RU" sz="2300" kern="1200" dirty="0">
            <a:solidFill>
              <a:schemeClr val="tx1"/>
            </a:solidFill>
          </a:endParaRPr>
        </a:p>
      </dsp:txBody>
      <dsp:txXfrm rot="5400000">
        <a:off x="5166926" y="2298785"/>
        <a:ext cx="2010547" cy="4114800"/>
      </dsp:txXfrm>
    </dsp:sp>
    <dsp:sp modelId="{C394AAD9-4AA0-4A35-ABF5-4B59C2F93022}">
      <dsp:nvSpPr>
        <dsp:cNvPr id="0" name=""/>
        <dsp:cNvSpPr/>
      </dsp:nvSpPr>
      <dsp:spPr>
        <a:xfrm>
          <a:off x="2880359" y="2010547"/>
          <a:ext cx="2468880" cy="134036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Опорные конспекты</a:t>
          </a:r>
          <a:endParaRPr lang="ru-RU" sz="2300" kern="1200" dirty="0"/>
        </a:p>
      </dsp:txBody>
      <dsp:txXfrm>
        <a:off x="2880359" y="2010547"/>
        <a:ext cx="2468880" cy="1340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550C4-EE5D-4EF2-A2FB-FDA37D8851C9}">
      <dsp:nvSpPr>
        <dsp:cNvPr id="0" name=""/>
        <dsp:cNvSpPr/>
      </dsp:nvSpPr>
      <dsp:spPr>
        <a:xfrm>
          <a:off x="472554" y="280"/>
          <a:ext cx="3383705" cy="1475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слуховая</a:t>
          </a:r>
          <a:endParaRPr lang="ru-RU" sz="2400" kern="1200" dirty="0"/>
        </a:p>
      </dsp:txBody>
      <dsp:txXfrm>
        <a:off x="472554" y="280"/>
        <a:ext cx="3383705" cy="1475874"/>
      </dsp:txXfrm>
    </dsp:sp>
    <dsp:sp modelId="{A324EF6E-6859-4157-92CD-5922FFA62EA3}">
      <dsp:nvSpPr>
        <dsp:cNvPr id="0" name=""/>
        <dsp:cNvSpPr/>
      </dsp:nvSpPr>
      <dsp:spPr>
        <a:xfrm>
          <a:off x="4187032" y="23640"/>
          <a:ext cx="3693341" cy="1429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зрительная </a:t>
          </a:r>
          <a:endParaRPr lang="ru-RU" sz="2400" kern="1200" dirty="0"/>
        </a:p>
      </dsp:txBody>
      <dsp:txXfrm>
        <a:off x="4187032" y="23640"/>
        <a:ext cx="3693341" cy="1429156"/>
      </dsp:txXfrm>
    </dsp:sp>
    <dsp:sp modelId="{A332238C-CF40-48D4-BDA9-6FF00CF57D86}">
      <dsp:nvSpPr>
        <dsp:cNvPr id="0" name=""/>
        <dsp:cNvSpPr/>
      </dsp:nvSpPr>
      <dsp:spPr>
        <a:xfrm>
          <a:off x="2398626" y="1806928"/>
          <a:ext cx="3555674" cy="136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двигательная</a:t>
          </a:r>
          <a:endParaRPr lang="ru-RU" sz="2400" kern="1200" dirty="0"/>
        </a:p>
      </dsp:txBody>
      <dsp:txXfrm>
        <a:off x="2398626" y="1806928"/>
        <a:ext cx="3555674" cy="136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532E-2E06-4D50-BF31-1B8632D55C06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39495-8531-47D7-8F72-FF91C1C02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60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E39A-ED57-44A4-84F1-EC741DBCB2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81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7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diagramData" Target="../diagrams/data2.xml"/><Relationship Id="rId5" Type="http://schemas.openxmlformats.org/officeDocument/2006/relationships/image" Target="../media/image2.jpeg"/><Relationship Id="rId10" Type="http://schemas.microsoft.com/office/2007/relationships/diagramDrawing" Target="../diagrams/drawing2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2389460"/>
            <a:ext cx="7775575" cy="175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Опорные конспекты и их роль в оптимизации процесса обучения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65948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517798"/>
            <a:ext cx="82073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kern="0" dirty="0">
                <a:latin typeface="+mj-lt"/>
                <a:ea typeface="+mj-ea"/>
                <a:cs typeface="+mj-cs"/>
              </a:rPr>
              <a:t>Муниципальное автономное общеобразовательное учреждение </a:t>
            </a:r>
          </a:p>
          <a:p>
            <a:pPr algn="ctr">
              <a:defRPr/>
            </a:pPr>
            <a:r>
              <a:rPr lang="ru-RU" sz="2000" kern="0" dirty="0" smtClean="0">
                <a:latin typeface="+mj-lt"/>
                <a:ea typeface="+mj-ea"/>
                <a:cs typeface="+mj-cs"/>
              </a:rPr>
              <a:t>«Гимназия</a:t>
            </a:r>
            <a:r>
              <a:rPr lang="ru-RU" sz="2000" kern="0" dirty="0">
                <a:latin typeface="+mj-lt"/>
                <a:ea typeface="+mj-ea"/>
                <a:cs typeface="+mj-cs"/>
              </a:rPr>
              <a:t>»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750" y="4910410"/>
            <a:ext cx="82073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kern="0" dirty="0">
                <a:latin typeface="+mj-lt"/>
                <a:ea typeface="+mj-ea"/>
                <a:cs typeface="+mj-cs"/>
              </a:rPr>
              <a:t>Учитель физики:  Мальцева Марина Викторовна,</a:t>
            </a:r>
          </a:p>
          <a:p>
            <a:pPr algn="ctr">
              <a:defRPr/>
            </a:pPr>
            <a:r>
              <a:rPr lang="ru-RU" sz="2000" kern="0" dirty="0">
                <a:latin typeface="+mj-lt"/>
                <a:ea typeface="+mj-ea"/>
                <a:cs typeface="+mj-cs"/>
              </a:rPr>
              <a:t>1 квалификационная категория</a:t>
            </a:r>
          </a:p>
          <a:p>
            <a:pPr algn="ctr">
              <a:defRPr/>
            </a:pPr>
            <a:endParaRPr lang="ru-RU" sz="2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000" kern="0" dirty="0">
                <a:latin typeface="+mj-lt"/>
                <a:ea typeface="+mj-ea"/>
                <a:cs typeface="+mj-cs"/>
              </a:rPr>
              <a:t>г. Чернушка, Пермский край</a:t>
            </a:r>
          </a:p>
        </p:txBody>
      </p:sp>
    </p:spTree>
    <p:extLst>
      <p:ext uri="{BB962C8B-B14F-4D97-AF65-F5344CB8AC3E}">
        <p14:creationId xmlns="" xmlns:p14="http://schemas.microsoft.com/office/powerpoint/2010/main" val="122086999"/>
      </p:ext>
    </p:extLst>
  </p:cSld>
  <p:clrMapOvr>
    <a:masterClrMapping/>
  </p:clrMapOvr>
  <p:transition spd="slow" advTm="101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448" y="6620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Опорные конспекты- потрясающий метод обучения детей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4717" y="1484784"/>
            <a:ext cx="410527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своей работе я применяю опорные конспекты на уроках физики в 7-11 классах. Когда с учениками изучаем новую тему, эти конспекты выполняю на доске, и оформляют их в тетради. </a:t>
            </a:r>
          </a:p>
          <a:p>
            <a:pPr marR="0" lvl="0" indent="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Основная цель детей- вникать в новые понятия, связывать их с уже известными, следить за ходом рассуждений, доказательств, не отвлекаясь на подробные записи. </a:t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1736" y="1268760"/>
            <a:ext cx="4462263" cy="5589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9903982"/>
      </p:ext>
    </p:extLst>
  </p:cSld>
  <p:clrMapOvr>
    <a:masterClrMapping/>
  </p:clrMapOvr>
  <p:transition spd="slow" advTm="24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0825" y="2132856"/>
            <a:ext cx="46085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400" dirty="0">
                <a:cs typeface="+mn-cs"/>
              </a:rPr>
              <a:t>Иногда, я раздаю ребятам уже готовый, распечатанный опорный конспект и  они могут делать в нем необходимые пометки, не отвлекаясь на запись лекции, что позволяет им сосредоточиться на понимании материала. При этом существенно сокращается время, затрачиваемое на конкретную тему.</a:t>
            </a:r>
            <a:r>
              <a:rPr lang="ru-RU" sz="240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572666"/>
            <a:ext cx="7345363" cy="1200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Calibri" pitchFamily="34" charset="0"/>
                <a:cs typeface="Times New Roman" pitchFamily="18" charset="0"/>
              </a:rPr>
              <a:t>Опорные конспекты- потрясающий метод обучения детей</a:t>
            </a:r>
            <a:endParaRPr lang="ru-RU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204864"/>
            <a:ext cx="4356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5035087"/>
      </p:ext>
    </p:extLst>
  </p:cSld>
  <p:clrMapOvr>
    <a:masterClrMapping/>
  </p:clrMapOvr>
  <p:transition spd="slow" advTm="20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70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Опорные конспекты для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повторного объяснения материала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2"/>
          <p:cNvSpPr txBox="1">
            <a:spLocks noChangeArrowheads="1"/>
          </p:cNvSpPr>
          <p:nvPr/>
        </p:nvSpPr>
        <p:spPr>
          <a:xfrm>
            <a:off x="179512" y="2724126"/>
            <a:ext cx="3960813" cy="35394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R="0" lvl="0" indent="261938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После объяснения материала всему классу предъявляется опорный конспект (через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кодоскоп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или компьютер). Используя рисунки на опорном конспекте, быстро и четко повторяю весь изложенный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материал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862" y="2781276"/>
            <a:ext cx="50768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04618040"/>
      </p:ext>
    </p:extLst>
  </p:cSld>
  <p:clrMapOvr>
    <a:masterClrMapping/>
  </p:clrMapOvr>
  <p:transition spd="slow" advTm="20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924944"/>
            <a:ext cx="413963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0" marR="0" lvl="0" indent="-539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воспроизведение конспекта  по памяти</a:t>
            </a:r>
          </a:p>
          <a:p>
            <a:pPr marL="539750" marR="0" lvl="0" indent="-539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устное проговаривание по своему опорному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конспекту в тетради</a:t>
            </a:r>
          </a:p>
          <a:p>
            <a:pPr marL="539750" marR="0" lvl="0" indent="-539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взаимопроверка материала по ОК </a:t>
            </a:r>
          </a:p>
          <a:p>
            <a:pPr marR="0" lvl="0" indent="5365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704" y="501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Опорные конспекты для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закрепления изучаемого материала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8354" y="1927423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Для оперативного контроля знаний я использую различные виды опроса, в том числе:</a:t>
            </a:r>
          </a:p>
        </p:txBody>
      </p:sp>
      <p:pic>
        <p:nvPicPr>
          <p:cNvPr id="8" name="Рисунок 7" descr="http://img.labirint.ru/images/comments_pic/1325/5_dabd202a0c724f3e4f1d0b1f2511f6ba_1371723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092" y="3197051"/>
            <a:ext cx="482441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83232910"/>
      </p:ext>
    </p:extLst>
  </p:cSld>
  <p:clrMapOvr>
    <a:masterClrMapping/>
  </p:clrMapOvr>
  <p:transition spd="slow" advTm="411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720725" y="576783"/>
            <a:ext cx="7772400" cy="60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Значение опорных конспектов для слабых учащихся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5900" y="1196752"/>
            <a:ext cx="8280400" cy="338455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Запомнить отдельные термины, формулы, величины для них бывает очень сложно, не говоря уже о цельной цепочке темы.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Такие ученики часто теряются, замыкаются в себе и в конечном итоге теряют всякий интерес к предмету, к получению знаний.</a:t>
            </a:r>
          </a:p>
        </p:txBody>
      </p:sp>
      <p:pic>
        <p:nvPicPr>
          <p:cNvPr id="7" name="Picture 4" descr="Изображение 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2" y="2852936"/>
            <a:ext cx="3705225" cy="3068638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887787" y="2852837"/>
            <a:ext cx="5292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chemeClr val="tx1"/>
                </a:solidFill>
                <a:latin typeface="+mn-lt"/>
                <a:cs typeface="+mn-cs"/>
              </a:rPr>
              <a:t>Для таких ребят  опорный конспект действительно  становится  опорой.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chemeClr val="tx1"/>
                </a:solidFill>
                <a:cs typeface="+mn-cs"/>
              </a:rPr>
              <a:t>Он позволяет без помощи учителя </a:t>
            </a:r>
            <a:r>
              <a:rPr lang="ru-RU" sz="2000" dirty="0">
                <a:cs typeface="+mn-cs"/>
              </a:rPr>
              <a:t>облегчить восприятие теоретического материала и способствует быстрому его запоминанию.</a:t>
            </a:r>
            <a:endParaRPr lang="ru-RU" sz="2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528" y="632137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chemeClr val="tx1"/>
                </a:solidFill>
                <a:cs typeface="+mn-cs"/>
              </a:rPr>
              <a:t>Постепенно пропадает скованность, появляется интерес к получению знаний.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71149714"/>
      </p:ext>
    </p:extLst>
  </p:cSld>
  <p:clrMapOvr>
    <a:masterClrMapping/>
  </p:clrMapOvr>
  <p:transition spd="slow" advTm="30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8313" y="4385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 актуальными опорные конспекты  являются при подготовке к  ЕГЭ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3438" y="1706959"/>
            <a:ext cx="4500562" cy="1871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indent="3635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Выбор сдачи ЕГЭ по физике– серьезный шаг в жизни каждого выпускника,  от которого зависит его будущее.</a:t>
            </a:r>
          </a:p>
          <a:p>
            <a:pPr marR="0" lvl="0" indent="3635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Имея ограниченное количество часов по предмету, мы должны повторить по нему всю программу, чтобы качественно подготовиться к сдаче ЕГЭ.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9984"/>
            <a:ext cx="4703763" cy="285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947046"/>
            <a:ext cx="87487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Успешность сдачи экзамена во многом определяется качественной подготовкой к предмету и  привлечением дополнительного материала к нему.  </a:t>
            </a:r>
          </a:p>
          <a:p>
            <a:r>
              <a:rPr lang="ru-RU" sz="2000"/>
              <a:t>Опорные конспекты, представляющие собой краткий курс физики в таблицах, схемах и алгоритмах, позволяют оптимизировать изучение и повторение этих разделов.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81255200"/>
      </p:ext>
    </p:extLst>
  </p:cSld>
  <p:clrMapOvr>
    <a:masterClrMapping/>
  </p:clrMapOvr>
  <p:transition spd="slow" advTm="33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750" y="432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Применение опорных конспектов способствует росту мотивации достижения успеха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484833"/>
            <a:ext cx="8291513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Работа с опорными конспектами влияет на рост успеваемости и качества знаний в 7-9 классах. Повышается интерес к предмету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  у старшеклассников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21 ученику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опорные конспекты помогли сдать экзамены по физике в форме ЕГЭ  и ГИА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Увеличилось число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обучающихся,выбравших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физику для сдачи ЕГЭ и ГИА.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1275" y="2061096"/>
            <a:ext cx="5853013" cy="142420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820" y="3861048"/>
            <a:ext cx="6286500" cy="1333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4241" y="5589984"/>
            <a:ext cx="4371975" cy="1295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27430882"/>
      </p:ext>
    </p:extLst>
  </p:cSld>
  <p:clrMapOvr>
    <a:masterClrMapping/>
  </p:clrMapOvr>
  <p:transition spd="slow" advTm="666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69685" cy="6858000"/>
        </p:xfrm>
        <a:graphic>
          <a:graphicData uri="http://schemas.openxmlformats.org/presentationml/2006/ole">
            <p:oleObj spid="_x0000_s1025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610" y="917848"/>
            <a:ext cx="8229600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Курс физики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один из сложных в учебном плане школы.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Особенностью предмета физики является изобилие формулировок законов, правил, определений, математических выводов и формул, требующих точного воспроизведения, и далеко не все учащиеся умеют конспектировать, боясь сократить слово, фразу, тем самым потерять важные звенья лекции.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59435" y="2708945"/>
            <a:ext cx="5761037" cy="1728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Поэтому, к сожалению, многие лекции по физике превращаются в диктовку материала, за которой не видно его содержания, теряются возможности его активного осознания.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pic>
        <p:nvPicPr>
          <p:cNvPr id="7" name="Picture 6" descr="C:\Users\Home\AppData\Local\Microsoft\Windows\Temporary Internet Files\Content.IE5\YF4IXTYY\MCj0233458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564904"/>
            <a:ext cx="2328862" cy="189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331465" y="4869160"/>
            <a:ext cx="79930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kern="0" dirty="0">
                <a:solidFill>
                  <a:schemeClr val="tx1"/>
                </a:solidFill>
                <a:latin typeface="+mn-lt"/>
                <a:cs typeface="+mn-cs"/>
              </a:rPr>
              <a:t>     </a:t>
            </a:r>
            <a:r>
              <a:rPr lang="ru-RU" sz="2400" kern="0" dirty="0" smtClean="0">
                <a:solidFill>
                  <a:schemeClr val="tx1"/>
                </a:solidFill>
                <a:latin typeface="+mn-lt"/>
                <a:cs typeface="+mn-cs"/>
              </a:rPr>
              <a:t>Учебное </a:t>
            </a:r>
            <a:r>
              <a:rPr lang="ru-RU" sz="2400" kern="0" dirty="0">
                <a:solidFill>
                  <a:schemeClr val="tx1"/>
                </a:solidFill>
                <a:latin typeface="+mn-lt"/>
                <a:cs typeface="+mn-cs"/>
              </a:rPr>
              <a:t>время используется неэффективно.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00435" y="5445795"/>
            <a:ext cx="7488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Эту проблему можно решить с помощью ведения опорного конспекта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19654340"/>
      </p:ext>
    </p:extLst>
  </p:cSld>
  <p:clrMapOvr>
    <a:masterClrMapping/>
  </p:clrMapOvr>
  <p:transition spd="slow" advTm="2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6825" y="981074"/>
            <a:ext cx="3595555" cy="403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536575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Опорный конспект- это «ассоциативный» символ, заменяющий некое смысловое значение;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он способен мгновенно восстановить в памяти известную и ранее понятую информацию".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 словарь Ожегова)</a:t>
            </a:r>
          </a:p>
        </p:txBody>
      </p:sp>
      <p:pic>
        <p:nvPicPr>
          <p:cNvPr id="6" name="Рисунок 6" descr="http://www.xxlbook.ru/imgh17064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28699"/>
            <a:ext cx="4608512" cy="62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13835739"/>
      </p:ext>
    </p:extLst>
  </p:cSld>
  <p:clrMapOvr>
    <a:masterClrMapping/>
  </p:clrMapOvr>
  <p:transition spd="slow" advTm="12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908049"/>
            <a:ext cx="3851275" cy="5006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5365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Опорный конспект по физике -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развернутая наглядная конструкция темы, содержащая расположенные определенным образом правила, формулы, определения, графики, обозначения единицы измерения  и ключевые слова.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125215"/>
            <a:ext cx="4716462" cy="4896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96366441"/>
      </p:ext>
    </p:extLst>
  </p:cSld>
  <p:clrMapOvr>
    <a:masterClrMapping/>
  </p:clrMapOvr>
  <p:transition spd="slow" advTm="19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AutoShape 1024"/>
          <p:cNvSpPr>
            <a:spLocks noChangeArrowheads="1"/>
          </p:cNvSpPr>
          <p:nvPr/>
        </p:nvSpPr>
        <p:spPr bwMode="auto">
          <a:xfrm>
            <a:off x="611560" y="1412776"/>
            <a:ext cx="7668344" cy="1728192"/>
          </a:xfrm>
          <a:prstGeom prst="hexagon">
            <a:avLst>
              <a:gd name="adj" fmla="val 41892"/>
              <a:gd name="vf" fmla="val 115470"/>
            </a:avLst>
          </a:prstGeom>
          <a:solidFill>
            <a:schemeClr val="accent1">
              <a:lumMod val="75000"/>
            </a:schemeClr>
          </a:soli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cs typeface="+mn-cs"/>
              </a:rPr>
              <a:t>1. Активизировать мыслительную деятельность учащихся, а, следовательно, повысить мотивацию к предмету</a:t>
            </a:r>
          </a:p>
        </p:txBody>
      </p:sp>
      <p:sp>
        <p:nvSpPr>
          <p:cNvPr id="7" name="AutoShape 1024"/>
          <p:cNvSpPr>
            <a:spLocks noChangeArrowheads="1"/>
          </p:cNvSpPr>
          <p:nvPr/>
        </p:nvSpPr>
        <p:spPr bwMode="auto">
          <a:xfrm>
            <a:off x="627632" y="3168352"/>
            <a:ext cx="7668344" cy="1728192"/>
          </a:xfrm>
          <a:prstGeom prst="hexagon">
            <a:avLst>
              <a:gd name="adj" fmla="val 41892"/>
              <a:gd name="vf" fmla="val 11547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cs typeface="+mn-cs"/>
              </a:rPr>
              <a:t>2. Формировать навыки восприятия информации, соотнесение её с ранее усвоенной</a:t>
            </a:r>
          </a:p>
        </p:txBody>
      </p:sp>
      <p:sp>
        <p:nvSpPr>
          <p:cNvPr id="8" name="AutoShape 1024"/>
          <p:cNvSpPr>
            <a:spLocks noChangeArrowheads="1"/>
          </p:cNvSpPr>
          <p:nvPr/>
        </p:nvSpPr>
        <p:spPr bwMode="auto">
          <a:xfrm>
            <a:off x="627632" y="4941168"/>
            <a:ext cx="7668344" cy="1728192"/>
          </a:xfrm>
          <a:prstGeom prst="hexagon">
            <a:avLst>
              <a:gd name="adj" fmla="val 41892"/>
              <a:gd name="vf" fmla="val 115470"/>
            </a:avLst>
          </a:prstGeom>
          <a:solidFill>
            <a:srgbClr val="FFC000"/>
          </a:soli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cs typeface="+mn-cs"/>
              </a:rPr>
              <a:t>3. Повысить интерес к изучаемому материалу.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692696"/>
            <a:ext cx="936104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Применение опорных конспектов помогает решить следующие задачи: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63889056"/>
      </p:ext>
    </p:extLst>
  </p:cSld>
  <p:clrMapOvr>
    <a:masterClrMapping/>
  </p:clrMapOvr>
  <p:transition spd="slow" advTm="2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57200" y="1019869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3367421743"/>
      </p:ext>
    </p:extLst>
  </p:cSld>
  <p:clrMapOvr>
    <a:masterClrMapping/>
  </p:clrMapOvr>
  <p:transition spd="slow" advTm="10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764853"/>
            <a:ext cx="8893175" cy="121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каждого человека работают в разной степени три механизма памяти: 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9024" y="2636912"/>
          <a:ext cx="835292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2987800011"/>
      </p:ext>
    </p:extLst>
  </p:cSld>
  <p:clrMapOvr>
    <a:masterClrMapping/>
  </p:clrMapOvr>
  <p:transition spd="slow" advTm="1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6512" y="621109"/>
            <a:ext cx="2663825" cy="15494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Слуховая </a:t>
            </a:r>
          </a:p>
          <a:p>
            <a:pPr algn="ctr" eaLnBrk="0" hangingPunct="0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память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879725" y="621109"/>
            <a:ext cx="2786062" cy="15494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Зрительная </a:t>
            </a:r>
          </a:p>
          <a:p>
            <a:pPr algn="ctr" eaLnBrk="0" hangingPunct="0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память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64275" y="621109"/>
            <a:ext cx="2698750" cy="15494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Двигательная</a:t>
            </a:r>
          </a:p>
          <a:p>
            <a:pPr algn="ctr" eaLnBrk="0" hangingPunct="0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память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6512" y="2421334"/>
            <a:ext cx="5616575" cy="13684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/>
              <a:t>Работают </a:t>
            </a:r>
          </a:p>
          <a:p>
            <a:pPr algn="ctr" eaLnBrk="0" hangingPunct="0"/>
            <a:r>
              <a:rPr lang="ru-RU" sz="2000"/>
              <a:t>при объяснении нового материала</a:t>
            </a:r>
          </a:p>
          <a:p>
            <a:pPr algn="ctr" eaLnBrk="0" hangingPunct="0"/>
            <a:r>
              <a:rPr lang="ru-RU" sz="2000"/>
              <a:t> с помощью опорных конспектов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903912" y="2421334"/>
            <a:ext cx="3276600" cy="1944687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/>
              <a:t>Работает </a:t>
            </a:r>
          </a:p>
          <a:p>
            <a:pPr algn="ctr" eaLnBrk="0" hangingPunct="0"/>
            <a:r>
              <a:rPr lang="ru-RU" sz="2000"/>
              <a:t>при воспроизведении </a:t>
            </a:r>
          </a:p>
          <a:p>
            <a:pPr algn="ctr" eaLnBrk="0" hangingPunct="0"/>
            <a:r>
              <a:rPr lang="ru-RU" sz="2000"/>
              <a:t>опорных конспектов</a:t>
            </a:r>
          </a:p>
          <a:p>
            <a:pPr algn="ctr" eaLnBrk="0" hangingPunct="0"/>
            <a:r>
              <a:rPr lang="ru-RU" sz="2000"/>
              <a:t> на контрольном моменте </a:t>
            </a:r>
          </a:p>
          <a:p>
            <a:pPr algn="ctr" eaLnBrk="0" hangingPunct="0"/>
            <a:r>
              <a:rPr lang="ru-RU" sz="2000"/>
              <a:t>усвоения знаний</a:t>
            </a:r>
            <a:endParaRPr lang="ru-RU" sz="1600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36512" y="5301059"/>
            <a:ext cx="9144000" cy="1584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 rot="5400000">
            <a:off x="7236619" y="4473177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 rot="5400000">
            <a:off x="2161381" y="4220765"/>
            <a:ext cx="12954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512" y="5374084"/>
            <a:ext cx="860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Совместное и целенаправленное их использование при обучении приводит к повышению уровня усвоения нового материала и качества образования.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41342925"/>
      </p:ext>
    </p:extLst>
  </p:cSld>
  <p:clrMapOvr>
    <a:masterClrMapping/>
  </p:clrMapOvr>
  <p:transition spd="slow" advTm="27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graf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20688"/>
          </a:xfrm>
          <a:prstGeom prst="rect">
            <a:avLst/>
          </a:prstGeom>
          <a:noFill/>
          <a:effectLst>
            <a:reflection blurRad="6350" stA="54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dgraf\Desktop\фон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33902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blurRad="635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60892" cy="620688"/>
          </a:xfrm>
          <a:ln w="0" cmpd="sng">
            <a:noFill/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Всероссийская научно-практическая </a:t>
            </a:r>
            <a:r>
              <a:rPr lang="ru-RU" sz="3200" dirty="0" smtClean="0">
                <a:solidFill>
                  <a:schemeClr val="bg1"/>
                </a:solidFill>
              </a:rPr>
              <a:t>конференция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2636912"/>
            <a:ext cx="5220072" cy="239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мой взгляд, одно из самых важных современных умений ученика - это умение кодировать большой объём информации, выстраивать логические цепочки для рассуждения, а значит, осваивать новые способы деятельности.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572665"/>
            <a:ext cx="7345363" cy="120015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Calibri" pitchFamily="34" charset="0"/>
                <a:cs typeface="Times New Roman" pitchFamily="18" charset="0"/>
              </a:rPr>
              <a:t>Опорные конспекты- потрясающий метод обучения детей</a:t>
            </a:r>
            <a:endParaRPr lang="ru-RU" sz="3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772816"/>
            <a:ext cx="3618080" cy="5112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35013110"/>
      </p:ext>
    </p:extLst>
  </p:cSld>
  <p:clrMapOvr>
    <a:masterClrMapping/>
  </p:clrMapOvr>
  <p:transition spd="slow" advTm="20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5|3.1|4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5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6|4.6|4.5|5.2|5|3.3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1|5.6|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|4.4|7.6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4.6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2.9|2.9|4.7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|5.8|4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791</Words>
  <Application>Microsoft Office PowerPoint</Application>
  <PresentationFormat>Экран (4:3)</PresentationFormat>
  <Paragraphs>118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 Microsoft Office PowerPoint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Всероссийская научно-практическая конференция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научно-практическая конференция</dc:title>
  <cp:lastModifiedBy>User</cp:lastModifiedBy>
  <cp:revision>4</cp:revision>
  <dcterms:modified xsi:type="dcterms:W3CDTF">2013-12-04T14:33:14Z</dcterms:modified>
</cp:coreProperties>
</file>