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0" r:id="rId4"/>
    <p:sldId id="271" r:id="rId5"/>
    <p:sldId id="258" r:id="rId6"/>
    <p:sldId id="260" r:id="rId7"/>
    <p:sldId id="266" r:id="rId8"/>
    <p:sldId id="263" r:id="rId9"/>
    <p:sldId id="272" r:id="rId10"/>
    <p:sldId id="265" r:id="rId11"/>
    <p:sldId id="262" r:id="rId12"/>
    <p:sldId id="261" r:id="rId13"/>
    <p:sldId id="264" r:id="rId14"/>
    <p:sldId id="259" r:id="rId15"/>
    <p:sldId id="268" r:id="rId16"/>
    <p:sldId id="26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0E71F-F36C-4201-B9A3-2D9A4EDD1B1F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CD9AE-D617-4C72-97CF-72D8FE0C45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2F776-88B9-47EA-BB17-B7D58834A661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14372-15B5-4871-8C4C-F90DF926160F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EFA85-BA29-4C25-9CA3-27EA8D53BCD2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7AA1D-576B-48FB-92A5-5738171FABA4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571472" y="2000240"/>
            <a:ext cx="8358246" cy="1857388"/>
          </a:xfrm>
          <a:prstGeom prst="stripedRightArrow">
            <a:avLst>
              <a:gd name="adj1" fmla="val 61282"/>
              <a:gd name="adj2" fmla="val 9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7" descr="52b98b7f5e3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2544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BCF09-551F-4D63-93FC-2E088540C631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35262-9CFE-4098-914F-C738742B6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1D64B-FB6F-43AD-99B2-BCB90E7F9704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5ADAA-AB24-4A5D-BABE-E55967758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/>
          <p:cNvSpPr/>
          <p:nvPr/>
        </p:nvSpPr>
        <p:spPr>
          <a:xfrm rot="5400000">
            <a:off x="4464843" y="2178835"/>
            <a:ext cx="6429420" cy="2500330"/>
          </a:xfrm>
          <a:prstGeom prst="notchedRightArrow">
            <a:avLst>
              <a:gd name="adj1" fmla="val 64545"/>
              <a:gd name="adj2" fmla="val 21836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DD365-BDA7-463A-B9F2-89BE97574719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02A7-2C99-4D83-A197-FE41B0DE8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C8F4C-9FB6-4FCA-B181-625FA262E20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60636-2D27-4575-BBB0-44B246E0DC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2AF3-B174-4620-B7E5-D5DDF0006513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F5F20-7070-46AC-8B3B-ADC0723DF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триховая стрелка вправо 3"/>
          <p:cNvSpPr/>
          <p:nvPr/>
        </p:nvSpPr>
        <p:spPr>
          <a:xfrm>
            <a:off x="357158" y="3929066"/>
            <a:ext cx="8572560" cy="2071702"/>
          </a:xfrm>
          <a:prstGeom prst="stripedRightArrow">
            <a:avLst>
              <a:gd name="adj1" fmla="val 61282"/>
              <a:gd name="adj2" fmla="val 9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7" descr="52b98b7f5e3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2544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643446"/>
            <a:ext cx="7772400" cy="1125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A512-5735-42F7-97CC-D46D6446D53B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49DC-C66B-49C6-B59C-C4F62932E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1F9E-997D-4E9B-86C9-B8BB6F0C0849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2BA4-9D69-4B65-8B1F-4801D174D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90824-33DB-462E-B17A-1A3240F654DD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D0B6-8FF0-4ED8-8EDC-63BBFA384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2A05-E0F8-4933-93C8-50BF14B67716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02EA6-93E9-45DD-AC95-3650074B2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1605cc23a8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8303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44F4-516B-4919-886B-2A2EEC4C7DF4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4AFE-0CD7-470A-B5CF-F146ABDBC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>
            <a:off x="214282" y="357166"/>
            <a:ext cx="3429024" cy="1285884"/>
          </a:xfrm>
          <a:prstGeom prst="notchedRightArrow">
            <a:avLst>
              <a:gd name="adj1" fmla="val 64545"/>
              <a:gd name="adj2" fmla="val 38293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285750" y="3714750"/>
            <a:ext cx="428625" cy="2857500"/>
            <a:chOff x="214282" y="1643050"/>
            <a:chExt cx="714380" cy="507209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DB51-E51B-4109-8315-30630CB4A8CF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13C3-40EB-4576-8440-5A2B07293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/>
          <p:cNvSpPr/>
          <p:nvPr/>
        </p:nvSpPr>
        <p:spPr>
          <a:xfrm>
            <a:off x="1428728" y="4643446"/>
            <a:ext cx="6429420" cy="928694"/>
          </a:xfrm>
          <a:prstGeom prst="notchedRightArrow">
            <a:avLst>
              <a:gd name="adj1" fmla="val 64545"/>
              <a:gd name="adj2" fmla="val 38293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214313" y="857250"/>
            <a:ext cx="714375" cy="5072063"/>
            <a:chOff x="214282" y="1643050"/>
            <a:chExt cx="714380" cy="5072098"/>
          </a:xfrm>
        </p:grpSpPr>
        <p:sp>
          <p:nvSpPr>
            <p:cNvPr id="7" name="Нашивка 6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Нашивка 7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Нашивка 8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B706-2102-4743-AB82-381D314A1DE5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105C-AB37-4E50-9B8A-F3D78F6D3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5"/>
          <p:cNvGrpSpPr>
            <a:grpSpLocks/>
          </p:cNvGrpSpPr>
          <p:nvPr/>
        </p:nvGrpSpPr>
        <p:grpSpPr bwMode="auto">
          <a:xfrm>
            <a:off x="214313" y="1643063"/>
            <a:ext cx="714375" cy="5072062"/>
            <a:chOff x="214282" y="1643050"/>
            <a:chExt cx="714380" cy="5072098"/>
          </a:xfrm>
        </p:grpSpPr>
        <p:sp>
          <p:nvSpPr>
            <p:cNvPr id="9" name="Нашивка 8"/>
            <p:cNvSpPr/>
            <p:nvPr/>
          </p:nvSpPr>
          <p:spPr>
            <a:xfrm rot="5400000">
              <a:off x="178563" y="310752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Нашивка 9"/>
            <p:cNvSpPr/>
            <p:nvPr/>
          </p:nvSpPr>
          <p:spPr>
            <a:xfrm rot="5400000">
              <a:off x="178563" y="382190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/>
            <p:cNvSpPr/>
            <p:nvPr/>
          </p:nvSpPr>
          <p:spPr>
            <a:xfrm rot="5400000">
              <a:off x="178563" y="453628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 rot="5400000">
              <a:off x="178563" y="52506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Нашивка 12"/>
            <p:cNvSpPr/>
            <p:nvPr/>
          </p:nvSpPr>
          <p:spPr>
            <a:xfrm rot="5400000">
              <a:off x="178563" y="59650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/>
            <p:cNvSpPr/>
            <p:nvPr/>
          </p:nvSpPr>
          <p:spPr>
            <a:xfrm rot="5400000">
              <a:off x="178563" y="239314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/>
            <p:cNvSpPr/>
            <p:nvPr/>
          </p:nvSpPr>
          <p:spPr>
            <a:xfrm rot="5400000">
              <a:off x="178563" y="1678769"/>
              <a:ext cx="785818" cy="714380"/>
            </a:xfrm>
            <a:prstGeom prst="chevron">
              <a:avLst>
                <a:gd name="adj" fmla="val 56000"/>
              </a:avLst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" name="Стрелка вправо с вырезом 6"/>
          <p:cNvSpPr/>
          <p:nvPr/>
        </p:nvSpPr>
        <p:spPr>
          <a:xfrm>
            <a:off x="357158" y="142852"/>
            <a:ext cx="8643998" cy="1571636"/>
          </a:xfrm>
          <a:prstGeom prst="notchedRightArrow">
            <a:avLst>
              <a:gd name="adj1" fmla="val 64545"/>
              <a:gd name="adj2" fmla="val 64604"/>
            </a:avLst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8" name="Содержимое 3" descr="01605cc23a86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313" y="214313"/>
            <a:ext cx="18303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7A468F-7A78-4F02-817E-EF2E6AE06B99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AF78D4-0CA7-4830-BF4B-F84E5309B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72" r:id="rId3"/>
    <p:sldLayoutId id="2147483667" r:id="rId4"/>
    <p:sldLayoutId id="2147483668" r:id="rId5"/>
    <p:sldLayoutId id="2147483669" r:id="rId6"/>
    <p:sldLayoutId id="2147483673" r:id="rId7"/>
    <p:sldLayoutId id="2147483674" r:id="rId8"/>
    <p:sldLayoutId id="2147483675" r:id="rId9"/>
    <p:sldLayoutId id="2147483670" r:id="rId10"/>
    <p:sldLayoutId id="2147483676" r:id="rId11"/>
    <p:sldLayoutId id="2147483677" r:id="rId12"/>
    <p:sldLayoutId id="2147483678" r:id="rId13"/>
  </p:sldLayoutIdLst>
  <p:transition spd="med">
    <p:pull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A452A"/>
          </a:solidFill>
          <a:latin typeface="Century Schoolbook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entury Schoolbook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32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28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24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20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"/>
        <a:defRPr sz="2000" kern="1200">
          <a:solidFill>
            <a:srgbClr val="1E1C1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928794" y="214291"/>
            <a:ext cx="6772268" cy="1214446"/>
          </a:xfrm>
        </p:spPr>
        <p:txBody>
          <a:bodyPr/>
          <a:lstStyle/>
          <a:p>
            <a:r>
              <a:rPr lang="de-DE" i="1" dirty="0" smtClean="0">
                <a:solidFill>
                  <a:srgbClr val="4A452A"/>
                </a:solidFill>
              </a:rPr>
              <a:t>Der Schulanfang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928934"/>
            <a:ext cx="4071966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i="1" dirty="0" smtClean="0">
                <a:solidFill>
                  <a:schemeClr val="tx1"/>
                </a:solidFill>
              </a:rPr>
              <a:t>in Deutschland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5" descr="German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000240"/>
            <a:ext cx="3571900" cy="45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715272" cy="1143000"/>
          </a:xfrm>
        </p:spPr>
        <p:txBody>
          <a:bodyPr/>
          <a:lstStyle/>
          <a:p>
            <a:r>
              <a:rPr lang="de-DE" sz="3200" i="1" dirty="0" smtClean="0">
                <a:latin typeface="Arial" pitchFamily="34" charset="0"/>
                <a:cs typeface="Arial" pitchFamily="34" charset="0"/>
              </a:rPr>
              <a:t>Besonders freuen sich über den Schulbeginn  die </a:t>
            </a:r>
            <a:r>
              <a:rPr lang="de-DE" sz="3200" i="1" dirty="0" smtClean="0">
                <a:latin typeface="Arial" pitchFamily="34" charset="0"/>
                <a:cs typeface="Arial" pitchFamily="34" charset="0"/>
              </a:rPr>
              <a:t>Abc - Schützen</a:t>
            </a:r>
            <a:r>
              <a:rPr lang="de-DE" sz="3600" dirty="0" smtClean="0"/>
              <a:t>.</a:t>
            </a:r>
            <a:endParaRPr lang="de-DE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6300788" cy="476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48" y="357166"/>
            <a:ext cx="7429552" cy="1143000"/>
          </a:xfrm>
        </p:spPr>
        <p:txBody>
          <a:bodyPr/>
          <a:lstStyle/>
          <a:p>
            <a:r>
              <a:rPr lang="de-DE" sz="3200" i="1" dirty="0" smtClean="0">
                <a:latin typeface="Arial" pitchFamily="34" charset="0"/>
                <a:cs typeface="Arial" pitchFamily="34" charset="0"/>
              </a:rPr>
              <a:t>Die Schuler der ersten Klassen bekommen große Zuckertuten.</a:t>
            </a:r>
            <a:endParaRPr lang="de-DE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6981827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329510" cy="796908"/>
          </a:xfrm>
        </p:spPr>
        <p:txBody>
          <a:bodyPr/>
          <a:lstStyle/>
          <a:p>
            <a:r>
              <a:rPr lang="de-DE" sz="3600" dirty="0" smtClean="0"/>
              <a:t>Was ist in der Tute drin?</a:t>
            </a:r>
            <a:endParaRPr lang="de-DE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00240"/>
            <a:ext cx="3071834" cy="4125923"/>
          </a:xfrm>
        </p:spPr>
        <p:txBody>
          <a:bodyPr/>
          <a:lstStyle/>
          <a:p>
            <a:r>
              <a:rPr lang="de-DE" dirty="0" smtClean="0"/>
              <a:t>Bleistifte </a:t>
            </a:r>
          </a:p>
          <a:p>
            <a:r>
              <a:rPr lang="de-DE" dirty="0" smtClean="0"/>
              <a:t>Kulis </a:t>
            </a:r>
          </a:p>
          <a:p>
            <a:r>
              <a:rPr lang="de-DE" dirty="0" smtClean="0"/>
              <a:t>Bonbons </a:t>
            </a:r>
          </a:p>
          <a:p>
            <a:r>
              <a:rPr lang="de-DE" dirty="0" smtClean="0"/>
              <a:t>Schokolade </a:t>
            </a:r>
          </a:p>
          <a:p>
            <a:r>
              <a:rPr lang="de-DE" dirty="0" smtClean="0"/>
              <a:t>Spielzeug </a:t>
            </a:r>
          </a:p>
          <a:p>
            <a:r>
              <a:rPr lang="de-DE" dirty="0" smtClean="0"/>
              <a:t>Kalender </a:t>
            </a:r>
          </a:p>
          <a:p>
            <a:r>
              <a:rPr lang="de-DE" dirty="0" smtClean="0"/>
              <a:t>Abzeichen </a:t>
            </a:r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214554"/>
            <a:ext cx="485698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die Zuckertute </a:t>
            </a:r>
            <a:endParaRPr lang="de-DE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6888427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686568" cy="1143000"/>
          </a:xfrm>
        </p:spPr>
        <p:txBody>
          <a:bodyPr/>
          <a:lstStyle/>
          <a:p>
            <a:r>
              <a:rPr lang="de-DE" sz="3600" dirty="0" smtClean="0"/>
              <a:t>Wie ist der Schulanfang in Deutschland?</a:t>
            </a:r>
            <a:endParaRPr lang="de-DE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5429264"/>
            <a:ext cx="6372212" cy="1257296"/>
          </a:xfrm>
        </p:spPr>
        <p:txBody>
          <a:bodyPr/>
          <a:lstStyle/>
          <a:p>
            <a:r>
              <a:rPr lang="ru-RU" dirty="0" smtClean="0"/>
              <a:t>Слова по теме, упр.3с) – письменно, стр. 26-27.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26256" r="9606"/>
          <a:stretch>
            <a:fillRect/>
          </a:stretch>
        </p:blipFill>
        <p:spPr bwMode="auto">
          <a:xfrm>
            <a:off x="1571604" y="1714488"/>
            <a:ext cx="7215238" cy="361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anim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643578"/>
            <a:ext cx="11906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6786610" cy="1143000"/>
          </a:xfrm>
        </p:spPr>
        <p:txBody>
          <a:bodyPr/>
          <a:lstStyle/>
          <a:p>
            <a:r>
              <a:rPr lang="de-DE" sz="3600" dirty="0" smtClean="0"/>
              <a:t>Wie war die Stunde?</a:t>
            </a:r>
            <a:endParaRPr lang="de-DE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43050"/>
            <a:ext cx="4214842" cy="4525963"/>
          </a:xfrm>
        </p:spPr>
        <p:txBody>
          <a:bodyPr/>
          <a:lstStyle/>
          <a:p>
            <a:r>
              <a:rPr lang="de-DE" dirty="0" smtClean="0"/>
              <a:t> interessant</a:t>
            </a:r>
          </a:p>
          <a:p>
            <a:r>
              <a:rPr lang="de-DE" dirty="0" smtClean="0"/>
              <a:t> langweilig</a:t>
            </a:r>
          </a:p>
          <a:p>
            <a:r>
              <a:rPr lang="de-DE" dirty="0" smtClean="0"/>
              <a:t> nicht interessant</a:t>
            </a:r>
          </a:p>
          <a:p>
            <a:r>
              <a:rPr lang="de-DE" dirty="0" smtClean="0"/>
              <a:t> informativ</a:t>
            </a:r>
          </a:p>
          <a:p>
            <a:r>
              <a:rPr lang="de-DE" dirty="0" smtClean="0"/>
              <a:t> toll</a:t>
            </a:r>
          </a:p>
          <a:p>
            <a:r>
              <a:rPr lang="de-DE" dirty="0" smtClean="0"/>
              <a:t> schlecht</a:t>
            </a:r>
          </a:p>
          <a:p>
            <a:r>
              <a:rPr lang="de-DE" dirty="0" smtClean="0"/>
              <a:t> gut </a:t>
            </a:r>
          </a:p>
          <a:p>
            <a:r>
              <a:rPr lang="de-DE" dirty="0" smtClean="0"/>
              <a:t> super</a:t>
            </a:r>
            <a:endParaRPr lang="de-DE" dirty="0"/>
          </a:p>
        </p:txBody>
      </p:sp>
      <p:pic>
        <p:nvPicPr>
          <p:cNvPr id="4" name="Рисунок 3" descr="j03201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42852"/>
            <a:ext cx="2571736" cy="2428868"/>
          </a:xfrm>
          <a:prstGeom prst="rect">
            <a:avLst/>
          </a:prstGeom>
          <a:noFill/>
        </p:spPr>
      </p:pic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7000892" y="2928934"/>
            <a:ext cx="1904210" cy="1728787"/>
          </a:xfrm>
          <a:prstGeom prst="smileyFace">
            <a:avLst>
              <a:gd name="adj" fmla="val 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6929454" y="4929198"/>
            <a:ext cx="2000264" cy="1728787"/>
          </a:xfrm>
          <a:prstGeom prst="smileyFace">
            <a:avLst>
              <a:gd name="adj" fmla="val -465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2997200"/>
            <a:ext cx="7543824" cy="3133725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Презентация по теме </a:t>
            </a:r>
            <a:r>
              <a:rPr lang="en-US" sz="2800" dirty="0" smtClean="0"/>
              <a:t>“</a:t>
            </a:r>
            <a:r>
              <a:rPr lang="en-US" sz="2800" dirty="0" err="1" smtClean="0"/>
              <a:t>Schulanfang</a:t>
            </a:r>
            <a:r>
              <a:rPr lang="en-US" sz="2800" dirty="0" smtClean="0"/>
              <a:t> (</a:t>
            </a:r>
            <a:r>
              <a:rPr lang="en-US" sz="2800" dirty="0" err="1" smtClean="0"/>
              <a:t>Schulbeginn</a:t>
            </a:r>
            <a:r>
              <a:rPr lang="en-US" sz="2800" dirty="0" smtClean="0"/>
              <a:t>).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er</a:t>
            </a:r>
            <a:r>
              <a:rPr lang="en-US" sz="2800" dirty="0" smtClean="0"/>
              <a:t> </a:t>
            </a:r>
            <a:r>
              <a:rPr lang="de-DE" sz="2800" dirty="0" smtClean="0"/>
              <a:t>überall</a:t>
            </a:r>
            <a:r>
              <a:rPr lang="en-US" sz="2800" dirty="0" smtClean="0"/>
              <a:t> </a:t>
            </a:r>
            <a:r>
              <a:rPr lang="en-US" sz="2800" dirty="0" err="1" smtClean="0"/>
              <a:t>gleich</a:t>
            </a:r>
            <a:r>
              <a:rPr lang="en-US" sz="2800" dirty="0" smtClean="0"/>
              <a:t>?” </a:t>
            </a:r>
          </a:p>
          <a:p>
            <a:pPr eaLnBrk="1" hangingPunct="1"/>
            <a:r>
              <a:rPr lang="en-US" sz="2800" dirty="0" smtClean="0"/>
              <a:t>Deutsch </a:t>
            </a:r>
            <a:r>
              <a:rPr lang="en-US" sz="2800" dirty="0" err="1" smtClean="0"/>
              <a:t>Schritte</a:t>
            </a:r>
            <a:r>
              <a:rPr lang="en-US" sz="2800" smtClean="0"/>
              <a:t> II </a:t>
            </a:r>
            <a:r>
              <a:rPr lang="en-US" sz="2800" dirty="0" smtClean="0"/>
              <a:t>6.Klasse (</a:t>
            </a:r>
            <a:r>
              <a:rPr lang="ru-RU" sz="2800" dirty="0" err="1" smtClean="0"/>
              <a:t>И.Л.Бим</a:t>
            </a:r>
            <a:r>
              <a:rPr lang="ru-RU" sz="2800" dirty="0" smtClean="0"/>
              <a:t>)</a:t>
            </a:r>
          </a:p>
          <a:p>
            <a:pPr eaLnBrk="1" hangingPunct="1"/>
            <a:r>
              <a:rPr lang="ru-RU" sz="2800" dirty="0" smtClean="0"/>
              <a:t>Подготовила Л.А.Тарасова – учитель немецкого языка высшей кв. кат.</a:t>
            </a:r>
          </a:p>
          <a:p>
            <a:pPr eaLnBrk="1" hangingPunct="1"/>
            <a:r>
              <a:rPr lang="ru-RU" sz="2800" dirty="0" smtClean="0"/>
              <a:t>М</a:t>
            </a:r>
            <a:r>
              <a:rPr lang="en-US" sz="2800" dirty="0" smtClean="0"/>
              <a:t>K</a:t>
            </a:r>
            <a:r>
              <a:rPr lang="ru-RU" sz="2800" dirty="0" smtClean="0"/>
              <a:t>ОУ </a:t>
            </a:r>
            <a:r>
              <a:rPr lang="ru-RU" sz="2800" dirty="0" err="1" smtClean="0"/>
              <a:t>Усть-Мосихинская</a:t>
            </a:r>
            <a:r>
              <a:rPr lang="ru-RU" sz="2800" dirty="0" smtClean="0"/>
              <a:t> СОШ </a:t>
            </a:r>
            <a:r>
              <a:rPr lang="ru-RU" sz="2800" dirty="0" err="1" smtClean="0"/>
              <a:t>Ребрихинского</a:t>
            </a:r>
            <a:r>
              <a:rPr lang="ru-RU" sz="2800" dirty="0" smtClean="0"/>
              <a:t> района Алтайского края</a:t>
            </a:r>
            <a:endParaRPr lang="de-DE" sz="2800" dirty="0" smtClean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6" y="285728"/>
            <a:ext cx="4546600" cy="2381250"/>
          </a:xfr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928794" y="188913"/>
            <a:ext cx="6819919" cy="2016125"/>
          </a:xfrm>
        </p:spPr>
        <p:txBody>
          <a:bodyPr/>
          <a:lstStyle/>
          <a:p>
            <a:pPr eaLnBrk="1" hangingPunct="1"/>
            <a:r>
              <a:rPr lang="de-DE" sz="40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de-DE" sz="4000" i="1" dirty="0" smtClean="0">
                <a:latin typeface="Arial" pitchFamily="34" charset="0"/>
                <a:cs typeface="Arial" pitchFamily="34" charset="0"/>
              </a:rPr>
              <a:t>ie </a:t>
            </a:r>
            <a:r>
              <a:rPr lang="de-DE" sz="4000" i="1" dirty="0" smtClean="0">
                <a:latin typeface="Arial" pitchFamily="34" charset="0"/>
                <a:cs typeface="Arial" pitchFamily="34" charset="0"/>
              </a:rPr>
              <a:t>deutschen Schulen haben gewöhnlich keine Nummern</a:t>
            </a:r>
            <a:r>
              <a:rPr lang="de-DE" sz="4000" i="1" dirty="0" smtClean="0">
                <a:latin typeface="+mj-lt"/>
              </a:rPr>
              <a:t>.</a:t>
            </a:r>
            <a:r>
              <a:rPr lang="de-DE" sz="4000" dirty="0" smtClean="0">
                <a:latin typeface="+mj-lt"/>
              </a:rPr>
              <a:t>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de-DE" sz="2800" smtClean="0"/>
              <a:t>  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420938"/>
            <a:ext cx="68532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85786" y="1111250"/>
            <a:ext cx="4259262" cy="5746750"/>
          </a:xfrm>
        </p:spPr>
        <p:txBody>
          <a:bodyPr/>
          <a:lstStyle/>
          <a:p>
            <a:r>
              <a:rPr lang="de-DE" sz="3200" i="1" dirty="0" smtClean="0">
                <a:latin typeface="Arial" pitchFamily="34" charset="0"/>
                <a:cs typeface="Arial" pitchFamily="34" charset="0"/>
              </a:rPr>
              <a:t>Manche Schulen heißen so wie eine Stadt oder ein Stadtteil</a:t>
            </a:r>
            <a:r>
              <a:rPr lang="de-DE" sz="32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de-DE" sz="3200" i="1" dirty="0" smtClean="0">
                <a:latin typeface="Arial" pitchFamily="34" charset="0"/>
                <a:cs typeface="Arial" pitchFamily="34" charset="0"/>
              </a:rPr>
              <a:t> Die anderen tragen gewöhnlich die Namen berühmter Menschen.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715125" y="5500688"/>
            <a:ext cx="1971675" cy="625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800" smtClean="0"/>
              <a:t>  </a:t>
            </a:r>
          </a:p>
        </p:txBody>
      </p:sp>
      <p:pic>
        <p:nvPicPr>
          <p:cNvPr id="4100" name="Picture 7" descr="img152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43702" y="214290"/>
            <a:ext cx="2357454" cy="3519132"/>
          </a:xfrm>
          <a:noFill/>
        </p:spPr>
      </p:pic>
      <p:pic>
        <p:nvPicPr>
          <p:cNvPr id="5" name="Picture 7" descr="img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357562"/>
            <a:ext cx="3460866" cy="33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1285860"/>
            <a:ext cx="4143404" cy="5891213"/>
          </a:xfrm>
        </p:spPr>
        <p:txBody>
          <a:bodyPr/>
          <a:lstStyle/>
          <a:p>
            <a:pPr eaLnBrk="1" hangingPunct="1"/>
            <a:r>
              <a:rPr lang="de-DE" sz="3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Manche Schulen tragen den Namen von Pop-Stars, Wissenschaftlern, Schriftstellern und Politikern.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488" y="1357298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sz="2800" dirty="0" smtClean="0"/>
              <a:t>  </a:t>
            </a:r>
          </a:p>
        </p:txBody>
      </p:sp>
      <p:pic>
        <p:nvPicPr>
          <p:cNvPr id="6148" name="Picture 7" descr="img15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14290"/>
            <a:ext cx="4429156" cy="6109251"/>
          </a:xfr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928670"/>
            <a:ext cx="6758006" cy="1939916"/>
          </a:xfrm>
        </p:spPr>
        <p:txBody>
          <a:bodyPr/>
          <a:lstStyle/>
          <a:p>
            <a:r>
              <a:rPr lang="de-DE" sz="3200" i="1" dirty="0" smtClean="0">
                <a:latin typeface="Arial" pitchFamily="34" charset="0"/>
                <a:cs typeface="Arial" pitchFamily="34" charset="0"/>
              </a:rPr>
              <a:t>Das neue Schuljahr beginnt nicht überall im </a:t>
            </a:r>
            <a:r>
              <a:rPr lang="de-DE" sz="3200" i="1" dirty="0" smtClean="0">
                <a:latin typeface="Arial" pitchFamily="34" charset="0"/>
                <a:cs typeface="Arial" pitchFamily="34" charset="0"/>
              </a:rPr>
              <a:t>September. In einigen Bundesländern schon im Juli und August.</a:t>
            </a:r>
            <a:r>
              <a:rPr lang="de-DE" sz="3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3200" i="1" dirty="0" smtClean="0">
                <a:latin typeface="Arial" pitchFamily="34" charset="0"/>
                <a:cs typeface="Arial" pitchFamily="34" charset="0"/>
              </a:rPr>
            </a:br>
            <a:endParaRPr lang="de-DE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6972320" cy="341154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26256" r="9606"/>
          <a:stretch>
            <a:fillRect/>
          </a:stretch>
        </p:blipFill>
        <p:spPr bwMode="auto">
          <a:xfrm>
            <a:off x="1571604" y="2928934"/>
            <a:ext cx="7215238" cy="361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Дашулька\Desktop\Песенки для мамы\Рисунки\1219806в583_0lik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422" cy="2143116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de-DE" sz="3200" i="1" dirty="0" smtClean="0">
                <a:latin typeface="Arial" pitchFamily="34" charset="0"/>
                <a:cs typeface="Arial" pitchFamily="34" charset="0"/>
              </a:rPr>
              <a:t>Viele Schüler freuen sich über den Schulanfang.</a:t>
            </a:r>
            <a:endParaRPr lang="de-DE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206" y="2214554"/>
            <a:ext cx="7485204" cy="421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094" y="428604"/>
            <a:ext cx="7300906" cy="1143000"/>
          </a:xfrm>
        </p:spPr>
        <p:txBody>
          <a:bodyPr/>
          <a:lstStyle/>
          <a:p>
            <a:r>
              <a:rPr lang="de-DE" sz="3200" i="1" dirty="0" smtClean="0">
                <a:latin typeface="Arial" pitchFamily="34" charset="0"/>
                <a:cs typeface="Arial" pitchFamily="34" charset="0"/>
              </a:rPr>
              <a:t>Sie freuen sich über das Wiedersehen mit den Freunden.</a:t>
            </a:r>
            <a:endParaRPr lang="de-DE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85926"/>
            <a:ext cx="716438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2428" cy="1143000"/>
          </a:xfrm>
        </p:spPr>
        <p:txBody>
          <a:bodyPr/>
          <a:lstStyle/>
          <a:p>
            <a:r>
              <a:rPr lang="de-DE" sz="3200" i="1" dirty="0" smtClean="0">
                <a:latin typeface="Arial" pitchFamily="34" charset="0"/>
                <a:cs typeface="Arial" pitchFamily="34" charset="0"/>
              </a:rPr>
              <a:t>Vielen Kindern macht die Schule Spaß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und </a:t>
            </a:r>
            <a:r>
              <a:rPr lang="de-DE" sz="3200" i="1" dirty="0" smtClean="0">
                <a:latin typeface="Arial" pitchFamily="34" charset="0"/>
                <a:cs typeface="Arial" pitchFamily="34" charset="0"/>
              </a:rPr>
              <a:t>sie lernen gern. </a:t>
            </a:r>
            <a:endParaRPr lang="de-DE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 </a:t>
            </a:r>
            <a:endParaRPr lang="de-D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7021512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pPr eaLnBrk="1" hangingPunct="1"/>
            <a:r>
              <a:rPr lang="de-DE" sz="3600" i="1" dirty="0" smtClean="0">
                <a:latin typeface="Arial" pitchFamily="34" charset="0"/>
                <a:cs typeface="Arial" pitchFamily="34" charset="0"/>
              </a:rPr>
              <a:t>Die Noten in Deutschland</a:t>
            </a:r>
            <a:endParaRPr lang="de-DE" sz="36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034" y="2285992"/>
            <a:ext cx="4038600" cy="3810000"/>
          </a:xfrm>
          <a:noFill/>
        </p:spPr>
      </p:pic>
      <p:sp>
        <p:nvSpPr>
          <p:cNvPr id="1127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800" dirty="0" smtClean="0"/>
              <a:t> </a:t>
            </a:r>
            <a:r>
              <a:rPr lang="en-US" sz="2800" b="1" i="1" dirty="0" smtClean="0">
                <a:latin typeface="+mj-lt"/>
              </a:rPr>
              <a:t>1 – </a:t>
            </a:r>
            <a:r>
              <a:rPr lang="de-DE" sz="2800" b="1" i="1" dirty="0" smtClean="0">
                <a:latin typeface="+mj-lt"/>
              </a:rPr>
              <a:t>sehr gut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z="2800" b="1" i="1" dirty="0" smtClean="0">
              <a:latin typeface="+mj-lt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de-DE" sz="2800" b="1" i="1" dirty="0" smtClean="0">
                <a:latin typeface="+mj-lt"/>
              </a:rPr>
              <a:t> 2 – gut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z="2800" b="1" i="1" dirty="0" smtClean="0">
              <a:latin typeface="+mj-lt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de-DE" sz="2800" b="1" i="1" dirty="0" smtClean="0">
                <a:latin typeface="+mj-lt"/>
              </a:rPr>
              <a:t> 3 – befriedigen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z="2800" b="1" i="1" dirty="0" smtClean="0">
              <a:latin typeface="+mj-lt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de-DE" sz="2800" b="1" i="1" dirty="0" smtClean="0">
                <a:latin typeface="+mj-lt"/>
              </a:rPr>
              <a:t> 4 – ausreichend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z="2800" b="1" i="1" dirty="0" smtClean="0">
              <a:latin typeface="+mj-lt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de-DE" sz="2800" b="1" i="1" dirty="0" smtClean="0">
                <a:latin typeface="+mj-lt"/>
              </a:rPr>
              <a:t> 5 – mangelhaft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sz="2800" b="1" i="1" dirty="0" smtClean="0">
              <a:latin typeface="+mj-lt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1273" grpId="0" build="p"/>
    </p:bldLst>
  </p:timing>
</p:sld>
</file>

<file path=ppt/theme/theme1.xml><?xml version="1.0" encoding="utf-8"?>
<a:theme xmlns:a="http://schemas.openxmlformats.org/drawingml/2006/main" name="Глоб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Глобус</Template>
  <TotalTime>249</TotalTime>
  <Words>252</Words>
  <Application>Microsoft Office PowerPoint</Application>
  <PresentationFormat>Экран (4:3)</PresentationFormat>
  <Paragraphs>59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Глобус</vt:lpstr>
      <vt:lpstr>Der Schulanfang </vt:lpstr>
      <vt:lpstr>Die deutschen Schulen haben gewöhnlich keine Nummern. </vt:lpstr>
      <vt:lpstr>Manche Schulen heißen so wie eine Stadt oder ein Stadtteil. Die anderen tragen gewöhnlich die Namen berühmter Menschen.</vt:lpstr>
      <vt:lpstr>Manche Schulen tragen den Namen von Pop-Stars, Wissenschaftlern, Schriftstellern und Politikern.</vt:lpstr>
      <vt:lpstr>Das neue Schuljahr beginnt nicht überall im September. In einigen Bundesländern schon im Juli und August. </vt:lpstr>
      <vt:lpstr>Viele Schüler freuen sich über den Schulanfang.</vt:lpstr>
      <vt:lpstr>Sie freuen sich über das Wiedersehen mit den Freunden.</vt:lpstr>
      <vt:lpstr>Vielen Kindern macht die Schule Spaß und sie lernen gern. </vt:lpstr>
      <vt:lpstr>Die Noten in Deutschland</vt:lpstr>
      <vt:lpstr>Besonders freuen sich über den Schulbeginn  die Abc - Schützen.</vt:lpstr>
      <vt:lpstr>Die Schuler der ersten Klassen bekommen große Zuckertuten.</vt:lpstr>
      <vt:lpstr>Was ist in der Tute drin?</vt:lpstr>
      <vt:lpstr> die Zuckertute </vt:lpstr>
      <vt:lpstr>Wie ist der Schulanfang in Deutschland?</vt:lpstr>
      <vt:lpstr>Wie war die Stunde?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2013-05-18T10:07:59Z</dcterms:created>
  <dcterms:modified xsi:type="dcterms:W3CDTF">2014-01-10T09:25:04Z</dcterms:modified>
</cp:coreProperties>
</file>