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русского языка в 5 классе по теме «Определение»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Эпитет</a:t>
            </a:r>
            <a:r>
              <a:rPr lang="ru-RU" dirty="0" smtClean="0"/>
              <a:t> </a:t>
            </a:r>
            <a:r>
              <a:rPr lang="ru-RU" sz="3600" b="1" dirty="0" smtClean="0"/>
              <a:t>- художественное </a:t>
            </a:r>
          </a:p>
          <a:p>
            <a:pPr>
              <a:buNone/>
            </a:pPr>
            <a:r>
              <a:rPr lang="ru-RU" sz="3600" b="1" dirty="0" smtClean="0"/>
              <a:t>                               определение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Параграф 38,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упр.187 или 188 (на выбор) </a:t>
            </a:r>
          </a:p>
          <a:p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857916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науки о языке, в котором изучаются  словосочетания и члены предложения, называется фонетика.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Грамматическая основа предложения - это подлежащее и сказуемое.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Подлежащее обозначает признак предмета.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цели высказывания предложения бывают повествовательные, вопросительные и восклицательные.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Предложение, состоящее только из грамматической основы, называется нераспространенным.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Второстепенный член предложения, обозначающий                          признак предмета, называется дополнение.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Игра «Корректор»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>
            <a:normAutofit fontScale="70000" lnSpcReduction="20000"/>
          </a:bodyPr>
          <a:lstStyle/>
          <a:p>
            <a:pPr marL="624078" lvl="0" indent="-51435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Раздел науки о языке, в котором изучаются  словосочетания и члены предложения, называется фонетика.</a:t>
            </a:r>
          </a:p>
          <a:p>
            <a:pPr marL="624078" lvl="0" indent="-514350">
              <a:lnSpc>
                <a:spcPct val="120000"/>
              </a:lnSpc>
              <a:buNone/>
            </a:pPr>
            <a:endParaRPr lang="ru-RU" sz="2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Грамматическая основа предложения - это подлежащее и сказуемое.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endParaRPr lang="ru-RU" sz="2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Подлежащее обозначает признак предмета.</a:t>
            </a:r>
          </a:p>
          <a:p>
            <a:pPr marL="624078" lvl="0" indent="-514350">
              <a:lnSpc>
                <a:spcPct val="120000"/>
              </a:lnSpc>
              <a:buFont typeface="+mj-lt"/>
              <a:buAutoNum type="arabicPeriod"/>
            </a:pPr>
            <a:endParaRPr lang="ru-RU" sz="2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По цели высказывания предложения бывают повествовательные, вопросительные и восклицательные.</a:t>
            </a:r>
          </a:p>
          <a:p>
            <a:pPr marL="624078" lvl="0" indent="-514350">
              <a:lnSpc>
                <a:spcPct val="120000"/>
              </a:lnSpc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 Предложение, состоящее только из грамматической основы, называется нераспространенным.</a:t>
            </a:r>
          </a:p>
          <a:p>
            <a:pPr marL="624078" lvl="0" indent="-514350">
              <a:lnSpc>
                <a:spcPct val="120000"/>
              </a:lnSpc>
              <a:buNone/>
            </a:pPr>
            <a:endParaRPr lang="ru-RU" sz="2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Второстепенный член предложения, обозначающий признак предмета, называется дополнение.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572560" cy="5007183"/>
          </a:xfrm>
          <a:noFill/>
          <a:ln>
            <a:solidFill>
              <a:schemeClr val="accent2"/>
            </a:solidFill>
          </a:ln>
        </p:spPr>
        <p:txBody>
          <a:bodyPr numCol="2">
            <a:normAutofit fontScale="700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ru-RU" sz="3200" b="1" i="1" dirty="0" smtClean="0">
                <a:latin typeface="Arial Black" pitchFamily="34" charset="0"/>
              </a:rPr>
              <a:t>Село украшает сад.  </a:t>
            </a:r>
          </a:p>
          <a:p>
            <a:pPr>
              <a:lnSpc>
                <a:spcPct val="200000"/>
              </a:lnSpc>
              <a:buNone/>
            </a:pPr>
            <a:r>
              <a:rPr lang="ru-RU" sz="3200" b="1" dirty="0" smtClean="0">
                <a:latin typeface="Arial Black" pitchFamily="34" charset="0"/>
              </a:rPr>
              <a:t>                          </a:t>
            </a:r>
          </a:p>
          <a:p>
            <a:pPr>
              <a:lnSpc>
                <a:spcPct val="200000"/>
              </a:lnSpc>
              <a:buNone/>
            </a:pPr>
            <a:endParaRPr lang="ru-RU" sz="3200" b="1" i="1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ru-RU" sz="3200" b="1" i="1" dirty="0" smtClean="0">
                <a:latin typeface="Arial Black" pitchFamily="34" charset="0"/>
              </a:rPr>
              <a:t>Кудри   берез расчесывает ветер.</a:t>
            </a:r>
          </a:p>
          <a:p>
            <a:pPr>
              <a:lnSpc>
                <a:spcPct val="200000"/>
              </a:lnSpc>
              <a:buNone/>
            </a:pPr>
            <a:endParaRPr lang="ru-RU" sz="3200" b="1" i="1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  <a:buNone/>
            </a:pPr>
            <a:endParaRPr lang="ru-RU" sz="3200" b="1" i="1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Arial Black" pitchFamily="34" charset="0"/>
              </a:rPr>
              <a:t>  Горное село украшает фруктовый сад.  </a:t>
            </a:r>
          </a:p>
          <a:p>
            <a:pPr>
              <a:lnSpc>
                <a:spcPct val="200000"/>
              </a:lnSpc>
              <a:buNone/>
            </a:pP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Arial Black" pitchFamily="34" charset="0"/>
              </a:rPr>
              <a:t>Зеленые кудри белоствольных  берез расчесывает теплый  ветер.  </a:t>
            </a: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None/>
            </a:pPr>
            <a:endParaRPr lang="ru-RU" sz="3200" b="1" dirty="0" smtClean="0">
              <a:latin typeface="Arial Black" pitchFamily="34" charset="0"/>
            </a:endParaRPr>
          </a:p>
          <a:p>
            <a:pPr>
              <a:buNone/>
            </a:pPr>
            <a:endParaRPr lang="ru-RU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</a:rPr>
              <a:t>Найдите дополнения в предложениях:</a:t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 flipH="1">
            <a:off x="2786050" y="16430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H="1">
            <a:off x="1785918" y="357187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 flipH="1">
            <a:off x="571472" y="364331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70000"/>
              </a:lnSpc>
            </a:pPr>
            <a:r>
              <a:rPr lang="ru-RU" i="1" dirty="0" smtClean="0"/>
              <a:t>Найду в предложении слова, которые обозначают предмет.</a:t>
            </a:r>
          </a:p>
          <a:p>
            <a:pPr lvl="0">
              <a:lnSpc>
                <a:spcPct val="170000"/>
              </a:lnSpc>
            </a:pPr>
            <a:r>
              <a:rPr lang="ru-RU" i="1" dirty="0" smtClean="0"/>
              <a:t>Поставлю от них вопросы </a:t>
            </a:r>
            <a:r>
              <a:rPr lang="ru-RU" i="1" u="sng" dirty="0" smtClean="0"/>
              <a:t>какой? какая? какие? чей? который?</a:t>
            </a:r>
          </a:p>
          <a:p>
            <a:pPr lvl="0">
              <a:lnSpc>
                <a:spcPct val="170000"/>
              </a:lnSpc>
            </a:pPr>
            <a:r>
              <a:rPr lang="ru-RU" i="1" dirty="0" smtClean="0"/>
              <a:t>Определю, есть ли в предложении слова, которые отвечают на эти вопросы.</a:t>
            </a:r>
            <a:endParaRPr lang="ru-RU" dirty="0" smtClean="0"/>
          </a:p>
          <a:p>
            <a:pPr lvl="0">
              <a:lnSpc>
                <a:spcPct val="170000"/>
              </a:lnSpc>
            </a:pPr>
            <a:r>
              <a:rPr lang="ru-RU" i="1" dirty="0" smtClean="0"/>
              <a:t>Если есть, то это определение.</a:t>
            </a:r>
            <a:endParaRPr lang="ru-RU" dirty="0" smtClean="0"/>
          </a:p>
          <a:p>
            <a:pPr lvl="0">
              <a:lnSpc>
                <a:spcPct val="170000"/>
              </a:lnSpc>
            </a:pPr>
            <a:r>
              <a:rPr lang="ru-RU" i="1" dirty="0" smtClean="0"/>
              <a:t>Подчеркну определение волнистой линией.</a:t>
            </a:r>
            <a:endParaRPr lang="ru-RU" dirty="0" smtClean="0"/>
          </a:p>
          <a:p>
            <a:pPr>
              <a:lnSpc>
                <a:spcPct val="17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Алгоритм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9" name="Freeform 28"/>
          <p:cNvSpPr>
            <a:spLocks/>
          </p:cNvSpPr>
          <p:nvPr/>
        </p:nvSpPr>
        <p:spPr bwMode="auto">
          <a:xfrm>
            <a:off x="4857752" y="6000768"/>
            <a:ext cx="2087562" cy="73025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1" y="0"/>
              </a:cxn>
              <a:cxn ang="0">
                <a:pos x="136" y="45"/>
              </a:cxn>
              <a:cxn ang="0">
                <a:pos x="227" y="0"/>
              </a:cxn>
              <a:cxn ang="0">
                <a:pos x="272" y="45"/>
              </a:cxn>
              <a:cxn ang="0">
                <a:pos x="363" y="0"/>
              </a:cxn>
              <a:cxn ang="0">
                <a:pos x="408" y="45"/>
              </a:cxn>
              <a:cxn ang="0">
                <a:pos x="499" y="0"/>
              </a:cxn>
              <a:cxn ang="0">
                <a:pos x="544" y="45"/>
              </a:cxn>
              <a:cxn ang="0">
                <a:pos x="635" y="0"/>
              </a:cxn>
              <a:cxn ang="0">
                <a:pos x="680" y="45"/>
              </a:cxn>
              <a:cxn ang="0">
                <a:pos x="771" y="0"/>
              </a:cxn>
              <a:cxn ang="0">
                <a:pos x="816" y="45"/>
              </a:cxn>
            </a:cxnLst>
            <a:rect l="0" t="0" r="r" b="b"/>
            <a:pathLst>
              <a:path w="816" h="45">
                <a:moveTo>
                  <a:pt x="0" y="45"/>
                </a:moveTo>
                <a:cubicBezTo>
                  <a:pt x="34" y="22"/>
                  <a:pt x="68" y="0"/>
                  <a:pt x="91" y="0"/>
                </a:cubicBezTo>
                <a:cubicBezTo>
                  <a:pt x="114" y="0"/>
                  <a:pt x="113" y="45"/>
                  <a:pt x="136" y="45"/>
                </a:cubicBezTo>
                <a:cubicBezTo>
                  <a:pt x="159" y="45"/>
                  <a:pt x="204" y="0"/>
                  <a:pt x="227" y="0"/>
                </a:cubicBezTo>
                <a:cubicBezTo>
                  <a:pt x="250" y="0"/>
                  <a:pt x="249" y="45"/>
                  <a:pt x="272" y="45"/>
                </a:cubicBezTo>
                <a:cubicBezTo>
                  <a:pt x="295" y="45"/>
                  <a:pt x="340" y="0"/>
                  <a:pt x="363" y="0"/>
                </a:cubicBezTo>
                <a:cubicBezTo>
                  <a:pt x="386" y="0"/>
                  <a:pt x="385" y="45"/>
                  <a:pt x="408" y="45"/>
                </a:cubicBezTo>
                <a:cubicBezTo>
                  <a:pt x="431" y="45"/>
                  <a:pt x="476" y="0"/>
                  <a:pt x="499" y="0"/>
                </a:cubicBezTo>
                <a:cubicBezTo>
                  <a:pt x="522" y="0"/>
                  <a:pt x="521" y="45"/>
                  <a:pt x="544" y="45"/>
                </a:cubicBezTo>
                <a:cubicBezTo>
                  <a:pt x="567" y="45"/>
                  <a:pt x="612" y="0"/>
                  <a:pt x="635" y="0"/>
                </a:cubicBezTo>
                <a:cubicBezTo>
                  <a:pt x="658" y="0"/>
                  <a:pt x="657" y="45"/>
                  <a:pt x="680" y="45"/>
                </a:cubicBezTo>
                <a:cubicBezTo>
                  <a:pt x="703" y="45"/>
                  <a:pt x="748" y="0"/>
                  <a:pt x="771" y="0"/>
                </a:cubicBezTo>
                <a:cubicBezTo>
                  <a:pt x="794" y="0"/>
                  <a:pt x="805" y="22"/>
                  <a:pt x="816" y="45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85926"/>
            <a:ext cx="8501122" cy="3435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Monotype Corsiva" pitchFamily="66" charset="0"/>
              </a:rPr>
              <a:t>      согласованное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Дождевая капля упала в воду.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несогласованное</a:t>
            </a:r>
          </a:p>
          <a:p>
            <a:pPr lvl="0" algn="ctr">
              <a:buNone/>
            </a:pP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Капля    дождя   упала в воду.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Запишите предложения и найдите в </a:t>
            </a:r>
            <a:r>
              <a:rPr lang="ru-RU" smtClean="0">
                <a:solidFill>
                  <a:schemeClr val="tx1"/>
                </a:solidFill>
                <a:effectLst/>
              </a:rPr>
              <a:t>них определения:</a:t>
            </a: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Freeform 28"/>
          <p:cNvSpPr>
            <a:spLocks/>
          </p:cNvSpPr>
          <p:nvPr/>
        </p:nvSpPr>
        <p:spPr bwMode="auto">
          <a:xfrm>
            <a:off x="2571736" y="4000504"/>
            <a:ext cx="2087562" cy="73025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1" y="0"/>
              </a:cxn>
              <a:cxn ang="0">
                <a:pos x="136" y="45"/>
              </a:cxn>
              <a:cxn ang="0">
                <a:pos x="227" y="0"/>
              </a:cxn>
              <a:cxn ang="0">
                <a:pos x="272" y="45"/>
              </a:cxn>
              <a:cxn ang="0">
                <a:pos x="363" y="0"/>
              </a:cxn>
              <a:cxn ang="0">
                <a:pos x="408" y="45"/>
              </a:cxn>
              <a:cxn ang="0">
                <a:pos x="499" y="0"/>
              </a:cxn>
              <a:cxn ang="0">
                <a:pos x="544" y="45"/>
              </a:cxn>
              <a:cxn ang="0">
                <a:pos x="635" y="0"/>
              </a:cxn>
              <a:cxn ang="0">
                <a:pos x="680" y="45"/>
              </a:cxn>
              <a:cxn ang="0">
                <a:pos x="771" y="0"/>
              </a:cxn>
              <a:cxn ang="0">
                <a:pos x="816" y="45"/>
              </a:cxn>
            </a:cxnLst>
            <a:rect l="0" t="0" r="r" b="b"/>
            <a:pathLst>
              <a:path w="816" h="45">
                <a:moveTo>
                  <a:pt x="0" y="45"/>
                </a:moveTo>
                <a:cubicBezTo>
                  <a:pt x="34" y="22"/>
                  <a:pt x="68" y="0"/>
                  <a:pt x="91" y="0"/>
                </a:cubicBezTo>
                <a:cubicBezTo>
                  <a:pt x="114" y="0"/>
                  <a:pt x="113" y="45"/>
                  <a:pt x="136" y="45"/>
                </a:cubicBezTo>
                <a:cubicBezTo>
                  <a:pt x="159" y="45"/>
                  <a:pt x="204" y="0"/>
                  <a:pt x="227" y="0"/>
                </a:cubicBezTo>
                <a:cubicBezTo>
                  <a:pt x="250" y="0"/>
                  <a:pt x="249" y="45"/>
                  <a:pt x="272" y="45"/>
                </a:cubicBezTo>
                <a:cubicBezTo>
                  <a:pt x="295" y="45"/>
                  <a:pt x="340" y="0"/>
                  <a:pt x="363" y="0"/>
                </a:cubicBezTo>
                <a:cubicBezTo>
                  <a:pt x="386" y="0"/>
                  <a:pt x="385" y="45"/>
                  <a:pt x="408" y="45"/>
                </a:cubicBezTo>
                <a:cubicBezTo>
                  <a:pt x="431" y="45"/>
                  <a:pt x="476" y="0"/>
                  <a:pt x="499" y="0"/>
                </a:cubicBezTo>
                <a:cubicBezTo>
                  <a:pt x="522" y="0"/>
                  <a:pt x="521" y="45"/>
                  <a:pt x="544" y="45"/>
                </a:cubicBezTo>
                <a:cubicBezTo>
                  <a:pt x="567" y="45"/>
                  <a:pt x="612" y="0"/>
                  <a:pt x="635" y="0"/>
                </a:cubicBezTo>
                <a:cubicBezTo>
                  <a:pt x="658" y="0"/>
                  <a:pt x="657" y="45"/>
                  <a:pt x="680" y="45"/>
                </a:cubicBezTo>
                <a:cubicBezTo>
                  <a:pt x="703" y="45"/>
                  <a:pt x="748" y="0"/>
                  <a:pt x="771" y="0"/>
                </a:cubicBezTo>
                <a:cubicBezTo>
                  <a:pt x="794" y="0"/>
                  <a:pt x="805" y="22"/>
                  <a:pt x="816" y="45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Freeform 28"/>
          <p:cNvSpPr>
            <a:spLocks/>
          </p:cNvSpPr>
          <p:nvPr/>
        </p:nvSpPr>
        <p:spPr bwMode="auto">
          <a:xfrm>
            <a:off x="714348" y="2786058"/>
            <a:ext cx="2500330" cy="45719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1" y="0"/>
              </a:cxn>
              <a:cxn ang="0">
                <a:pos x="136" y="45"/>
              </a:cxn>
              <a:cxn ang="0">
                <a:pos x="227" y="0"/>
              </a:cxn>
              <a:cxn ang="0">
                <a:pos x="272" y="45"/>
              </a:cxn>
              <a:cxn ang="0">
                <a:pos x="363" y="0"/>
              </a:cxn>
              <a:cxn ang="0">
                <a:pos x="408" y="45"/>
              </a:cxn>
              <a:cxn ang="0">
                <a:pos x="499" y="0"/>
              </a:cxn>
              <a:cxn ang="0">
                <a:pos x="544" y="45"/>
              </a:cxn>
              <a:cxn ang="0">
                <a:pos x="635" y="0"/>
              </a:cxn>
              <a:cxn ang="0">
                <a:pos x="680" y="45"/>
              </a:cxn>
              <a:cxn ang="0">
                <a:pos x="771" y="0"/>
              </a:cxn>
              <a:cxn ang="0">
                <a:pos x="816" y="45"/>
              </a:cxn>
            </a:cxnLst>
            <a:rect l="0" t="0" r="r" b="b"/>
            <a:pathLst>
              <a:path w="816" h="45">
                <a:moveTo>
                  <a:pt x="0" y="45"/>
                </a:moveTo>
                <a:cubicBezTo>
                  <a:pt x="34" y="22"/>
                  <a:pt x="68" y="0"/>
                  <a:pt x="91" y="0"/>
                </a:cubicBezTo>
                <a:cubicBezTo>
                  <a:pt x="114" y="0"/>
                  <a:pt x="113" y="45"/>
                  <a:pt x="136" y="45"/>
                </a:cubicBezTo>
                <a:cubicBezTo>
                  <a:pt x="159" y="45"/>
                  <a:pt x="204" y="0"/>
                  <a:pt x="227" y="0"/>
                </a:cubicBezTo>
                <a:cubicBezTo>
                  <a:pt x="250" y="0"/>
                  <a:pt x="249" y="45"/>
                  <a:pt x="272" y="45"/>
                </a:cubicBezTo>
                <a:cubicBezTo>
                  <a:pt x="295" y="45"/>
                  <a:pt x="340" y="0"/>
                  <a:pt x="363" y="0"/>
                </a:cubicBezTo>
                <a:cubicBezTo>
                  <a:pt x="386" y="0"/>
                  <a:pt x="385" y="45"/>
                  <a:pt x="408" y="45"/>
                </a:cubicBezTo>
                <a:cubicBezTo>
                  <a:pt x="431" y="45"/>
                  <a:pt x="476" y="0"/>
                  <a:pt x="499" y="0"/>
                </a:cubicBezTo>
                <a:cubicBezTo>
                  <a:pt x="522" y="0"/>
                  <a:pt x="521" y="45"/>
                  <a:pt x="544" y="45"/>
                </a:cubicBezTo>
                <a:cubicBezTo>
                  <a:pt x="567" y="45"/>
                  <a:pt x="612" y="0"/>
                  <a:pt x="635" y="0"/>
                </a:cubicBezTo>
                <a:cubicBezTo>
                  <a:pt x="658" y="0"/>
                  <a:pt x="657" y="45"/>
                  <a:pt x="680" y="45"/>
                </a:cubicBezTo>
                <a:cubicBezTo>
                  <a:pt x="703" y="45"/>
                  <a:pt x="748" y="0"/>
                  <a:pt x="771" y="0"/>
                </a:cubicBezTo>
                <a:cubicBezTo>
                  <a:pt x="794" y="0"/>
                  <a:pt x="805" y="22"/>
                  <a:pt x="816" y="45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Творческое задание.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Прочитайте текст.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		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		</a:t>
            </a:r>
            <a:r>
              <a:rPr lang="ru-RU" sz="3200" smtClean="0"/>
              <a:t>Наступила осень. В лесу деревья давно облетели. Только берёзки сохранили листочки. Изредка лучи солнца озаряют лес.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Творческое задание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		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		</a:t>
            </a:r>
            <a:r>
              <a:rPr lang="ru-RU" sz="3200" smtClean="0"/>
              <a:t>Наступила </a:t>
            </a:r>
            <a:r>
              <a:rPr lang="ru-RU" sz="3200" smtClean="0">
                <a:solidFill>
                  <a:srgbClr val="C00000"/>
                </a:solidFill>
              </a:rPr>
              <a:t>(какая?) </a:t>
            </a:r>
            <a:r>
              <a:rPr lang="ru-RU" sz="3200" smtClean="0"/>
              <a:t>осень. В</a:t>
            </a:r>
            <a:r>
              <a:rPr lang="ru-RU" sz="3200" smtClean="0">
                <a:solidFill>
                  <a:srgbClr val="C00000"/>
                </a:solidFill>
              </a:rPr>
              <a:t> </a:t>
            </a:r>
            <a:r>
              <a:rPr lang="ru-RU" sz="3200" smtClean="0"/>
              <a:t>лесу </a:t>
            </a:r>
            <a:r>
              <a:rPr lang="ru-RU" sz="3200" smtClean="0">
                <a:solidFill>
                  <a:srgbClr val="C00000"/>
                </a:solidFill>
              </a:rPr>
              <a:t>(какие?) </a:t>
            </a:r>
            <a:r>
              <a:rPr lang="ru-RU" sz="3200" smtClean="0"/>
              <a:t>деревья давно облетели. Только  </a:t>
            </a:r>
            <a:r>
              <a:rPr lang="ru-RU" sz="3200" smtClean="0">
                <a:solidFill>
                  <a:srgbClr val="C00000"/>
                </a:solidFill>
              </a:rPr>
              <a:t>(какие?) </a:t>
            </a:r>
            <a:r>
              <a:rPr lang="ru-RU" sz="3200" smtClean="0"/>
              <a:t>берёзки сохранили </a:t>
            </a:r>
            <a:r>
              <a:rPr lang="ru-RU" sz="3200" smtClean="0">
                <a:solidFill>
                  <a:srgbClr val="C00000"/>
                </a:solidFill>
              </a:rPr>
              <a:t>(какие?) </a:t>
            </a:r>
            <a:r>
              <a:rPr lang="ru-RU" sz="3200" smtClean="0"/>
              <a:t>листочки. Изредка </a:t>
            </a:r>
            <a:r>
              <a:rPr lang="ru-RU" sz="3200" smtClean="0">
                <a:solidFill>
                  <a:srgbClr val="FF0000"/>
                </a:solidFill>
              </a:rPr>
              <a:t>(какие?) </a:t>
            </a:r>
            <a:r>
              <a:rPr lang="ru-RU" sz="3200" smtClean="0"/>
              <a:t>лучи </a:t>
            </a:r>
            <a:r>
              <a:rPr lang="ru-RU" sz="3200" smtClean="0">
                <a:solidFill>
                  <a:srgbClr val="FF0000"/>
                </a:solidFill>
              </a:rPr>
              <a:t>(какого?) </a:t>
            </a:r>
            <a:r>
              <a:rPr lang="ru-RU" sz="3200" smtClean="0"/>
              <a:t>солнца озаряют лес.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14488"/>
            <a:ext cx="7786742" cy="4221365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Arial Black" pitchFamily="34" charset="0"/>
              </a:rPr>
              <a:t>Светло – пушистая,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Arial Black" pitchFamily="34" charset="0"/>
              </a:rPr>
              <a:t>            Снежинка белая,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Arial Black" pitchFamily="34" charset="0"/>
              </a:rPr>
              <a:t> Какая чистая,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Arial Black" pitchFamily="34" charset="0"/>
              </a:rPr>
              <a:t>             Какая смелая!</a:t>
            </a:r>
          </a:p>
          <a:p>
            <a:pPr algn="ctr">
              <a:lnSpc>
                <a:spcPct val="150000"/>
              </a:lnSpc>
              <a:buNone/>
            </a:pP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Константин Бальмонт «Снежинка»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303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Урок русского языка в 5 классе по теме «Определение»</vt:lpstr>
      <vt:lpstr>Игра «Корректор» </vt:lpstr>
      <vt:lpstr>Слайд 3</vt:lpstr>
      <vt:lpstr>Найдите дополнения в предложениях: </vt:lpstr>
      <vt:lpstr>Алгоритм </vt:lpstr>
      <vt:lpstr>Запишите предложения и найдите в них определения: </vt:lpstr>
      <vt:lpstr>Творческое задание. Прочитайте текст.</vt:lpstr>
      <vt:lpstr>Творческое задание</vt:lpstr>
      <vt:lpstr>Константин Бальмонт «Снежинка» </vt:lpstr>
      <vt:lpstr>Слайд 10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2013-10-27T15:01:04Z</dcterms:created>
  <dcterms:modified xsi:type="dcterms:W3CDTF">2014-01-05T16:07:44Z</dcterms:modified>
</cp:coreProperties>
</file>