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6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imea.link.ua/board/services/page-178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nastia890.beon.ru/tag/%CD%E5%20%E7%ED%E0%FE%20%F9%E8%F2%EE%20%FD%F2%EE%20-%252e-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900igr.net/datai/matematika/Zadachi-po-matematike/0026-043-Prezentatsiju-podgotovi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643042" y="285728"/>
            <a:ext cx="6143668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ГБС(К)ОУ для обучающихся, воспитанников с ограниченными возможностями здоровья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Нурлатская специальная (коррекционная) школа-интернат VΙΙΙ вида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071670" y="1357298"/>
            <a:ext cx="550072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Классный час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 тему: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Час веселой математики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2 класс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500298" y="5214950"/>
            <a:ext cx="43577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Разработка учителя начальных классов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Назаровой Т. 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  <p:bldP spid="16386" grpId="0"/>
      <p:bldP spid="1638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3.bp.blogspot.com/_y0fc4FFjRvk/TMfI2dlX4HI/AAAAAAAAAA4/FrRXdEIFFg4/s1600/background-25.jpg"/>
          <p:cNvPicPr>
            <a:picLocks noChangeAspect="1" noChangeArrowheads="1"/>
          </p:cNvPicPr>
          <p:nvPr/>
        </p:nvPicPr>
        <p:blipFill>
          <a:blip r:embed="rId3" cstate="print"/>
          <a:srcRect t="8791" r="21249" b="12499"/>
          <a:stretch>
            <a:fillRect/>
          </a:stretch>
        </p:blipFill>
        <p:spPr bwMode="auto">
          <a:xfrm>
            <a:off x="-1" y="0"/>
            <a:ext cx="9148715" cy="6858000"/>
          </a:xfrm>
          <a:prstGeom prst="rect">
            <a:avLst/>
          </a:prstGeom>
          <a:noFill/>
        </p:spPr>
      </p:pic>
      <p:pic>
        <p:nvPicPr>
          <p:cNvPr id="6150" name="Picture 6" descr="http://antalpiti.ru/files/99604/romashki_9.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285784" y="3857628"/>
            <a:ext cx="9429784" cy="33763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785926"/>
            <a:ext cx="17475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600" dirty="0" smtClean="0">
                <a:solidFill>
                  <a:prstClr val="black"/>
                </a:solidFill>
                <a:ea typeface="+mj-ea"/>
                <a:cs typeface="+mj-cs"/>
              </a:rPr>
              <a:t>10 -</a:t>
            </a:r>
            <a:endParaRPr lang="ru-RU" sz="66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43042" y="2214554"/>
            <a:ext cx="947368" cy="93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noProof="0" dirty="0" smtClean="0">
                <a:latin typeface="+mj-lt"/>
                <a:ea typeface="+mj-ea"/>
                <a:cs typeface="+mj-cs"/>
              </a:rPr>
              <a:t>5 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28596" y="2714620"/>
            <a:ext cx="1224000" cy="2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643174" y="2071678"/>
            <a:ext cx="6120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prstClr val="black"/>
                </a:solidFill>
              </a:rPr>
              <a:t>+</a:t>
            </a:r>
            <a:endParaRPr lang="ru-RU" sz="6600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928926" y="2714620"/>
            <a:ext cx="1357322" cy="1143008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</a:t>
            </a:r>
            <a:endParaRPr lang="ru-RU" sz="40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643174" y="2928934"/>
            <a:ext cx="828000" cy="2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3643306" y="3786190"/>
            <a:ext cx="751979" cy="742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 smtClean="0">
                <a:latin typeface="+mj-lt"/>
                <a:ea typeface="+mj-ea"/>
                <a:cs typeface="+mj-cs"/>
              </a:rPr>
              <a:t>+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Прямая со стрелкой 14"/>
          <p:cNvCxnSpPr>
            <a:endCxn id="19" idx="0"/>
          </p:cNvCxnSpPr>
          <p:nvPr/>
        </p:nvCxnSpPr>
        <p:spPr>
          <a:xfrm rot="16200000" flipH="1">
            <a:off x="3233333" y="4269192"/>
            <a:ext cx="856462" cy="3492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143240" y="4714884"/>
            <a:ext cx="1071570" cy="10715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214810" y="5286388"/>
            <a:ext cx="792000" cy="2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072066" y="4929198"/>
            <a:ext cx="1357322" cy="785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5</a:t>
            </a:r>
            <a:endParaRPr lang="ru-RU" sz="6000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286248" y="4572008"/>
            <a:ext cx="563984" cy="1035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 smtClean="0">
                <a:latin typeface="+mj-lt"/>
                <a:ea typeface="+mj-ea"/>
                <a:cs typeface="+mj-cs"/>
              </a:rPr>
              <a:t>-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429388" y="4929198"/>
            <a:ext cx="657982" cy="1035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 smtClean="0">
                <a:latin typeface="+mj-lt"/>
                <a:ea typeface="+mj-ea"/>
                <a:cs typeface="+mj-cs"/>
              </a:rPr>
              <a:t>=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00892" y="5072074"/>
            <a:ext cx="1785950" cy="9286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7000892" y="3643314"/>
            <a:ext cx="1800000" cy="148591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7715272" y="5286388"/>
            <a:ext cx="469987" cy="4643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noProof="0" dirty="0" smtClean="0">
                <a:latin typeface="+mj-lt"/>
                <a:ea typeface="+mj-ea"/>
                <a:cs typeface="+mj-cs"/>
              </a:rPr>
              <a:t>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572396" y="4143380"/>
            <a:ext cx="6509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3</a:t>
            </a:r>
            <a:endParaRPr lang="ru-RU" sz="6000" dirty="0"/>
          </a:p>
        </p:txBody>
      </p:sp>
      <p:pic>
        <p:nvPicPr>
          <p:cNvPr id="6152" name="Picture 8" descr="http://savepic.ru/2568535.gif"/>
          <p:cNvPicPr>
            <a:picLocks noChangeAspect="1" noChangeArrowheads="1"/>
          </p:cNvPicPr>
          <p:nvPr/>
        </p:nvPicPr>
        <p:blipFill>
          <a:blip r:embed="rId5" cstate="print"/>
          <a:srcRect b="1"/>
          <a:stretch>
            <a:fillRect/>
          </a:stretch>
        </p:blipFill>
        <p:spPr bwMode="auto">
          <a:xfrm flipH="1">
            <a:off x="6072198" y="428604"/>
            <a:ext cx="278608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/>
      <p:bldP spid="11" grpId="0" animBg="1"/>
      <p:bldP spid="14" grpId="0"/>
      <p:bldP spid="19" grpId="0" animBg="1"/>
      <p:bldP spid="21" grpId="0" animBg="1"/>
      <p:bldP spid="22" grpId="0"/>
      <p:bldP spid="24" grpId="0"/>
      <p:bldP spid="25" grpId="0" animBg="1"/>
      <p:bldP spid="26" grpId="0" animBg="1"/>
      <p:bldP spid="27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://www.free-lancers.net/posted_files/N9133C158DC79.jpg"/>
          <p:cNvPicPr>
            <a:picLocks noChangeAspect="1" noChangeArrowheads="1"/>
          </p:cNvPicPr>
          <p:nvPr/>
        </p:nvPicPr>
        <p:blipFill>
          <a:blip r:embed="rId2" cstate="print"/>
          <a:srcRect l="27042" r="1820"/>
          <a:stretch>
            <a:fillRect/>
          </a:stretch>
        </p:blipFill>
        <p:spPr bwMode="auto">
          <a:xfrm>
            <a:off x="0" y="0"/>
            <a:ext cx="9145588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stat17.privet.ru/lr/091f9f6c57b3ee818e3e4812e7987638"/>
          <p:cNvPicPr>
            <a:picLocks noChangeAspect="1" noChangeArrowheads="1"/>
          </p:cNvPicPr>
          <p:nvPr/>
        </p:nvPicPr>
        <p:blipFill>
          <a:blip r:embed="rId2" cstate="print"/>
          <a:srcRect l="30000" t="31020"/>
          <a:stretch>
            <a:fillRect/>
          </a:stretch>
        </p:blipFill>
        <p:spPr bwMode="auto">
          <a:xfrm>
            <a:off x="-125605" y="0"/>
            <a:ext cx="9269605" cy="6858000"/>
          </a:xfrm>
          <a:prstGeom prst="rect">
            <a:avLst/>
          </a:prstGeom>
          <a:noFill/>
        </p:spPr>
      </p:pic>
      <p:pic>
        <p:nvPicPr>
          <p:cNvPr id="23554" name="Picture 2" descr="http://img1.liveinternet.ru/images/attach/c/2/68/707/68707507_195493661.jpg"/>
          <p:cNvPicPr>
            <a:picLocks noChangeAspect="1" noChangeArrowheads="1"/>
          </p:cNvPicPr>
          <p:nvPr/>
        </p:nvPicPr>
        <p:blipFill>
          <a:blip r:embed="rId3" cstate="print"/>
          <a:srcRect l="4931" r="6307" b="7143"/>
          <a:stretch>
            <a:fillRect/>
          </a:stretch>
        </p:blipFill>
        <p:spPr bwMode="auto">
          <a:xfrm>
            <a:off x="2786050" y="3500438"/>
            <a:ext cx="2571768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004.radikal.ru/i207/1101/0b/9e37005a7a8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61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960087" cy="836436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6600" dirty="0" smtClean="0"/>
              <a:t>χ</a:t>
            </a:r>
            <a:endParaRPr lang="ru-RU" sz="6600" dirty="0"/>
          </a:p>
        </p:txBody>
      </p:sp>
      <p:sp>
        <p:nvSpPr>
          <p:cNvPr id="3" name="Овал 2"/>
          <p:cNvSpPr/>
          <p:nvPr/>
        </p:nvSpPr>
        <p:spPr>
          <a:xfrm>
            <a:off x="2143108" y="714356"/>
            <a:ext cx="3000396" cy="12858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мука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928670"/>
            <a:ext cx="651269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dirty="0" smtClean="0"/>
              <a:t>+</a:t>
            </a:r>
            <a:endParaRPr lang="ru-RU" sz="6600" dirty="0"/>
          </a:p>
        </p:txBody>
      </p:sp>
      <p:sp>
        <p:nvSpPr>
          <p:cNvPr id="5" name="Овал 4"/>
          <p:cNvSpPr/>
          <p:nvPr/>
        </p:nvSpPr>
        <p:spPr>
          <a:xfrm>
            <a:off x="5857884" y="714356"/>
            <a:ext cx="3071834" cy="12858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c</a:t>
            </a:r>
            <a:r>
              <a:rPr lang="ru-RU" sz="6000" dirty="0" smtClean="0"/>
              <a:t>умка</a:t>
            </a:r>
            <a:endParaRPr lang="ru-RU" sz="6000" dirty="0"/>
          </a:p>
        </p:txBody>
      </p:sp>
      <p:sp>
        <p:nvSpPr>
          <p:cNvPr id="6" name="Овал 5"/>
          <p:cNvSpPr/>
          <p:nvPr/>
        </p:nvSpPr>
        <p:spPr>
          <a:xfrm>
            <a:off x="214282" y="2643182"/>
            <a:ext cx="2786082" cy="114300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рост</a:t>
            </a:r>
            <a:endParaRPr lang="ru-RU" sz="6000" dirty="0"/>
          </a:p>
        </p:txBody>
      </p:sp>
      <p:sp>
        <p:nvSpPr>
          <p:cNvPr id="7" name="Овал 6"/>
          <p:cNvSpPr/>
          <p:nvPr/>
        </p:nvSpPr>
        <p:spPr>
          <a:xfrm>
            <a:off x="5572132" y="2571744"/>
            <a:ext cx="3000396" cy="12858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спорт</a:t>
            </a:r>
            <a:endParaRPr lang="ru-RU" sz="6000" dirty="0"/>
          </a:p>
        </p:txBody>
      </p:sp>
      <p:sp>
        <p:nvSpPr>
          <p:cNvPr id="8" name="Овал 7"/>
          <p:cNvSpPr/>
          <p:nvPr/>
        </p:nvSpPr>
        <p:spPr>
          <a:xfrm>
            <a:off x="214282" y="4429132"/>
            <a:ext cx="3000396" cy="12858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волк</a:t>
            </a:r>
            <a:endParaRPr lang="ru-RU" sz="6000" dirty="0"/>
          </a:p>
        </p:txBody>
      </p:sp>
      <p:sp>
        <p:nvSpPr>
          <p:cNvPr id="9" name="Овал 8"/>
          <p:cNvSpPr/>
          <p:nvPr/>
        </p:nvSpPr>
        <p:spPr>
          <a:xfrm>
            <a:off x="5715008" y="4429132"/>
            <a:ext cx="3000396" cy="12858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вол</a:t>
            </a:r>
            <a:endParaRPr lang="ru-RU" sz="6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2643182"/>
            <a:ext cx="651269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+</a:t>
            </a:r>
            <a:endParaRPr lang="ru-RU" sz="6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4500570"/>
            <a:ext cx="651269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-</a:t>
            </a:r>
            <a:endParaRPr lang="ru-RU" sz="6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857232"/>
            <a:ext cx="651269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dirty="0" smtClean="0"/>
              <a:t>=</a:t>
            </a:r>
            <a:endParaRPr lang="ru-RU" sz="6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4572008"/>
            <a:ext cx="651269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=</a:t>
            </a:r>
            <a:endParaRPr lang="ru-RU" sz="6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2786058"/>
            <a:ext cx="651269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=</a:t>
            </a:r>
            <a:endParaRPr lang="ru-RU" sz="60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714744" y="2714620"/>
            <a:ext cx="960087" cy="7858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929058" y="4572008"/>
            <a:ext cx="960087" cy="8364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Занимательная страничка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00034" y="1857364"/>
            <a:ext cx="4572032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latin typeface="Monotype Corsiva" pitchFamily="66" charset="0"/>
                <a:ea typeface="+mj-ea"/>
                <a:cs typeface="+mj-cs"/>
              </a:rPr>
              <a:t>я </a:t>
            </a:r>
            <a:r>
              <a:rPr lang="ru-RU" sz="6600" dirty="0" err="1" smtClean="0">
                <a:latin typeface="Monotype Corsiva" pitchFamily="66" charset="0"/>
                <a:ea typeface="+mj-ea"/>
                <a:cs typeface="+mj-cs"/>
              </a:rPr>
              <a:t>я</a:t>
            </a:r>
            <a:r>
              <a:rPr lang="ru-RU" sz="6600" dirty="0" smtClean="0"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6600" dirty="0" err="1" smtClean="0">
                <a:latin typeface="Monotype Corsiva" pitchFamily="66" charset="0"/>
                <a:ea typeface="+mj-ea"/>
                <a:cs typeface="+mj-cs"/>
              </a:rPr>
              <a:t>я</a:t>
            </a:r>
            <a:r>
              <a:rPr lang="ru-RU" sz="6600" dirty="0" smtClean="0"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6600" dirty="0" err="1" smtClean="0">
                <a:latin typeface="Monotype Corsiva" pitchFamily="66" charset="0"/>
                <a:ea typeface="+mj-ea"/>
                <a:cs typeface="+mj-cs"/>
              </a:rPr>
              <a:t>я</a:t>
            </a:r>
            <a:r>
              <a:rPr lang="ru-RU" sz="6600" dirty="0" smtClean="0"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6600" dirty="0" err="1" smtClean="0">
                <a:latin typeface="Monotype Corsiva" pitchFamily="66" charset="0"/>
                <a:ea typeface="+mj-ea"/>
                <a:cs typeface="+mj-cs"/>
              </a:rPr>
              <a:t>я</a:t>
            </a:r>
            <a:r>
              <a:rPr lang="ru-RU" sz="6600" dirty="0" smtClean="0"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6600" dirty="0" err="1" smtClean="0">
                <a:latin typeface="Monotype Corsiva" pitchFamily="66" charset="0"/>
                <a:ea typeface="+mj-ea"/>
                <a:cs typeface="+mj-cs"/>
              </a:rPr>
              <a:t>я</a:t>
            </a:r>
            <a:r>
              <a:rPr lang="ru-RU" sz="6600" dirty="0" smtClean="0"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6600" dirty="0" err="1" smtClean="0">
                <a:latin typeface="Monotype Corsiva" pitchFamily="66" charset="0"/>
                <a:ea typeface="+mj-ea"/>
                <a:cs typeface="+mj-cs"/>
              </a:rPr>
              <a:t>я</a:t>
            </a:r>
            <a:r>
              <a:rPr lang="ru-RU" sz="6600" dirty="0" smtClean="0">
                <a:latin typeface="Monotype Corsiva" pitchFamily="66" charset="0"/>
                <a:ea typeface="+mj-ea"/>
                <a:cs typeface="+mj-cs"/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86446" y="1857364"/>
            <a:ext cx="285752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latin typeface="Monotype Corsiva" pitchFamily="66" charset="0"/>
                <a:ea typeface="+mj-ea"/>
                <a:cs typeface="+mj-cs"/>
              </a:rPr>
              <a:t>семья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5786" y="3929066"/>
            <a:ext cx="928694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dirty="0" smtClean="0">
                <a:latin typeface="Monotype Corsiva" pitchFamily="66" charset="0"/>
                <a:ea typeface="+mj-ea"/>
                <a:cs typeface="+mj-cs"/>
              </a:rPr>
              <a:t>В   </a:t>
            </a:r>
          </a:p>
        </p:txBody>
      </p:sp>
      <p:sp>
        <p:nvSpPr>
          <p:cNvPr id="6" name="Овал 5"/>
          <p:cNvSpPr/>
          <p:nvPr/>
        </p:nvSpPr>
        <p:spPr>
          <a:xfrm rot="487797">
            <a:off x="2424676" y="3745793"/>
            <a:ext cx="1047439" cy="1545737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7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15008" y="4071942"/>
            <a:ext cx="285752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latin typeface="Monotype Corsiva" pitchFamily="66" charset="0"/>
                <a:ea typeface="+mj-ea"/>
                <a:cs typeface="+mj-cs"/>
              </a:rPr>
              <a:t>восемь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ngels.bz/images/sitemodul/11268/744__aaa.jpg"/>
          <p:cNvPicPr>
            <a:picLocks noChangeAspect="1" noChangeArrowheads="1"/>
          </p:cNvPicPr>
          <p:nvPr/>
        </p:nvPicPr>
        <p:blipFill>
          <a:blip r:embed="rId2" cstate="print"/>
          <a:srcRect t="8955"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</p:spPr>
      </p:pic>
      <p:pic>
        <p:nvPicPr>
          <p:cNvPr id="1036" name="Picture 12" descr="http://s1.postimg.org/js1k1vozs/image.png"/>
          <p:cNvPicPr>
            <a:picLocks noChangeAspect="1" noChangeArrowheads="1"/>
          </p:cNvPicPr>
          <p:nvPr/>
        </p:nvPicPr>
        <p:blipFill>
          <a:blip r:embed="rId3" cstate="print"/>
          <a:srcRect t="957" r="76562" b="58812"/>
          <a:stretch>
            <a:fillRect/>
          </a:stretch>
        </p:blipFill>
        <p:spPr bwMode="auto">
          <a:xfrm>
            <a:off x="0" y="1928801"/>
            <a:ext cx="2296222" cy="3857653"/>
          </a:xfrm>
          <a:prstGeom prst="rect">
            <a:avLst/>
          </a:prstGeom>
          <a:noFill/>
        </p:spPr>
      </p:pic>
      <p:pic>
        <p:nvPicPr>
          <p:cNvPr id="1038" name="Picture 14" descr="http://s1.postimg.org/js1k1vozs/image.png"/>
          <p:cNvPicPr>
            <a:picLocks noChangeAspect="1" noChangeArrowheads="1"/>
          </p:cNvPicPr>
          <p:nvPr/>
        </p:nvPicPr>
        <p:blipFill>
          <a:blip r:embed="rId3" cstate="print"/>
          <a:srcRect l="40223" r="39666" b="59589"/>
          <a:stretch>
            <a:fillRect/>
          </a:stretch>
        </p:blipFill>
        <p:spPr bwMode="auto">
          <a:xfrm>
            <a:off x="2000232" y="1428736"/>
            <a:ext cx="2361074" cy="4643470"/>
          </a:xfrm>
          <a:prstGeom prst="rect">
            <a:avLst/>
          </a:prstGeom>
          <a:noFill/>
        </p:spPr>
      </p:pic>
      <p:pic>
        <p:nvPicPr>
          <p:cNvPr id="1040" name="Picture 16" descr="http://s1.postimg.org/js1k1vozs/image.png"/>
          <p:cNvPicPr>
            <a:picLocks noChangeAspect="1" noChangeArrowheads="1"/>
          </p:cNvPicPr>
          <p:nvPr/>
        </p:nvPicPr>
        <p:blipFill>
          <a:blip r:embed="rId3" cstate="print"/>
          <a:srcRect l="40860" t="51635" r="40860" b="20900"/>
          <a:stretch>
            <a:fillRect/>
          </a:stretch>
        </p:blipFill>
        <p:spPr bwMode="auto">
          <a:xfrm>
            <a:off x="4357686" y="2000240"/>
            <a:ext cx="2283159" cy="3357586"/>
          </a:xfrm>
          <a:prstGeom prst="rect">
            <a:avLst/>
          </a:prstGeom>
          <a:noFill/>
        </p:spPr>
      </p:pic>
      <p:pic>
        <p:nvPicPr>
          <p:cNvPr id="1042" name="Picture 18" descr="http://s1.postimg.org/js1k1vozs/image.png"/>
          <p:cNvPicPr>
            <a:picLocks noChangeAspect="1" noChangeArrowheads="1"/>
          </p:cNvPicPr>
          <p:nvPr/>
        </p:nvPicPr>
        <p:blipFill>
          <a:blip r:embed="rId3" cstate="print"/>
          <a:srcRect l="78751" t="49234" r="3437" b="8620"/>
          <a:stretch>
            <a:fillRect/>
          </a:stretch>
        </p:blipFill>
        <p:spPr bwMode="auto">
          <a:xfrm>
            <a:off x="6858016" y="1714488"/>
            <a:ext cx="2000264" cy="463219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57158" y="2928934"/>
            <a:ext cx="164307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Пожарная часть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2928934"/>
            <a:ext cx="171451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Полиция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3071810"/>
            <a:ext cx="128588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Скорая помощь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72330" y="2857496"/>
            <a:ext cx="1571636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Служба спасения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44" name="Picture 20" descr="http://ds126.centerstart.ru/userfiles/telefono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86256"/>
            <a:ext cx="3143240" cy="3143241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714744" y="4786322"/>
            <a:ext cx="4643470" cy="185736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01 – Пожарная часть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02 – Полиция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03 – Скорая помощь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911 – Служба спасения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5928" y="2428868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</a:rPr>
              <a:t>01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57488" y="2357430"/>
            <a:ext cx="785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C00000"/>
                </a:solidFill>
              </a:rPr>
              <a:t>02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357818" y="2357430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C00000"/>
                </a:solidFill>
              </a:rPr>
              <a:t>03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429520" y="2214554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</a:rPr>
              <a:t>911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 animBg="1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need4soft.ru/uploads/taginator/Aug-2013/dlya-prezentaci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571604" y="1571612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5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85728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85728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285728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Ы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285728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285728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285728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Л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15272" y="285728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Ц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86050" y="1571612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7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1571612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4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00826" y="1571612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3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715272" y="1571612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6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571612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2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86380" y="1571612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</a:t>
            </a:r>
            <a:endParaRPr lang="ru-RU" sz="3600" dirty="0"/>
          </a:p>
        </p:txBody>
      </p:sp>
      <p:pic>
        <p:nvPicPr>
          <p:cNvPr id="28674" name="Picture 2" descr="http://img3.nevesta.info/content/photo/41700/41684/201308/1186315/1186315_xwg9gmdffq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774425"/>
            <a:ext cx="2500290" cy="208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53819 0.0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53819 0.3807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" y="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07407E-6 L 0.13385 4.07407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13472 0.380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41111 0.004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4033 0.380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2732 L -2.5E-6 -2.59259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00382 0.380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0.40243 0.004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40348 0.3807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417 L -0.13282 4.0740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0.14236 0.3807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5434 4.07407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53854 0.3807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9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86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6" grpId="0" animBg="1"/>
      <p:bldP spid="17" grpId="0" animBg="1"/>
      <p:bldP spid="11" grpId="1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900igr.net/datai/matematika/Zadachi-po-matematike/0026-043-Prezentatsiju-podgotovi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642918"/>
            <a:ext cx="5143536" cy="8572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6600"/>
                </a:solidFill>
              </a:rPr>
              <a:t>Методическая литература, Интернет ресурсы: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214546" y="1785926"/>
            <a:ext cx="4857784" cy="3714776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dirty="0" smtClean="0">
                <a:solidFill>
                  <a:srgbClr val="006600"/>
                </a:solidFill>
              </a:rPr>
              <a:t>Савинова С. В. Нестандартные уроки в начальной школе</a:t>
            </a:r>
          </a:p>
          <a:p>
            <a:pPr marL="457200" indent="-457200" algn="just">
              <a:buAutoNum type="arabicPeriod"/>
            </a:pPr>
            <a:r>
              <a:rPr lang="ru-RU" dirty="0" err="1" smtClean="0">
                <a:solidFill>
                  <a:srgbClr val="006600"/>
                </a:solidFill>
              </a:rPr>
              <a:t>Сычова</a:t>
            </a:r>
            <a:r>
              <a:rPr lang="ru-RU" dirty="0" smtClean="0">
                <a:solidFill>
                  <a:srgbClr val="006600"/>
                </a:solidFill>
              </a:rPr>
              <a:t> Г. Н. </a:t>
            </a:r>
            <a:r>
              <a:rPr lang="ru-RU" dirty="0" smtClean="0">
                <a:solidFill>
                  <a:srgbClr val="006600"/>
                </a:solidFill>
              </a:rPr>
              <a:t>Нестандартные уроки в начальной </a:t>
            </a:r>
            <a:r>
              <a:rPr lang="ru-RU" dirty="0" smtClean="0">
                <a:solidFill>
                  <a:srgbClr val="006600"/>
                </a:solidFill>
              </a:rPr>
              <a:t>школе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rgbClr val="006600"/>
                </a:solidFill>
              </a:rPr>
              <a:t>Зубкова Л. Мы делили апельсин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rgbClr val="006600"/>
                </a:solidFill>
                <a:hlinkClick r:id="rId3"/>
              </a:rPr>
              <a:t>http</a:t>
            </a:r>
            <a:r>
              <a:rPr lang="ru-RU" dirty="0" smtClean="0">
                <a:solidFill>
                  <a:srgbClr val="006600"/>
                </a:solidFill>
                <a:hlinkClick r:id="rId3"/>
              </a:rPr>
              <a:t>://</a:t>
            </a:r>
            <a:r>
              <a:rPr lang="ru-RU" dirty="0" smtClean="0">
                <a:solidFill>
                  <a:srgbClr val="006600"/>
                </a:solidFill>
                <a:hlinkClick r:id="rId3"/>
              </a:rPr>
              <a:t>crimea.link.ua/board/se…</a:t>
            </a:r>
            <a:endParaRPr lang="ru-RU" dirty="0" smtClean="0">
              <a:solidFill>
                <a:srgbClr val="006600"/>
              </a:solidFill>
            </a:endParaRP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rgbClr val="006600"/>
                </a:solidFill>
                <a:hlinkClick r:id="rId4"/>
              </a:rPr>
              <a:t>http</a:t>
            </a:r>
            <a:r>
              <a:rPr lang="ru-RU" dirty="0" smtClean="0">
                <a:solidFill>
                  <a:srgbClr val="006600"/>
                </a:solidFill>
                <a:hlinkClick r:id="rId4"/>
              </a:rPr>
              <a:t>://nastia890.beon.ru/tag/%…</a:t>
            </a:r>
            <a:endParaRPr lang="ru-RU" dirty="0" smtClean="0">
              <a:solidFill>
                <a:srgbClr val="006600"/>
              </a:solidFill>
            </a:endParaRPr>
          </a:p>
          <a:p>
            <a:pPr marL="457200" indent="-457200" algn="just">
              <a:buAutoNum type="arabicPeriod"/>
            </a:pPr>
            <a:endParaRPr lang="ru-RU" dirty="0" smtClean="0">
              <a:solidFill>
                <a:srgbClr val="006600"/>
              </a:solidFill>
            </a:endParaRPr>
          </a:p>
          <a:p>
            <a:pPr marL="457200" indent="-457200" algn="just">
              <a:buAutoNum type="arabicPeriod"/>
            </a:pPr>
            <a:endParaRPr lang="ru-RU" dirty="0" smtClean="0">
              <a:solidFill>
                <a:srgbClr val="006600"/>
              </a:solidFill>
            </a:endParaRPr>
          </a:p>
          <a:p>
            <a:pPr marL="457200" indent="-457200" algn="just">
              <a:buAutoNum type="arabicPeriod"/>
            </a:pP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datai/matematika/Zadachi-po-matematike/0026-043-Prezentatsiju-podgotovi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785794"/>
            <a:ext cx="5929354" cy="4440246"/>
          </a:xfrm>
        </p:spPr>
        <p:txBody>
          <a:bodyPr>
            <a:normAutofit/>
          </a:bodyPr>
          <a:lstStyle/>
          <a:p>
            <a:r>
              <a:rPr lang="en-US" sz="5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2014 </a:t>
            </a:r>
            <a:r>
              <a:rPr lang="ru-RU" sz="5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год – </a:t>
            </a:r>
            <a:br>
              <a:rPr lang="ru-RU" sz="5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5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«Год математики»</a:t>
            </a:r>
            <a:endParaRPr lang="ru-RU" sz="52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datai/matematika/Zadachi-po-matematike/0026-043-Prezentatsiju-podgotovi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214422"/>
            <a:ext cx="5500726" cy="38290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Математика – великая страна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нам для творчества дана.</a:t>
            </a:r>
            <a:endParaRPr lang="ru-RU" sz="44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forum.u-samovara.ru/uploads/monthly_07_2009/post-318-1248678791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5366" name="Picture 6" descr="http://img0.liveinternet.ru/images/attach/c/1/58/313/58313037_veseluye_cifruy.png"/>
          <p:cNvPicPr>
            <a:picLocks noChangeAspect="1" noChangeArrowheads="1"/>
          </p:cNvPicPr>
          <p:nvPr/>
        </p:nvPicPr>
        <p:blipFill>
          <a:blip r:embed="rId3" cstate="print"/>
          <a:srcRect l="2143" t="66928" r="77928" b="3130"/>
          <a:stretch>
            <a:fillRect/>
          </a:stretch>
        </p:blipFill>
        <p:spPr bwMode="auto">
          <a:xfrm>
            <a:off x="661820" y="285728"/>
            <a:ext cx="2970709" cy="3258194"/>
          </a:xfrm>
          <a:prstGeom prst="rect">
            <a:avLst/>
          </a:prstGeom>
          <a:noFill/>
        </p:spPr>
      </p:pic>
      <p:pic>
        <p:nvPicPr>
          <p:cNvPr id="15368" name="Picture 8" descr="http://img0.liveinternet.ru/images/attach/c/1/58/313/58313037_veseluye_cifruy.png"/>
          <p:cNvPicPr>
            <a:picLocks noChangeAspect="1" noChangeArrowheads="1"/>
          </p:cNvPicPr>
          <p:nvPr/>
        </p:nvPicPr>
        <p:blipFill>
          <a:blip r:embed="rId3" cstate="print"/>
          <a:srcRect l="24643" t="67515" r="55000" b="3130"/>
          <a:stretch>
            <a:fillRect/>
          </a:stretch>
        </p:blipFill>
        <p:spPr bwMode="auto">
          <a:xfrm>
            <a:off x="4643438" y="285728"/>
            <a:ext cx="2891686" cy="3043880"/>
          </a:xfrm>
          <a:prstGeom prst="rect">
            <a:avLst/>
          </a:prstGeom>
          <a:noFill/>
        </p:spPr>
      </p:pic>
      <p:pic>
        <p:nvPicPr>
          <p:cNvPr id="15370" name="Picture 10" descr="http://img0.liveinternet.ru/images/attach/c/1/58/313/58313037_veseluye_cifruy.png"/>
          <p:cNvPicPr>
            <a:picLocks noChangeAspect="1" noChangeArrowheads="1"/>
          </p:cNvPicPr>
          <p:nvPr/>
        </p:nvPicPr>
        <p:blipFill>
          <a:blip r:embed="rId3" cstate="print"/>
          <a:srcRect l="50357" r="28214" b="69178"/>
          <a:stretch>
            <a:fillRect/>
          </a:stretch>
        </p:blipFill>
        <p:spPr bwMode="auto">
          <a:xfrm>
            <a:off x="1643042" y="3357562"/>
            <a:ext cx="3122845" cy="3278988"/>
          </a:xfrm>
          <a:prstGeom prst="rect">
            <a:avLst/>
          </a:prstGeom>
          <a:noFill/>
        </p:spPr>
      </p:pic>
      <p:pic>
        <p:nvPicPr>
          <p:cNvPr id="15372" name="Picture 12" descr="http://img0.liveinternet.ru/images/attach/c/1/58/313/58313037_veseluye_cifruy.png"/>
          <p:cNvPicPr>
            <a:picLocks noChangeAspect="1" noChangeArrowheads="1"/>
          </p:cNvPicPr>
          <p:nvPr/>
        </p:nvPicPr>
        <p:blipFill>
          <a:blip r:embed="rId3" cstate="print"/>
          <a:srcRect l="48215" t="35225" r="31428" b="32485"/>
          <a:stretch>
            <a:fillRect/>
          </a:stretch>
        </p:blipFill>
        <p:spPr bwMode="auto">
          <a:xfrm>
            <a:off x="5715008" y="3571876"/>
            <a:ext cx="3000396" cy="3129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stat17.privet.ru/lr/091f0ccee32be06d02e2b006827d12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34629" cy="6858000"/>
          </a:xfrm>
          <a:prstGeom prst="rect">
            <a:avLst/>
          </a:prstGeom>
          <a:noFill/>
        </p:spPr>
      </p:pic>
      <p:pic>
        <p:nvPicPr>
          <p:cNvPr id="17414" name="Picture 6" descr="http://funforkids.ru/pictures/kolobok/kolobok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928802"/>
            <a:ext cx="1428760" cy="1473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C -0.07223 0.04005 -0.14428 0.08009 -0.15712 0.11829 C -0.16997 0.15648 -0.05417 0.1831 -0.07709 0.22871 C -0.1 0.27431 -0.2573 0.35232 -0.29428 0.39259 C -0.33125 0.43287 -0.31494 0.45162 -0.29862 0.4706 " pathEditMode="relative" ptsTypes="aaaaA">
                                      <p:cBhvr>
                                        <p:cTn id="11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фон для презентаций\2193164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288"/>
            <a:ext cx="9144000" cy="68972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0232" y="571480"/>
            <a:ext cx="6000792" cy="78581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Один за всех и все за одного.</a:t>
            </a:r>
            <a:endParaRPr lang="ru-RU" sz="3200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714480" y="1285860"/>
            <a:ext cx="6215106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 солгал – навек лгуном стал.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071538" y="3214686"/>
            <a:ext cx="678661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двумя зайцами погонишься – ни одного не поймаешь.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785786" y="2071678"/>
            <a:ext cx="764386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Чтобы научиться трудолюбию,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latin typeface="+mj-lt"/>
                <a:ea typeface="+mj-ea"/>
                <a:cs typeface="+mj-cs"/>
              </a:rPr>
              <a:t>Нужно три года, чтобы научиться лени – три дня.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1500166" y="4286256"/>
            <a:ext cx="6215106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Без четырех углов изба не строится.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1571604" y="5000636"/>
            <a:ext cx="6215106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Знать как свои пять пальцев.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500166" y="5786454"/>
            <a:ext cx="6215106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Семь раз отмерь, один раз отрежь.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img1.liveinternet.ru/images/attach/c/0/40/801/40801358_normal_WideWalls_17.jpg"/>
          <p:cNvPicPr>
            <a:picLocks noChangeAspect="1" noChangeArrowheads="1"/>
          </p:cNvPicPr>
          <p:nvPr/>
        </p:nvPicPr>
        <p:blipFill>
          <a:blip r:embed="rId2" cstate="print"/>
          <a:srcRect l="2232" r="12177"/>
          <a:stretch>
            <a:fillRect/>
          </a:stretch>
        </p:blipFill>
        <p:spPr bwMode="auto">
          <a:xfrm>
            <a:off x="0" y="0"/>
            <a:ext cx="9117894" cy="6874290"/>
          </a:xfrm>
          <a:prstGeom prst="rect">
            <a:avLst/>
          </a:prstGeom>
          <a:noFill/>
        </p:spPr>
      </p:pic>
      <p:pic>
        <p:nvPicPr>
          <p:cNvPr id="20484" name="Picture 4" descr="http://images.slanet.by/~src5955763/KONTROLNYE_KURSOVYE_DIPLOMNYE_raboty_OTChETY_po_prakti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62631" y="2500306"/>
            <a:ext cx="1881369" cy="3390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C -0.01389 0.04606 -0.02743 0.09259 -0.07101 0.10509 C -0.11476 0.11759 -0.21042 0.0655 -0.2625 0.07569 C -0.31441 0.08588 -0.36059 0.15023 -0.38281 0.1662 C -0.40486 0.18217 -0.39445 0.1699 -0.39583 0.17152 " pathEditMode="relative" rAng="0" ptsTypes="aaaaA">
                                      <p:cBhvr>
                                        <p:cTn id="11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i029.radikal.ru/1003/c8/38aa84e6a788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34629" cy="6858000"/>
          </a:xfrm>
          <a:prstGeom prst="rect">
            <a:avLst/>
          </a:prstGeom>
          <a:noFill/>
        </p:spPr>
      </p:pic>
      <p:pic>
        <p:nvPicPr>
          <p:cNvPr id="19460" name="Picture 4" descr="http://img1.liveinternet.ru/images/attach/c/8/102/441/102441853_0_55e26_c9468d79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857232"/>
            <a:ext cx="30194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1.liveinternet.ru/images/attach/c/3/77/777/77777663_victor_cyganov_paintings_.jpg"/>
          <p:cNvPicPr>
            <a:picLocks noChangeAspect="1" noChangeArrowheads="1"/>
          </p:cNvPicPr>
          <p:nvPr/>
        </p:nvPicPr>
        <p:blipFill>
          <a:blip r:embed="rId2" cstate="print"/>
          <a:srcRect l="20213" t="15829"/>
          <a:stretch>
            <a:fillRect/>
          </a:stretch>
        </p:blipFill>
        <p:spPr bwMode="auto">
          <a:xfrm>
            <a:off x="0" y="0"/>
            <a:ext cx="9188940" cy="6858001"/>
          </a:xfrm>
          <a:prstGeom prst="rect">
            <a:avLst/>
          </a:prstGeom>
          <a:noFill/>
        </p:spPr>
      </p:pic>
      <p:pic>
        <p:nvPicPr>
          <p:cNvPr id="22536" name="Picture 8" descr="http://edu.mari.ru/mouo-kugener/dou1/DocLib8/K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"/>
            <a:ext cx="3250410" cy="4333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C -0.03316 0.04699 -0.06614 0.09445 -0.06667 0.15834 C -0.06701 0.22199 -0.01389 0.34584 -0.00347 0.38357 " pathEditMode="relative" rAng="0" ptsTypes="aaA">
                                      <p:cBhvr>
                                        <p:cTn id="11" dur="3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235</Words>
  <Application>Microsoft Office PowerPoint</Application>
  <PresentationFormat>Экран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2014 год –  «Год математики»</vt:lpstr>
      <vt:lpstr>Слайд 3</vt:lpstr>
      <vt:lpstr>Слайд 4</vt:lpstr>
      <vt:lpstr>Слайд 5</vt:lpstr>
      <vt:lpstr>Один за всех и все за одного.</vt:lpstr>
      <vt:lpstr>Слайд 7</vt:lpstr>
      <vt:lpstr>Слайд 8</vt:lpstr>
      <vt:lpstr>Слайд 9</vt:lpstr>
      <vt:lpstr>Слайд 10</vt:lpstr>
      <vt:lpstr>Слайд 11</vt:lpstr>
      <vt:lpstr>Слайд 12</vt:lpstr>
      <vt:lpstr>χ</vt:lpstr>
      <vt:lpstr>Занимательная страничка</vt:lpstr>
      <vt:lpstr>Слайд 15</vt:lpstr>
      <vt:lpstr>Слайд 16</vt:lpstr>
      <vt:lpstr>Методическая литература, Интернет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30</cp:revision>
  <dcterms:modified xsi:type="dcterms:W3CDTF">2014-01-27T17:56:40Z</dcterms:modified>
</cp:coreProperties>
</file>