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8" r:id="rId17"/>
    <p:sldId id="279" r:id="rId18"/>
    <p:sldId id="270" r:id="rId19"/>
    <p:sldId id="271" r:id="rId20"/>
    <p:sldId id="272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  <a:srgbClr val="000000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4762500" cy="262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19969163" y="457200"/>
            <a:ext cx="3359150" cy="8770938"/>
            <a:chOff x="5531" y="1258"/>
            <a:chExt cx="5291" cy="13813"/>
          </a:xfrm>
        </p:grpSpPr>
        <p:sp>
          <p:nvSpPr>
            <p:cNvPr id="88081" name="AutoShape 17"/>
            <p:cNvSpPr>
              <a:spLocks noChangeShapeType="1"/>
            </p:cNvSpPr>
            <p:nvPr/>
          </p:nv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rgbClr val="A7BFD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8077" name="Group 13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88080" name="Freeform 16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/>
                <a:ahLst/>
                <a:cxnLst>
                  <a:cxn ang="0">
                    <a:pos x="6418" y="1185"/>
                  </a:cxn>
                  <a:cxn ang="0">
                    <a:pos x="6418" y="6670"/>
                  </a:cxn>
                  <a:cxn ang="0">
                    <a:pos x="1809" y="6669"/>
                  </a:cxn>
                  <a:cxn ang="0">
                    <a:pos x="1407" y="1987"/>
                  </a:cxn>
                  <a:cxn ang="0">
                    <a:pos x="6418" y="1185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A7B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79" name="Oval 15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D3DFE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78" name="Oval 14"/>
              <p:cNvSpPr>
                <a:spLocks noChangeArrowheads="1"/>
              </p:cNvSpPr>
              <p:nvPr/>
            </p:nvSpPr>
            <p:spPr bwMode="auto">
              <a:xfrm rot="5327714" flipV="1">
                <a:off x="6217" y="10481"/>
                <a:ext cx="3424" cy="3221"/>
              </a:xfrm>
              <a:prstGeom prst="ellipse">
                <a:avLst/>
              </a:prstGeom>
              <a:solidFill>
                <a:srgbClr val="7BA0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065" name="Group 1"/>
          <p:cNvGrpSpPr>
            <a:grpSpLocks/>
          </p:cNvGrpSpPr>
          <p:nvPr/>
        </p:nvGrpSpPr>
        <p:grpSpPr bwMode="auto">
          <a:xfrm>
            <a:off x="31449963" y="457200"/>
            <a:ext cx="4225925" cy="2886075"/>
            <a:chOff x="4136" y="15"/>
            <a:chExt cx="6654" cy="4545"/>
          </a:xfrm>
        </p:grpSpPr>
        <p:sp>
          <p:nvSpPr>
            <p:cNvPr id="88069" name="AutoShape 5"/>
            <p:cNvSpPr>
              <a:spLocks noChangeShapeType="1"/>
            </p:cNvSpPr>
            <p:nvPr/>
          </p:nvSpPr>
          <p:spPr bwMode="auto">
            <a:xfrm>
              <a:off x="4136" y="15"/>
              <a:ext cx="3058" cy="3855"/>
            </a:xfrm>
            <a:prstGeom prst="straightConnector1">
              <a:avLst/>
            </a:prstGeom>
            <a:noFill/>
            <a:ln w="9525">
              <a:solidFill>
                <a:srgbClr val="A7BFD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8" name="Oval 4"/>
            <p:cNvSpPr>
              <a:spLocks noChangeArrowheads="1"/>
            </p:cNvSpPr>
            <p:nvPr/>
          </p:nvSpPr>
          <p:spPr bwMode="auto">
            <a:xfrm>
              <a:off x="6674" y="444"/>
              <a:ext cx="4116" cy="4116"/>
            </a:xfrm>
            <a:prstGeom prst="ellipse">
              <a:avLst/>
            </a:prstGeom>
            <a:solidFill>
              <a:srgbClr val="A7B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7" name="Oval 3"/>
            <p:cNvSpPr>
              <a:spLocks noChangeArrowheads="1"/>
            </p:cNvSpPr>
            <p:nvPr/>
          </p:nvSpPr>
          <p:spPr bwMode="auto">
            <a:xfrm>
              <a:off x="6773" y="1058"/>
              <a:ext cx="3367" cy="3367"/>
            </a:xfrm>
            <a:prstGeom prst="ellipse">
              <a:avLst/>
            </a:prstGeom>
            <a:solidFill>
              <a:srgbClr val="D3DF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6" name="Oval 2"/>
            <p:cNvSpPr>
              <a:spLocks noChangeArrowheads="1"/>
            </p:cNvSpPr>
            <p:nvPr/>
          </p:nvSpPr>
          <p:spPr bwMode="auto">
            <a:xfrm>
              <a:off x="6856" y="1709"/>
              <a:ext cx="2553" cy="2553"/>
            </a:xfrm>
            <a:prstGeom prst="ellipse">
              <a:avLst/>
            </a:prstGeom>
            <a:solidFill>
              <a:srgbClr val="7BA0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228600"/>
            <a:ext cx="617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«Начальная общеобразовательная школа № 279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контр-адмирала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Лунина Николая Александровича»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257800"/>
            <a:ext cx="4343400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3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Лемех Л. 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1143000"/>
            <a:ext cx="310174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7620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Гнать, дышать, держать,         зависеть,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Слышать, видеть и смотреть,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терпеть, и ненавидеть,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обидеть, и вертеть.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914400"/>
            <a:ext cx="132548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876800"/>
            <a:ext cx="132187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95800"/>
            <a:ext cx="13662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724400"/>
            <a:ext cx="13218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окно повеяло весною…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Засвищут скоро соловьи,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лес оденется листвою.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3733800"/>
            <a:ext cx="448219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4200" y="4698000"/>
            <a:ext cx="248139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9200" y="685800"/>
            <a:ext cx="6802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Правописание  -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447800"/>
            <a:ext cx="3200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3-ем лице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делает?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сделает?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делают? 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сделают?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 не пишется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1524000"/>
            <a:ext cx="3581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в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неопределенной форме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сделать?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 пишется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уч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   (учить,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верт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  (вертеть,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бре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     (брить, 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свет…т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свет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   (светить,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бега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 (бегать, 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78689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5800" y="1600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533400"/>
            <a:ext cx="7924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мы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видели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, как в мае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 снег вокруг растаял.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Вдруг смотрю – в одном овражке,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Как у лесника в кармашке,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Мокнет серенький комок,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Видно,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выбраться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не смог.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Луч его теплом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согрел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Он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растаял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запел.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408801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– это прекрасное время года. Всё вокруг оживает. Кругом всё весело, ласково, приветливо. И каждому из нас в это время хочется играть, петь, читать стихи.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Давайте и мы немножко поиграем.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Ваша задача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определить спряжение глаголов по н. ф.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игры: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– 1 хлопок в ладоши, 2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– 2 хлопка в ладоши.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 l="6342" r="7398" b="738"/>
          <a:stretch>
            <a:fillRect/>
          </a:stretch>
        </p:blipFill>
        <p:spPr bwMode="auto">
          <a:xfrm>
            <a:off x="5715000" y="1143000"/>
            <a:ext cx="328013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143000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варят – варить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рыбу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ловят – ловить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тесто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месят – месить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дрова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колют – колоть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«Печка»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524000"/>
            <a:ext cx="487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Ча-ча-ча, ча-ча-ча,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Печка очень горяча!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Чи-чи-чи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чи-чи-чи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Печет печка калачи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Чу-чу-чу, чу-чу-чу,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калача хочу!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Получу калач в награду,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за парту сяду!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94" t="3780" r="15118" b="2835"/>
          <a:stretch>
            <a:fillRect/>
          </a:stretch>
        </p:blipFill>
        <p:spPr bwMode="auto">
          <a:xfrm>
            <a:off x="5257800" y="1600200"/>
            <a:ext cx="3547409" cy="44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013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762000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Весной цветёт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душистая сирень,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весело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щебечут соловьи.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485001"/>
            <a:ext cx="7848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пальто или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надеть что-нибудь на себя, то говорим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пальто, шапку, шарф, варежки.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кого-нибудь, то говорим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сестру, брата, куклу.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20288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800" y="762000"/>
            <a:ext cx="7696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урок-обобщение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«Обобщение знаний </a:t>
            </a:r>
            <a:endParaRPr lang="ru-RU" sz="6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глаголе»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Б класс,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«Школа – 2100»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5562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Мурманская обл.,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Гаджиево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2010-2011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457200"/>
            <a:ext cx="60198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Два этих слова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Мы часто путаем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Так бестолково!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Морозный выдался рассвет,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делся в шубу старый дед.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Давай глядеть.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 и кого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Я полагаю, что на деда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Три шубы может быть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Но, я не думаю, что дед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На шубу может быть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2538547" cy="34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914400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существительные склоняются, а глаголы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Спряжение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изменение глагола по числам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спряжение легко, если окончание глагола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окончаниях глаголов 2 лица, единственного числа после буквы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с частицей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пишутся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13218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029200"/>
            <a:ext cx="132187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228600" y="1143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познавательный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28600" y="1905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трудный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04800" y="2667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радостный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228600" y="3429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228600" y="4191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грустный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228600" y="4953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304800" y="381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3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окончен!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762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5800" y="6858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учащихся правильно обосновывать написание безударных окончаний глаголов;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учащихся распознавать спряжение глаголов;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знания учащихся о временных формах глагола.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715000" cy="391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4343400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Ну, ребята, подтянитесь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тихонечко садитесь!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Улыбнитесь! Не ленитесь!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работу все возьмитесь!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20288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971800"/>
            <a:ext cx="1872084" cy="36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38400" y="685800"/>
            <a:ext cx="540000" cy="5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12192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88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054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50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18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86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5200" y="17526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054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56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22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388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90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8600" y="22860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18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52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384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50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716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82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84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718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8194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386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052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388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054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722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05400" y="33528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386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722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388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1200" y="533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1066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167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" y="2209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50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81400" y="3276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" y="47244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кроссворд.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Ключевое слово поможет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тему нашего урока.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6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Козьмина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«Весна»</a:t>
            </a:r>
          </a:p>
          <a:p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2743200"/>
            <a:ext cx="243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228600"/>
            <a:ext cx="6629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солнце нельзя было взглянуть. Весенний дождь смывает последний снег. Лохматыми, ослепительными потоками оно льёт с вышины.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синему-синему небу плывёт облако, словно куча снега. Ветерок пахнет свежей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травой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птичьими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гнёздами.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лаголы неопределённой формы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51000"/>
          <a:ext cx="861060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05300"/>
                <a:gridCol w="43053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отвечают на вопросы </a:t>
                      </a:r>
                      <a:endParaRPr lang="ru-RU" sz="4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оканчиваются </a:t>
                      </a:r>
                    </a:p>
                    <a:p>
                      <a:pPr algn="ctr"/>
                      <a:r>
                        <a:rPr kumimoji="0" lang="ru-RU" sz="4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 </a:t>
                      </a:r>
                      <a:endParaRPr lang="ru-RU" sz="4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что делать? </a:t>
                      </a:r>
                    </a:p>
                    <a:p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что сделать? 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-ять,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ыть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оть</a:t>
                      </a:r>
                      <a:endParaRPr kumimoji="0" lang="ru-RU" sz="5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533400"/>
          <a:ext cx="8305800" cy="5991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2900"/>
                <a:gridCol w="4152900"/>
              </a:tblGrid>
              <a:tr h="33527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спряжение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спряжение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0317">
                <a:tc>
                  <a:txBody>
                    <a:bodyPr/>
                    <a:lstStyle/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-ять</a:t>
                      </a: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5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Кроме глаголов-исключений</a:t>
                      </a:r>
                    </a:p>
                    <a:p>
                      <a:pPr algn="ctr"/>
                      <a:endParaRPr lang="ru-RU" sz="3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80"/>
                        </a:lnSpc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Char char="-"/>
                      </a:pPr>
                      <a:r>
                        <a:rPr lang="ru-RU" sz="5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ить</a:t>
                      </a:r>
                      <a:endParaRPr lang="ru-RU" sz="5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None/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None/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5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Кроме глаголов-исключений</a:t>
                      </a:r>
                    </a:p>
                    <a:p>
                      <a:pPr algn="ctr">
                        <a:buFontTx/>
                        <a:buChar char="-"/>
                      </a:pPr>
                      <a:endParaRPr lang="ru-RU" sz="36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715</Words>
  <Application>Microsoft Office PowerPoint</Application>
  <PresentationFormat>Экран (4:3)</PresentationFormat>
  <Paragraphs>201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99</cp:revision>
  <dcterms:created xsi:type="dcterms:W3CDTF">2011-04-29T09:13:56Z</dcterms:created>
  <dcterms:modified xsi:type="dcterms:W3CDTF">2013-12-10T16:19:21Z</dcterms:modified>
</cp:coreProperties>
</file>