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3" r:id="rId4"/>
    <p:sldId id="266" r:id="rId5"/>
    <p:sldId id="259" r:id="rId6"/>
    <p:sldId id="258" r:id="rId7"/>
    <p:sldId id="260" r:id="rId8"/>
    <p:sldId id="261" r:id="rId9"/>
    <p:sldId id="262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doni MT Black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doni MT Black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doni MT Black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doni MT Black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doni MT Black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doni MT Black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doni MT Black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doni MT Black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doni MT Black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295BE9"/>
    <a:srgbClr val="0066CC"/>
    <a:srgbClr val="0033CC"/>
    <a:srgbClr val="0000FF"/>
    <a:srgbClr val="000099"/>
    <a:srgbClr val="FF3300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936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936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74534-B384-4BC2-9677-972299DC798F}" type="datetimeFigureOut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8A9BE-E56F-4F70-AB71-06B2E9166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A8F4E-DFF2-49F4-863E-AB11154CFEB1}" type="datetimeFigureOut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2C5B1-5F69-44F1-B0C1-87AF94B9E2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04256-B611-454A-AEE4-85709A43EAEE}" type="datetimeFigureOut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CE0FE-21F5-4502-862C-26DF57D1E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B2F51-D7D3-4912-AB82-9BDED108B2C6}" type="datetimeFigureOut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36C5F-EAB0-4808-AEEB-C776AD7FF0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6C752-0CFB-4B2B-A99D-9978A744236C}" type="datetimeFigureOut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360F1-1D60-44F6-A54B-82621A222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2B994-750C-4780-B011-7FDF2D5C6FCB}" type="datetimeFigureOut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A5E75-BE32-4E1E-AF3F-BD012DEBD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01058-E43B-4194-8E09-825AAB4F1FE5}" type="datetimeFigureOut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08CB2-C65E-4CD5-AF30-752BD8E85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BA361-0B01-4C14-BACA-72DA277236D5}" type="datetimeFigureOut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AEDBB-4762-4318-8120-23F916CE1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D60CA-0FB3-4CC7-BF58-C19F294A11A4}" type="datetimeFigureOut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A789A-C2FE-4CF8-9B1D-DA3DA97A6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581FC-516F-4244-B52B-C98CD4338D6C}" type="datetimeFigureOut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8323C-2D26-4F50-9138-87AEE5BCE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0C13D-13C3-43D8-B97A-C9DB8694F4E1}" type="datetimeFigureOut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2ADD-0D2F-422A-B293-A29DF0BBD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9830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30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30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9831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1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1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1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1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1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1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1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1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2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2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2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2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832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32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32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32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32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32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33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33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33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33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33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9833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3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3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3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4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834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34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834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834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704A3F3-B30B-4B0F-8230-41D1BBA7BE35}" type="datetimeFigureOut">
              <a:rPr lang="ru-RU"/>
              <a:pPr>
                <a:defRPr/>
              </a:pPr>
              <a:t>10.01.2014</a:t>
            </a:fld>
            <a:endParaRPr lang="ru-RU"/>
          </a:p>
        </p:txBody>
      </p:sp>
      <p:sp>
        <p:nvSpPr>
          <p:cNvPr id="9834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834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75BB8D3-2D1B-4AB9-822A-874EE8225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834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981075"/>
            <a:ext cx="7886700" cy="2957513"/>
          </a:xfrm>
        </p:spPr>
        <p:txBody>
          <a:bodyPr anchorCtr="0"/>
          <a:lstStyle/>
          <a:p>
            <a:pPr eaLnBrk="1" hangingPunct="1">
              <a:defRPr/>
            </a:pPr>
            <a:r>
              <a:rPr lang="ru-RU" sz="5400" smtClean="0">
                <a:latin typeface="Monotype Corsiva" pitchFamily="66" charset="0"/>
              </a:rPr>
              <a:t>План действий</a:t>
            </a:r>
            <a:r>
              <a:rPr lang="ru-RU" sz="5400" smtClean="0"/>
              <a:t/>
            </a:r>
            <a:br>
              <a:rPr lang="ru-RU" sz="5400" smtClean="0"/>
            </a:br>
            <a:r>
              <a:rPr lang="ru-RU" sz="28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Интегрированный урок гуманитарного цикла.</a:t>
            </a:r>
            <a:br>
              <a:rPr lang="ru-RU" sz="28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2800" smtClean="0">
                <a:latin typeface="Monotype Corsiva" pitchFamily="66" charset="0"/>
              </a:rPr>
              <a:t>(английский, немецкий, русский языки)</a:t>
            </a:r>
            <a:r>
              <a:rPr lang="ru-RU" sz="5400" smtClean="0">
                <a:latin typeface="Monotype Corsiva" pitchFamily="66" charset="0"/>
              </a:rPr>
              <a:t/>
            </a:r>
            <a:br>
              <a:rPr lang="ru-RU" sz="5400" smtClean="0">
                <a:latin typeface="Monotype Corsiva" pitchFamily="66" charset="0"/>
              </a:rPr>
            </a:br>
            <a:r>
              <a:rPr lang="ru-RU" sz="48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«Изучаем языки в сравнении»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971550" y="4221163"/>
            <a:ext cx="6688138" cy="175418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i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Учитель - </a:t>
            </a:r>
            <a:r>
              <a:rPr lang="ru-RU" sz="2400" i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Никишенкова Людмила Леонидовна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278-600-072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i="1" smtClean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i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МБОУ </a:t>
            </a:r>
            <a:r>
              <a:rPr lang="ru-RU" sz="1600" i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города Владимира </a:t>
            </a:r>
            <a:r>
              <a:rPr lang="ru-RU" sz="1600" i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СОШ №46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i="1" smtClean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000" i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2013 – 2014 </a:t>
            </a:r>
            <a:r>
              <a:rPr lang="ru-RU" sz="800" i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учебный год</a:t>
            </a:r>
            <a:endParaRPr lang="ru-RU" sz="900" i="1" smtClean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/>
          </p:cNvSpPr>
          <p:nvPr>
            <p:ph type="title" idx="4294967295"/>
          </p:nvPr>
        </p:nvSpPr>
        <p:spPr>
          <a:xfrm>
            <a:off x="611188" y="476250"/>
            <a:ext cx="8229600" cy="1139825"/>
          </a:xfrm>
        </p:spPr>
        <p:txBody>
          <a:bodyPr anchorCtr="0"/>
          <a:lstStyle/>
          <a:p>
            <a:pPr eaLnBrk="1" hangingPunct="1">
              <a:defRPr/>
            </a:pPr>
            <a:r>
              <a:rPr lang="ru-RU" sz="4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Содержимое кейсов:</a:t>
            </a:r>
          </a:p>
        </p:txBody>
      </p:sp>
      <p:sp>
        <p:nvSpPr>
          <p:cNvPr id="23554" name="Rectangle 5"/>
          <p:cNvSpPr>
            <a:spLocks noGrp="1"/>
          </p:cNvSpPr>
          <p:nvPr>
            <p:ph type="body" sz="half" idx="4294967295"/>
          </p:nvPr>
        </p:nvSpPr>
        <p:spPr>
          <a:xfrm>
            <a:off x="395288" y="1989138"/>
            <a:ext cx="4032250" cy="504031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№1</a:t>
            </a:r>
            <a:r>
              <a:rPr lang="ru-RU" sz="1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для английской группы:</a:t>
            </a:r>
          </a:p>
          <a:p>
            <a:pPr eaLnBrk="1" hangingPunct="1">
              <a:defRPr/>
            </a:pPr>
            <a:r>
              <a:rPr lang="ru-RU" sz="1600" dirty="0" smtClean="0">
                <a:latin typeface="Arial" charset="0"/>
              </a:rPr>
              <a:t>Пословицы на английском языке для мини-групп учащихся разного уровня </a:t>
            </a:r>
            <a:r>
              <a:rPr lang="ru-RU" sz="1600" dirty="0" err="1" smtClean="0">
                <a:latin typeface="Arial" charset="0"/>
              </a:rPr>
              <a:t>обученности</a:t>
            </a:r>
            <a:r>
              <a:rPr lang="ru-RU" sz="1600" dirty="0" smtClean="0">
                <a:latin typeface="Arial" charset="0"/>
              </a:rPr>
              <a:t>..</a:t>
            </a:r>
          </a:p>
          <a:p>
            <a:pPr eaLnBrk="1" hangingPunct="1">
              <a:defRPr/>
            </a:pPr>
            <a:r>
              <a:rPr lang="ru-RU" sz="1600" dirty="0" smtClean="0">
                <a:latin typeface="Arial" charset="0"/>
              </a:rPr>
              <a:t>Письмо на немецком языке.</a:t>
            </a:r>
          </a:p>
          <a:p>
            <a:pPr eaLnBrk="1" hangingPunct="1">
              <a:defRPr/>
            </a:pPr>
            <a:r>
              <a:rPr lang="ru-RU" sz="1600" dirty="0" smtClean="0">
                <a:latin typeface="Arial" charset="0"/>
              </a:rPr>
              <a:t>Смайлики на каждого участника (рисунок смайликов не закончен).</a:t>
            </a:r>
          </a:p>
          <a:p>
            <a:pPr eaLnBrk="1" hangingPunct="1">
              <a:defRPr/>
            </a:pPr>
            <a:r>
              <a:rPr lang="ru-RU" sz="1600" dirty="0" smtClean="0">
                <a:latin typeface="Arial" charset="0"/>
              </a:rPr>
              <a:t>Анкеты по количеству участников.</a:t>
            </a:r>
            <a:endParaRPr lang="ru-RU" sz="2800" dirty="0" smtClean="0">
              <a:latin typeface="Arial" charset="0"/>
            </a:endParaRPr>
          </a:p>
          <a:p>
            <a:pPr eaLnBrk="1" hangingPunct="1">
              <a:defRPr/>
            </a:pPr>
            <a:endParaRPr lang="ru-RU" sz="1600" dirty="0" smtClean="0">
              <a:latin typeface="Arial" charset="0"/>
            </a:endParaRPr>
          </a:p>
        </p:txBody>
      </p:sp>
      <p:sp>
        <p:nvSpPr>
          <p:cNvPr id="23555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572000" y="2060575"/>
            <a:ext cx="4038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№2</a:t>
            </a:r>
            <a:r>
              <a:rPr lang="ru-RU" sz="1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– для немецкой группы:</a:t>
            </a:r>
          </a:p>
          <a:p>
            <a:pPr eaLnBrk="1" hangingPunct="1">
              <a:defRPr/>
            </a:pPr>
            <a:r>
              <a:rPr lang="ru-RU" sz="1600" dirty="0" smtClean="0">
                <a:latin typeface="Arial" charset="0"/>
              </a:rPr>
              <a:t>Пословицы на немецком языке.</a:t>
            </a:r>
          </a:p>
          <a:p>
            <a:pPr eaLnBrk="1" hangingPunct="1">
              <a:defRPr/>
            </a:pPr>
            <a:r>
              <a:rPr lang="ru-RU" sz="1600" dirty="0" smtClean="0">
                <a:latin typeface="Arial" charset="0"/>
              </a:rPr>
              <a:t>Письмо на английском языке.</a:t>
            </a:r>
          </a:p>
          <a:p>
            <a:pPr eaLnBrk="1" hangingPunct="1">
              <a:defRPr/>
            </a:pPr>
            <a:r>
              <a:rPr lang="ru-RU" sz="1600" dirty="0" smtClean="0">
                <a:latin typeface="Arial" charset="0"/>
              </a:rPr>
              <a:t>Смайлики.</a:t>
            </a:r>
          </a:p>
          <a:p>
            <a:pPr eaLnBrk="1" hangingPunct="1">
              <a:defRPr/>
            </a:pPr>
            <a:r>
              <a:rPr lang="ru-RU" sz="1600" dirty="0" smtClean="0">
                <a:latin typeface="Arial" charset="0"/>
              </a:rPr>
              <a:t>Анкеты.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>
              <a:latin typeface="Arial" charset="0"/>
            </a:endParaRPr>
          </a:p>
        </p:txBody>
      </p:sp>
      <p:pic>
        <p:nvPicPr>
          <p:cNvPr id="22532" name="Picture 5" descr="MC90023866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5157788"/>
            <a:ext cx="17653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6" descr="MC90023866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4221163"/>
            <a:ext cx="17653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9" descr="MC90038355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620713"/>
            <a:ext cx="43497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12" descr="MC900434859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115888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0"/>
            <a:ext cx="8229600" cy="1473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ru-RU" sz="3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План – график проведения урока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196975"/>
            <a:ext cx="8207375" cy="4889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2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Психологический настрой.(музыкальная пауза) (гимн студентов).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200" b="1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2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Краткое вступление о многообразии языков в мире и их роли в жизни людей.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200" b="1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2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Сообщение о великих русских писателях – полиглотах.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200" b="1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2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Беседа на тему: «Можно ли изучать одновременно несколько иностранных языков?».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200" b="1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2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Обсуждение темы: Насколько часто нам встречаются в русском языке немецкие и английские слова? Сравнение этой лексики в  разных языках.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200" b="1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2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Практические задания на сравнение. Фронтальная работа. Независимые эксперты проставляют баллы группам. а) словообразование – составные существительные. б) образование степеней сравнения прилагательных в разных языках. в) основные формы глаголов. г) простое предложение с глаголом – связкой (</a:t>
            </a:r>
            <a:r>
              <a:rPr lang="en-US" sz="12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I…a student.  Ich …der Schuler.  </a:t>
            </a:r>
            <a:r>
              <a:rPr lang="ru-RU" sz="12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Я…ученик.)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200" b="1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2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Работа с кейсами: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2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Учащиеся каждой группы делятся на 3 подгруппы. Кейсы содержат задания для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2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всех подгрупп, которые работают одновременно. 2 группы получают карточки с пословицами. Им надо найти эквиваленты этих пословиц в русском языке (элемент соревнования). 3-я подгруппа получает письмо на незнакомом иностранном языке и должна понять его основное содержание, используя опыт, приобретенный из предыдущих упражнений, показывающих некоторое сходство разных языков.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200" b="1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2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Подведение итогов работы подгрупп. Сообщение экспертов.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200" b="1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2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Рефлексия.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200" b="1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2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Домашнее задание: Написать ответ на письма на изучаемом иностранном языке.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200" b="1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200" b="1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39825"/>
          </a:xfrm>
        </p:spPr>
        <p:txBody>
          <a:bodyPr anchorCtr="0"/>
          <a:lstStyle/>
          <a:p>
            <a:pPr eaLnBrk="1" hangingPunct="1">
              <a:defRPr/>
            </a:pPr>
            <a:r>
              <a:rPr lang="ru-RU" sz="5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Рефлексия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1800" smtClean="0">
              <a:latin typeface="Arial" charset="0"/>
            </a:endParaRPr>
          </a:p>
          <a:p>
            <a:pPr eaLnBrk="1" hangingPunct="1">
              <a:defRPr/>
            </a:pPr>
            <a:r>
              <a:rPr lang="ru-RU" sz="1800" smtClean="0">
                <a:latin typeface="Arial" charset="0"/>
              </a:rPr>
              <a:t>Ученики </a:t>
            </a:r>
            <a:r>
              <a:rPr lang="ru-RU" sz="18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оценивают</a:t>
            </a:r>
            <a:r>
              <a:rPr lang="ru-RU" sz="1800" smtClean="0">
                <a:latin typeface="Arial" charset="0"/>
              </a:rPr>
              <a:t> урок, дорисовывая </a:t>
            </a:r>
            <a:r>
              <a:rPr lang="ru-RU" sz="18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смайлики.</a:t>
            </a:r>
          </a:p>
          <a:p>
            <a:pPr eaLnBrk="1" hangingPunct="1">
              <a:defRPr/>
            </a:pPr>
            <a:endParaRPr lang="ru-RU" sz="240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r>
              <a:rPr lang="ru-RU" sz="24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Анкеты</a:t>
            </a:r>
            <a:r>
              <a:rPr lang="ru-RU" sz="1600" i="1" smtClean="0">
                <a:latin typeface="Arial" charset="0"/>
              </a:rPr>
              <a:t> (ученики подчеркивают выбранное слово):</a:t>
            </a:r>
            <a:endParaRPr lang="ru-RU" sz="2400" smtClean="0">
              <a:latin typeface="Arial" charset="0"/>
            </a:endParaRPr>
          </a:p>
          <a:p>
            <a:pPr eaLnBrk="1" hangingPunct="1">
              <a:defRPr/>
            </a:pPr>
            <a:endParaRPr lang="ru-RU" sz="1800" smtClean="0">
              <a:latin typeface="Arial" charset="0"/>
            </a:endParaRPr>
          </a:p>
          <a:p>
            <a:pPr eaLnBrk="1" hangingPunct="1">
              <a:defRPr/>
            </a:pPr>
            <a:endParaRPr lang="ru-RU" sz="1800" smtClean="0">
              <a:latin typeface="Arial" charset="0"/>
            </a:endParaRPr>
          </a:p>
          <a:p>
            <a:pPr eaLnBrk="1" hangingPunct="1">
              <a:defRPr/>
            </a:pPr>
            <a:r>
              <a:rPr lang="ru-RU" sz="18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 уроке я работал….. (активно \ пассивно). </a:t>
            </a:r>
          </a:p>
          <a:p>
            <a:pPr eaLnBrk="1" hangingPunct="1">
              <a:defRPr/>
            </a:pPr>
            <a:r>
              <a:rPr lang="ru-RU" sz="18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Своей работой на уроке я ….. (доволен \ не доволен).</a:t>
            </a:r>
          </a:p>
          <a:p>
            <a:pPr eaLnBrk="1" hangingPunct="1">
              <a:defRPr/>
            </a:pPr>
            <a:r>
              <a:rPr lang="ru-RU" sz="18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Урок показался мне ….. (длинным \ коротким).</a:t>
            </a:r>
          </a:p>
          <a:p>
            <a:pPr eaLnBrk="1" hangingPunct="1">
              <a:defRPr/>
            </a:pPr>
            <a:r>
              <a:rPr lang="ru-RU" sz="18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За урок я ….. (устал \ не устал).</a:t>
            </a:r>
          </a:p>
          <a:p>
            <a:pPr eaLnBrk="1" hangingPunct="1">
              <a:defRPr/>
            </a:pPr>
            <a:r>
              <a:rPr lang="ru-RU" sz="18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Я понял, что я ….. (могу \ не могу) выучить 2 иностранных языка.</a:t>
            </a:r>
          </a:p>
          <a:p>
            <a:pPr eaLnBrk="1" hangingPunct="1">
              <a:defRPr/>
            </a:pPr>
            <a:r>
              <a:rPr lang="ru-RU" sz="18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Материал урока был мне ….. (полезен \ не полезен). </a:t>
            </a:r>
          </a:p>
        </p:txBody>
      </p:sp>
      <p:pic>
        <p:nvPicPr>
          <p:cNvPr id="24579" name="Picture 4" descr="MC90043779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1196975"/>
            <a:ext cx="18542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5" descr="MC900434395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60350"/>
            <a:ext cx="18923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ru-RU" sz="4000">
                <a:latin typeface="Cooper Black" pitchFamily="18" charset="0"/>
              </a:rPr>
              <a:t>Ресурсы: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206057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Abc – english – grammer.com. 71/pogt.1htm.</a:t>
            </a:r>
            <a:r>
              <a:rPr lang="ru-RU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«Пословицы и поговорки на английском языке».</a:t>
            </a:r>
          </a:p>
          <a:p>
            <a:pPr eaLnBrk="1" hangingPunct="1">
              <a:defRPr/>
            </a:pPr>
            <a:r>
              <a:rPr lang="en-US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Deutsch – online. De – online. ru </a:t>
            </a:r>
            <a:r>
              <a:rPr lang="ru-RU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.«Пословицы и поговорки на немецком языке».</a:t>
            </a:r>
          </a:p>
          <a:p>
            <a:pPr eaLnBrk="1" hangingPunct="1">
              <a:defRPr/>
            </a:pPr>
            <a:r>
              <a:rPr lang="en-US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Epochtimes.ru.content//view/33884/5. </a:t>
            </a:r>
            <a:r>
              <a:rPr lang="ru-RU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«Великие полиглоты истории».</a:t>
            </a:r>
            <a:endParaRPr lang="en-US" sz="14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r>
              <a:rPr lang="en-US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Ezhva – licey.ru &gt;teachers./nmr/me+adich…itogi-uroka/  </a:t>
            </a:r>
            <a:r>
              <a:rPr lang="ru-RU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«Подведение итогов урока. Рефлексия» Головкина Е.В. МОУ Лицей г. Сыктывкар.</a:t>
            </a:r>
          </a:p>
          <a:p>
            <a:pPr eaLnBrk="1" hangingPunct="1">
              <a:defRPr/>
            </a:pPr>
            <a:r>
              <a:rPr lang="en-US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Karta uroka po fgos.usportal.ru.</a:t>
            </a:r>
            <a:r>
              <a:rPr lang="ru-RU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«Технологическая карта урока по ФГОС» Шабалкин И.В.2012г</a:t>
            </a:r>
            <a:endParaRPr lang="en-US" sz="14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r>
              <a:rPr lang="en-US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Mcfr.ru &gt;</a:t>
            </a:r>
            <a:r>
              <a:rPr lang="ru-RU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Журнал «Управление начальной школой» №10 2010г. «Технологическая карта – способ графического проектирования урока».Артемьева А.Н.Прогимназия №45 г.Москва.</a:t>
            </a:r>
          </a:p>
          <a:p>
            <a:pPr eaLnBrk="1" hangingPunct="1">
              <a:defRPr/>
            </a:pPr>
            <a:r>
              <a:rPr lang="en-US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Periodika</a:t>
            </a:r>
            <a:r>
              <a:rPr lang="ru-RU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 </a:t>
            </a:r>
            <a:r>
              <a:rPr lang="en-US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websib</a:t>
            </a:r>
            <a:r>
              <a:rPr lang="ru-RU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 </a:t>
            </a:r>
            <a:r>
              <a:rPr lang="en-US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/</a:t>
            </a:r>
            <a:r>
              <a:rPr lang="ru-RU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ru</a:t>
            </a:r>
            <a:r>
              <a:rPr lang="ru-RU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r>
              <a:rPr lang="en-US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&gt;node/3933/</a:t>
            </a:r>
            <a:r>
              <a:rPr lang="ru-RU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Журнал «Иностранные языки в школе» №6 1999г. «Повышение самостоятельности учебного труда школьника при обучении иностранному языку»  Ариян М.А.</a:t>
            </a:r>
          </a:p>
          <a:p>
            <a:pPr eaLnBrk="1" hangingPunct="1">
              <a:defRPr/>
            </a:pPr>
            <a:r>
              <a:rPr lang="ru-RU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Учебник «</a:t>
            </a:r>
            <a:r>
              <a:rPr lang="en-US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Deutsch</a:t>
            </a:r>
            <a:r>
              <a:rPr lang="ru-RU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» 9 класс 2012 Москва «Просвещение» И.Л.Бим, Л.В.Садомова, Ж.Я.Крылова, Л.М.Санникова, А.С.Картова, Л.А.Черневская.</a:t>
            </a:r>
          </a:p>
          <a:p>
            <a:pPr eaLnBrk="1" hangingPunct="1">
              <a:defRPr/>
            </a:pPr>
            <a:r>
              <a:rPr lang="ru-RU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ru-RU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ru-RU" sz="14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ru-RU" sz="14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25603" name="Picture 14" descr="MC900439819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188913"/>
            <a:ext cx="194468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6" descr="MC900383506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15888"/>
            <a:ext cx="1444625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000125"/>
            <a:ext cx="9144000" cy="3500438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Эпиграф:</a:t>
            </a:r>
            <a:b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7200" dirty="0" smtClean="0"/>
              <a:t> 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dirty="0" smtClean="0">
                <a:solidFill>
                  <a:srgbClr val="EB5F2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«Сравнение</a:t>
            </a:r>
            <a:r>
              <a:rPr lang="ru-RU" dirty="0" smtClean="0"/>
              <a:t> – великая движущая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сила познания» (</a:t>
            </a:r>
            <a:r>
              <a:rPr lang="ru-RU" dirty="0" smtClean="0">
                <a:latin typeface="Monotype Corsiva" pitchFamily="66" charset="0"/>
              </a:rPr>
              <a:t>А.Н.Вертинский).</a:t>
            </a:r>
          </a:p>
        </p:txBody>
      </p:sp>
      <p:pic>
        <p:nvPicPr>
          <p:cNvPr id="14338" name="Picture 9" descr="MC900196106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908050"/>
            <a:ext cx="1838325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 descr="MC900295479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15888"/>
            <a:ext cx="2749550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/>
          </p:cNvSpPr>
          <p:nvPr>
            <p:ph type="title" idx="4294967295"/>
          </p:nvPr>
        </p:nvSpPr>
        <p:spPr>
          <a:xfrm>
            <a:off x="107950" y="981075"/>
            <a:ext cx="8372475" cy="15113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ru-RU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doni MT Black" pitchFamily="18" charset="0"/>
              </a:rPr>
              <a:t>Коллектив учащихся:</a:t>
            </a:r>
          </a:p>
        </p:txBody>
      </p:sp>
      <p:sp>
        <p:nvSpPr>
          <p:cNvPr id="15362" name="Rectangle 5"/>
          <p:cNvSpPr>
            <a:spLocks noGrp="1"/>
          </p:cNvSpPr>
          <p:nvPr>
            <p:ph type="body" sz="half" idx="4294967295"/>
          </p:nvPr>
        </p:nvSpPr>
        <p:spPr>
          <a:xfrm>
            <a:off x="323850" y="1916113"/>
            <a:ext cx="4038600" cy="4530725"/>
          </a:xfrm>
        </p:spPr>
        <p:txBody>
          <a:bodyPr/>
          <a:lstStyle/>
          <a:p>
            <a:pPr eaLnBrk="1" hangingPunct="1">
              <a:defRPr/>
            </a:pPr>
            <a:endParaRPr lang="ru-RU" sz="2800">
              <a:latin typeface="Arial" charset="0"/>
            </a:endParaRPr>
          </a:p>
          <a:p>
            <a:pPr eaLnBrk="1" hangingPunct="1">
              <a:defRPr/>
            </a:pPr>
            <a:endParaRPr lang="ru-RU" sz="2800">
              <a:latin typeface="Arial" charset="0"/>
            </a:endParaRPr>
          </a:p>
          <a:p>
            <a:pPr eaLnBrk="1" hangingPunct="1">
              <a:defRPr/>
            </a:pPr>
            <a:r>
              <a:rPr lang="ru-RU" sz="2000">
                <a:latin typeface="Impact" pitchFamily="34" charset="0"/>
              </a:rPr>
              <a:t>9 класс – немецкий язык.</a:t>
            </a:r>
          </a:p>
          <a:p>
            <a:pPr eaLnBrk="1" hangingPunct="1">
              <a:defRPr/>
            </a:pPr>
            <a:endParaRPr lang="ru-RU" sz="2000">
              <a:latin typeface="Impact" pitchFamily="34" charset="0"/>
            </a:endParaRPr>
          </a:p>
          <a:p>
            <a:pPr eaLnBrk="1" hangingPunct="1">
              <a:defRPr/>
            </a:pPr>
            <a:r>
              <a:rPr lang="ru-RU" sz="2000">
                <a:latin typeface="Impact" pitchFamily="34" charset="0"/>
              </a:rPr>
              <a:t>7 класс – английский язык.</a:t>
            </a:r>
          </a:p>
          <a:p>
            <a:pPr eaLnBrk="1" hangingPunct="1">
              <a:defRPr/>
            </a:pPr>
            <a:endParaRPr lang="ru-RU" sz="2000">
              <a:latin typeface="Impact" pitchFamily="34" charset="0"/>
            </a:endParaRPr>
          </a:p>
          <a:p>
            <a:pPr eaLnBrk="1" hangingPunct="1">
              <a:defRPr/>
            </a:pPr>
            <a:r>
              <a:rPr lang="ru-RU" sz="2000">
                <a:latin typeface="Impact" pitchFamily="34" charset="0"/>
              </a:rPr>
              <a:t>Группа независимых экспертов – 2 ученика, изучающих 2 языка -английский и немецкий одновременно.</a:t>
            </a:r>
          </a:p>
        </p:txBody>
      </p:sp>
      <p:pic>
        <p:nvPicPr>
          <p:cNvPr id="15363" name="Picture 14" descr="MP900399895[1]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427538" y="2852738"/>
            <a:ext cx="3902075" cy="2600325"/>
          </a:xfrm>
        </p:spPr>
      </p:pic>
      <p:pic>
        <p:nvPicPr>
          <p:cNvPr id="15364" name="Picture 15" descr="MC90043487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995811">
            <a:off x="6858000" y="188913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6" descr="MC90043264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60350"/>
            <a:ext cx="233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476250"/>
            <a:ext cx="8229600" cy="1139825"/>
          </a:xfrm>
        </p:spPr>
        <p:txBody>
          <a:bodyPr anchorCtr="0"/>
          <a:lstStyle/>
          <a:p>
            <a:pPr eaLnBrk="1" hangingPunct="1">
              <a:defRPr/>
            </a:pPr>
            <a:r>
              <a:rPr lang="ru-RU" sz="3600">
                <a:latin typeface="Wide Latin" pitchFamily="18" charset="0"/>
              </a:rPr>
              <a:t>Высказывания великих людей о языках: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1916113"/>
            <a:ext cx="8135938" cy="5545137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«</a:t>
            </a:r>
            <a:r>
              <a:rPr lang="ru-RU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Кто не знает чужих языков, не имеет понятия о своём». (И.В.Гёте).</a:t>
            </a:r>
          </a:p>
          <a:p>
            <a:pPr eaLnBrk="1" hangingPunct="1">
              <a:defRPr/>
            </a:pPr>
            <a:endParaRPr lang="ru-RU" sz="24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eaLnBrk="1" hangingPunct="1">
              <a:defRPr/>
            </a:pPr>
            <a:r>
              <a:rPr lang="ru-RU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«Не умея владеть топором, и дерева не срубишь, а ведь язык – тоже инструмент и надобно учиться легко и красиво владеть им». (А.М.Горький).</a:t>
            </a:r>
          </a:p>
          <a:p>
            <a:pPr eaLnBrk="1" hangingPunct="1">
              <a:defRPr/>
            </a:pPr>
            <a:endParaRPr lang="ru-RU" sz="24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eaLnBrk="1" hangingPunct="1">
              <a:defRPr/>
            </a:pPr>
            <a:r>
              <a:rPr lang="ru-RU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Изучение иностранных языков обогащает родной язык, делает его более ярким, гибким, выразительным».(Н.К.Крупская).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584325"/>
          </a:xfrm>
        </p:spPr>
        <p:txBody>
          <a:bodyPr anchorCtr="0"/>
          <a:lstStyle/>
          <a:p>
            <a:pPr eaLnBrk="1" hangingPunct="1">
              <a:defRPr/>
            </a:pPr>
            <a:r>
              <a:rPr lang="ru-RU" sz="60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doni MT Black" pitchFamily="18" charset="0"/>
              </a:rPr>
              <a:t>Дальняя цель: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2000" smtClean="0">
              <a:latin typeface="Arial" charset="0"/>
            </a:endParaRPr>
          </a:p>
          <a:p>
            <a:pPr eaLnBrk="1" hangingPunct="1">
              <a:defRPr/>
            </a:pPr>
            <a:endParaRPr lang="ru-RU" sz="2000" smtClean="0">
              <a:latin typeface="Arial" charset="0"/>
            </a:endParaRPr>
          </a:p>
          <a:p>
            <a:pPr eaLnBrk="1" hangingPunct="1">
              <a:defRPr/>
            </a:pPr>
            <a:endParaRPr lang="ru-RU" sz="2000" smtClean="0">
              <a:latin typeface="Arial" charset="0"/>
            </a:endParaRPr>
          </a:p>
          <a:p>
            <a:pPr eaLnBrk="1" hangingPunct="1">
              <a:defRPr/>
            </a:pPr>
            <a:r>
              <a:rPr lang="ru-RU" b="1" smtClean="0">
                <a:latin typeface="Arial" charset="0"/>
              </a:rPr>
              <a:t>Повышение мотивации к изучению языков через сравнение.</a:t>
            </a:r>
          </a:p>
        </p:txBody>
      </p:sp>
      <p:pic>
        <p:nvPicPr>
          <p:cNvPr id="17411" name="Picture 13" descr="MC90044173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3068638"/>
            <a:ext cx="41084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5" descr="MC900299701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60350"/>
            <a:ext cx="16160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ru-RU" sz="4000"/>
              <a:t/>
            </a:r>
            <a:br>
              <a:rPr lang="ru-RU" sz="4000"/>
            </a:br>
            <a:r>
              <a:rPr lang="ru-RU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Ближние цели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Char char="•"/>
              <a:defRPr/>
            </a:pPr>
            <a:endParaRPr lang="ru-RU" sz="2000" smtClean="0">
              <a:latin typeface="Arial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ru-RU" sz="1800" smtClean="0">
                <a:latin typeface="Arial" charset="0"/>
              </a:rPr>
              <a:t> </a:t>
            </a:r>
            <a:r>
              <a:rPr lang="ru-RU" sz="16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Привить любовь и бережное отношение   к родному языку и уважение </a:t>
            </a:r>
          </a:p>
          <a:p>
            <a:pPr eaLnBrk="1" hangingPunct="1">
              <a:buFontTx/>
              <a:buChar char="•"/>
              <a:defRPr/>
            </a:pPr>
            <a:r>
              <a:rPr lang="ru-RU" sz="16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 иностранным языкам. </a:t>
            </a:r>
          </a:p>
          <a:p>
            <a:pPr eaLnBrk="1" hangingPunct="1">
              <a:buFontTx/>
              <a:buChar char="•"/>
              <a:defRPr/>
            </a:pPr>
            <a:endParaRPr lang="ru-RU" sz="160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ru-RU" sz="16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Расширить лингвистический кругозор учащихся.</a:t>
            </a:r>
          </a:p>
          <a:p>
            <a:pPr eaLnBrk="1" hangingPunct="1">
              <a:buFontTx/>
              <a:buChar char="•"/>
              <a:defRPr/>
            </a:pPr>
            <a:endParaRPr lang="ru-RU" sz="160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ru-RU" sz="16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Показать, как один язык обогащает другой. </a:t>
            </a:r>
          </a:p>
          <a:p>
            <a:pPr eaLnBrk="1" hangingPunct="1">
              <a:buFontTx/>
              <a:buChar char="•"/>
              <a:defRPr/>
            </a:pPr>
            <a:endParaRPr lang="ru-RU" sz="160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Char char="•"/>
              <a:defRPr/>
            </a:pPr>
            <a:r>
              <a:rPr lang="ru-RU" sz="16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Развивать умение понимать иностранного партнера, и</a:t>
            </a:r>
            <a:r>
              <a:rPr lang="ru-RU" sz="16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</a:t>
            </a:r>
            <a:r>
              <a:rPr lang="ru-RU" sz="16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пользуя    метод сравнения лексики и грамматики знакомых языков.</a:t>
            </a:r>
          </a:p>
          <a:p>
            <a:pPr eaLnBrk="1" hangingPunct="1">
              <a:buFontTx/>
              <a:buNone/>
              <a:defRPr/>
            </a:pPr>
            <a:endParaRPr lang="ru-RU" sz="160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Char char="•"/>
              <a:defRPr/>
            </a:pPr>
            <a:endParaRPr lang="ru-RU" sz="160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8435" name="Picture 4" descr="MC90032039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692150"/>
            <a:ext cx="71755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14" descr="MC900437521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49275"/>
            <a:ext cx="20066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39825"/>
          </a:xfrm>
        </p:spPr>
        <p:txBody>
          <a:bodyPr anchorCtr="0"/>
          <a:lstStyle/>
          <a:p>
            <a:pPr eaLnBrk="1" hangingPunct="1">
              <a:defRPr/>
            </a:pPr>
            <a:r>
              <a:rPr lang="ru-RU" sz="48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Педагогические методы и задачи:</a:t>
            </a:r>
          </a:p>
        </p:txBody>
      </p:sp>
      <p:sp>
        <p:nvSpPr>
          <p:cNvPr id="20482" name="Содержимое 4"/>
          <p:cNvSpPr>
            <a:spLocks noGrp="1"/>
          </p:cNvSpPr>
          <p:nvPr>
            <p:ph sz="half" idx="4294967295"/>
          </p:nvPr>
        </p:nvSpPr>
        <p:spPr>
          <a:xfrm>
            <a:off x="539750" y="1484313"/>
            <a:ext cx="4038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Wide Latin" pitchFamily="18" charset="0"/>
              </a:rPr>
              <a:t>Задачи:</a:t>
            </a:r>
          </a:p>
          <a:p>
            <a:pPr eaLnBrk="1" hangingPunct="1">
              <a:defRPr/>
            </a:pPr>
            <a:r>
              <a:rPr lang="ru-RU" sz="2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Wide Latin" pitchFamily="18" charset="0"/>
              </a:rPr>
              <a:t>Планировать время на уроке для групповой работы по методу «</a:t>
            </a:r>
            <a:r>
              <a:rPr lang="en-US" sz="2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Wide Latin" pitchFamily="18" charset="0"/>
              </a:rPr>
              <a:t>case – study</a:t>
            </a:r>
            <a:r>
              <a:rPr lang="ru-RU" sz="2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Wide Latin" pitchFamily="18" charset="0"/>
              </a:rPr>
              <a:t>».</a:t>
            </a:r>
          </a:p>
          <a:p>
            <a:pPr eaLnBrk="1" hangingPunct="1">
              <a:defRPr/>
            </a:pPr>
            <a:endParaRPr lang="ru-RU" sz="2000" b="1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Wide Latin" pitchFamily="18" charset="0"/>
            </a:endParaRPr>
          </a:p>
          <a:p>
            <a:pPr eaLnBrk="1" hangingPunct="1">
              <a:defRPr/>
            </a:pPr>
            <a:r>
              <a:rPr lang="ru-RU" sz="2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Wide Latin" pitchFamily="18" charset="0"/>
              </a:rPr>
              <a:t>Ориентироваться на задания, требующие  от учеников мыслительных умений разного уровня. </a:t>
            </a:r>
          </a:p>
          <a:p>
            <a:pPr eaLnBrk="1" hangingPunct="1">
              <a:defRPr/>
            </a:pPr>
            <a:endParaRPr lang="ru-RU" sz="2000" b="1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Wide Latin" pitchFamily="18" charset="0"/>
            </a:endParaRPr>
          </a:p>
          <a:p>
            <a:pPr eaLnBrk="1" hangingPunct="1">
              <a:defRPr/>
            </a:pPr>
            <a:r>
              <a:rPr lang="ru-RU" sz="2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Wide Latin" pitchFamily="18" charset="0"/>
              </a:rPr>
              <a:t>Формулировать задания кейса таким образом, чтобы каждый нашел для себя дело в коллективе.</a:t>
            </a:r>
          </a:p>
          <a:p>
            <a:pPr eaLnBrk="1" hangingPunct="1">
              <a:defRPr/>
            </a:pPr>
            <a:endParaRPr lang="ru-RU" sz="2000" b="1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Wide Latin" pitchFamily="18" charset="0"/>
            </a:endParaRPr>
          </a:p>
        </p:txBody>
      </p:sp>
      <p:sp>
        <p:nvSpPr>
          <p:cNvPr id="20483" name="Содержимое 5"/>
          <p:cNvSpPr>
            <a:spLocks noGrp="1"/>
          </p:cNvSpPr>
          <p:nvPr>
            <p:ph sz="half" idx="4294967295"/>
          </p:nvPr>
        </p:nvSpPr>
        <p:spPr>
          <a:xfrm>
            <a:off x="5292725" y="1700213"/>
            <a:ext cx="4068763" cy="43926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Heavy" pitchFamily="34" charset="0"/>
              </a:rPr>
              <a:t>Методы:</a:t>
            </a:r>
          </a:p>
          <a:p>
            <a:pPr eaLnBrk="1" hangingPunct="1">
              <a:defRPr/>
            </a:pPr>
            <a:endParaRPr lang="ru-RU" sz="240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Heavy" pitchFamily="34" charset="0"/>
            </a:endParaRPr>
          </a:p>
          <a:p>
            <a:pPr eaLnBrk="1" hangingPunct="1">
              <a:defRPr/>
            </a:pPr>
            <a:r>
              <a:rPr lang="ru-RU" sz="2400" smtClean="0">
                <a:latin typeface="Franklin Gothic Heavy" pitchFamily="34" charset="0"/>
              </a:rPr>
              <a:t>Беседа.</a:t>
            </a:r>
          </a:p>
          <a:p>
            <a:pPr eaLnBrk="1" hangingPunct="1">
              <a:defRPr/>
            </a:pPr>
            <a:endParaRPr lang="ru-RU" sz="2400" smtClean="0">
              <a:latin typeface="Franklin Gothic Heavy" pitchFamily="34" charset="0"/>
            </a:endParaRPr>
          </a:p>
          <a:p>
            <a:pPr eaLnBrk="1" hangingPunct="1">
              <a:defRPr/>
            </a:pPr>
            <a:r>
              <a:rPr lang="ru-RU" sz="2400" smtClean="0">
                <a:latin typeface="Franklin Gothic Heavy" pitchFamily="34" charset="0"/>
              </a:rPr>
              <a:t>Фронтальная работа</a:t>
            </a:r>
          </a:p>
          <a:p>
            <a:pPr eaLnBrk="1" hangingPunct="1">
              <a:defRPr/>
            </a:pPr>
            <a:endParaRPr lang="ru-RU" sz="2400" smtClean="0">
              <a:latin typeface="Franklin Gothic Heavy" pitchFamily="34" charset="0"/>
            </a:endParaRPr>
          </a:p>
          <a:p>
            <a:pPr eaLnBrk="1" hangingPunct="1">
              <a:defRPr/>
            </a:pPr>
            <a:r>
              <a:rPr lang="ru-RU" sz="2400" smtClean="0">
                <a:latin typeface="Franklin Gothic Heavy" pitchFamily="34" charset="0"/>
              </a:rPr>
              <a:t>Групповая работа. </a:t>
            </a:r>
          </a:p>
          <a:p>
            <a:pPr eaLnBrk="1" hangingPunct="1">
              <a:defRPr/>
            </a:pPr>
            <a:endParaRPr lang="ru-RU" sz="2400" smtClean="0">
              <a:latin typeface="Franklin Gothic Heavy" pitchFamily="34" charset="0"/>
            </a:endParaRPr>
          </a:p>
          <a:p>
            <a:pPr eaLnBrk="1" hangingPunct="1">
              <a:defRPr/>
            </a:pPr>
            <a:r>
              <a:rPr lang="ru-RU" sz="2400" smtClean="0">
                <a:latin typeface="Franklin Gothic Heavy" pitchFamily="34" charset="0"/>
              </a:rPr>
              <a:t>Написание письма.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ru-RU" sz="5400" smtClean="0">
                <a:latin typeface="Cooper Black" pitchFamily="18" charset="0"/>
              </a:rPr>
              <a:t>Трудности</a:t>
            </a:r>
            <a:r>
              <a:rPr lang="ru-RU" smtClean="0"/>
              <a:t> </a:t>
            </a:r>
            <a:r>
              <a:rPr lang="ru-RU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и решения: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sz="half" idx="4294967295"/>
          </p:nvPr>
        </p:nvSpPr>
        <p:spPr>
          <a:xfrm>
            <a:off x="250825" y="1600200"/>
            <a:ext cx="4244975" cy="5141913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/>
              <a:t>Разный уровень учащихся в группах.</a:t>
            </a:r>
          </a:p>
          <a:p>
            <a:pPr eaLnBrk="1" hangingPunct="1">
              <a:defRPr/>
            </a:pPr>
            <a:endParaRPr lang="ru-RU" sz="2000"/>
          </a:p>
          <a:p>
            <a:pPr eaLnBrk="1" hangingPunct="1">
              <a:defRPr/>
            </a:pPr>
            <a:endParaRPr lang="ru-RU" sz="2000"/>
          </a:p>
          <a:p>
            <a:pPr eaLnBrk="1" hangingPunct="1">
              <a:defRPr/>
            </a:pPr>
            <a:endParaRPr lang="ru-RU" sz="2000"/>
          </a:p>
          <a:p>
            <a:pPr eaLnBrk="1" hangingPunct="1">
              <a:defRPr/>
            </a:pPr>
            <a:endParaRPr lang="ru-RU" sz="2000"/>
          </a:p>
          <a:p>
            <a:pPr eaLnBrk="1" hangingPunct="1">
              <a:defRPr/>
            </a:pPr>
            <a:endParaRPr lang="ru-RU" sz="2000"/>
          </a:p>
          <a:p>
            <a:pPr eaLnBrk="1" hangingPunct="1">
              <a:defRPr/>
            </a:pPr>
            <a:r>
              <a:rPr lang="ru-RU" sz="2000"/>
              <a:t>Нехватка времени.</a:t>
            </a:r>
          </a:p>
        </p:txBody>
      </p:sp>
      <p:sp>
        <p:nvSpPr>
          <p:cNvPr id="21507" name="Содержимое 3"/>
          <p:cNvSpPr>
            <a:spLocks noGrp="1"/>
          </p:cNvSpPr>
          <p:nvPr>
            <p:ph sz="half" idx="4294967295"/>
          </p:nvPr>
        </p:nvSpPr>
        <p:spPr>
          <a:xfrm>
            <a:off x="4932363" y="1484313"/>
            <a:ext cx="4038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000" smtClean="0"/>
          </a:p>
          <a:p>
            <a:pPr eaLnBrk="1" hangingPunct="1">
              <a:defRPr/>
            </a:pPr>
            <a:r>
              <a:rPr lang="ru-RU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 подготовке материалов кейса предусмотреть задания для учащихся разного уровня обученности.</a:t>
            </a:r>
          </a:p>
          <a:p>
            <a:pPr eaLnBrk="1" hangingPunct="1">
              <a:defRPr/>
            </a:pPr>
            <a:endParaRPr lang="ru-RU" sz="200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ru-RU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Перенести часть материала на домашнюю работу.</a:t>
            </a:r>
          </a:p>
        </p:txBody>
      </p:sp>
      <p:pic>
        <p:nvPicPr>
          <p:cNvPr id="20484" name="Picture 15" descr="MC900223009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2276475"/>
            <a:ext cx="1941512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7" descr="MC90043260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4652963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ru-RU" sz="1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Подобрать подходящую литературу.</a:t>
            </a:r>
            <a:endParaRPr lang="ru-RU" sz="18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ru-RU" sz="20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r>
              <a:rPr lang="ru-RU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Продумать и осуществить оформление класса. </a:t>
            </a:r>
            <a:endParaRPr lang="ru-RU" sz="20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ru-RU" sz="20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r>
              <a:rPr lang="ru-RU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Домашнее задание к уроку:   1. Составить список интернациональных  слов</a:t>
            </a:r>
            <a:r>
              <a:rPr lang="ru-RU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  </a:t>
            </a:r>
            <a:r>
              <a:rPr lang="ru-RU" sz="1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 Подобрать и оформить материал о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полиглотах.</a:t>
            </a:r>
          </a:p>
          <a:p>
            <a:pPr eaLnBrk="1" hangingPunct="1">
              <a:defRPr/>
            </a:pPr>
            <a:endParaRPr lang="ru-RU" sz="18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r>
              <a:rPr lang="ru-RU" sz="1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Подготовить 2 кейса.</a:t>
            </a:r>
            <a:endParaRPr lang="ru-RU" sz="20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type="title" idx="4294967295"/>
          </p:nvPr>
        </p:nvSpPr>
        <p:spPr>
          <a:xfrm>
            <a:off x="395288" y="333375"/>
            <a:ext cx="8229600" cy="1139825"/>
          </a:xfrm>
        </p:spPr>
        <p:txBody>
          <a:bodyPr anchorCtr="0"/>
          <a:lstStyle/>
          <a:p>
            <a:pPr eaLnBrk="1" hangingPunct="1">
              <a:defRPr/>
            </a:pPr>
            <a:r>
              <a:rPr lang="ru-RU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План – график подготовки урока:</a:t>
            </a:r>
          </a:p>
        </p:txBody>
      </p:sp>
      <p:pic>
        <p:nvPicPr>
          <p:cNvPr id="21507" name="Picture 9" descr="MC900325638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4292600"/>
            <a:ext cx="1814512" cy="206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10" descr="MC90032567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4437063"/>
            <a:ext cx="1331913" cy="183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8">
      <a:dk1>
        <a:srgbClr val="000000"/>
      </a:dk1>
      <a:lt1>
        <a:srgbClr val="FFFFDD"/>
      </a:lt1>
      <a:dk2>
        <a:srgbClr val="000000"/>
      </a:dk2>
      <a:lt2>
        <a:srgbClr val="98977A"/>
      </a:lt2>
      <a:accent1>
        <a:srgbClr val="BDCDA7"/>
      </a:accent1>
      <a:accent2>
        <a:srgbClr val="A0D060"/>
      </a:accent2>
      <a:accent3>
        <a:srgbClr val="FFFFEB"/>
      </a:accent3>
      <a:accent4>
        <a:srgbClr val="000000"/>
      </a:accent4>
      <a:accent5>
        <a:srgbClr val="DBE3D0"/>
      </a:accent5>
      <a:accent6>
        <a:srgbClr val="91BC56"/>
      </a:accent6>
      <a:hlink>
        <a:srgbClr val="FADD4E"/>
      </a:hlink>
      <a:folHlink>
        <a:srgbClr val="CC9900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1001</TotalTime>
  <Words>639</Words>
  <PresentationFormat>Экран (4:3)</PresentationFormat>
  <Paragraphs>130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6" baseType="lpstr">
      <vt:lpstr>Bodoni MT Black</vt:lpstr>
      <vt:lpstr>Arial</vt:lpstr>
      <vt:lpstr>Verdana</vt:lpstr>
      <vt:lpstr>Wingdings</vt:lpstr>
      <vt:lpstr>Calibri</vt:lpstr>
      <vt:lpstr>Monotype Corsiva</vt:lpstr>
      <vt:lpstr>Impact</vt:lpstr>
      <vt:lpstr>Wide Latin</vt:lpstr>
      <vt:lpstr>Franklin Gothic Heavy</vt:lpstr>
      <vt:lpstr>Cooper Black</vt:lpstr>
      <vt:lpstr>Algerian</vt:lpstr>
      <vt:lpstr>Глобус</vt:lpstr>
      <vt:lpstr>Глобус</vt:lpstr>
      <vt:lpstr>План действий Интегрированный урок гуманитарного цикла. (английский, немецкий, русский языки) «Изучаем языки в сравнении»</vt:lpstr>
      <vt:lpstr>Эпиграф:    «Сравнение – великая движущая   сила познания» (А.Н.Вертинский).</vt:lpstr>
      <vt:lpstr>Коллектив учащихся:</vt:lpstr>
      <vt:lpstr>Высказывания великих людей о языках:</vt:lpstr>
      <vt:lpstr>Дальняя цель:</vt:lpstr>
      <vt:lpstr> Ближние цели</vt:lpstr>
      <vt:lpstr>Педагогические методы и задачи:</vt:lpstr>
      <vt:lpstr>Трудности и решения:</vt:lpstr>
      <vt:lpstr>План – график подготовки урока:</vt:lpstr>
      <vt:lpstr>Содержимое кейсов:</vt:lpstr>
      <vt:lpstr>План – график проведения урока</vt:lpstr>
      <vt:lpstr>Рефлексия</vt:lpstr>
      <vt:lpstr>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действий </dc:title>
  <cp:lastModifiedBy>User</cp:lastModifiedBy>
  <cp:revision>130</cp:revision>
  <dcterms:modified xsi:type="dcterms:W3CDTF">2014-01-10T14:40:18Z</dcterms:modified>
</cp:coreProperties>
</file>