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  <p:sldId id="256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r>
              <a:rPr lang="ru-RU" sz="6000" dirty="0" smtClean="0">
                <a:solidFill>
                  <a:srgbClr val="FFC000"/>
                </a:solidFill>
              </a:rPr>
              <a:t>Захар </a:t>
            </a:r>
            <a:r>
              <a:rPr lang="ru-RU" sz="6000" dirty="0" err="1" smtClean="0">
                <a:solidFill>
                  <a:srgbClr val="FFC000"/>
                </a:solidFill>
              </a:rPr>
              <a:t>Прилепин</a:t>
            </a:r>
            <a:endParaRPr lang="ru-RU" sz="6000" dirty="0">
              <a:solidFill>
                <a:srgbClr val="FFC000"/>
              </a:solidFill>
            </a:endParaRPr>
          </a:p>
        </p:txBody>
      </p:sp>
      <p:pic>
        <p:nvPicPr>
          <p:cNvPr id="2050" name="Picture 2" descr="C:\Documents and Settings\User\Рабочий стол\фото Прилепи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857363"/>
            <a:ext cx="3786214" cy="452860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r>
              <a:rPr lang="ru-RU" dirty="0" smtClean="0">
                <a:solidFill>
                  <a:srgbClr val="FFC000"/>
                </a:solidFill>
              </a:rPr>
              <a:t>Публикации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Публикуется </a:t>
            </a:r>
            <a:r>
              <a:rPr lang="ru-RU" dirty="0" smtClean="0"/>
              <a:t>с 2003 г.</a:t>
            </a:r>
            <a:br>
              <a:rPr lang="ru-RU" dirty="0" smtClean="0"/>
            </a:br>
            <a:r>
              <a:rPr lang="ru-RU" dirty="0" smtClean="0"/>
              <a:t>Проза: «Дружба народов», «Континент», «Новый мир», «Искусство кино», «Роман-газета», «Север».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err="1" smtClean="0"/>
              <a:t>Колумнист</a:t>
            </a:r>
            <a:r>
              <a:rPr lang="ru-RU" dirty="0" smtClean="0"/>
              <a:t> журнала "Огонёк" и "Новой газеты". Член редколлегии журнала "Дружба народов". Секретарь Союза писателей России. Генеральный директор </a:t>
            </a:r>
            <a:r>
              <a:rPr lang="ru-RU" dirty="0" smtClean="0"/>
              <a:t>нижегородского представительства «Новой газеты»</a:t>
            </a:r>
            <a:r>
              <a:rPr lang="ru-RU" dirty="0" smtClean="0"/>
              <a:t> и шеф-редактор сайта  </a:t>
            </a:r>
            <a:r>
              <a:rPr lang="ru-RU" dirty="0" smtClean="0"/>
              <a:t>«Свободная пресса»</a:t>
            </a:r>
            <a:r>
              <a:rPr lang="ru-RU" b="1" i="1" dirty="0" smtClean="0"/>
              <a:t>.</a:t>
            </a:r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24" y="512064"/>
            <a:ext cx="7829576" cy="3559878"/>
          </a:xfrm>
        </p:spPr>
        <p:txBody>
          <a:bodyPr/>
          <a:lstStyle/>
          <a:p>
            <a:r>
              <a:rPr lang="ru-RU" sz="2400" dirty="0" smtClean="0"/>
              <a:t>Книги Захара </a:t>
            </a:r>
            <a:r>
              <a:rPr lang="ru-RU" sz="2400" dirty="0" err="1" smtClean="0"/>
              <a:t>Прилепины</a:t>
            </a:r>
            <a:r>
              <a:rPr lang="ru-RU" sz="2400" dirty="0" smtClean="0"/>
              <a:t> включены в программу российских гуманитарных ВУЗов. В изданном в 2013 году учебнике «История русской литературы XX века» (рекомендован Министерством образования и науки, является первым учебником, полностью соответствующим Федеральному государственному стандарту) введена отдельная глава о Захаре </a:t>
            </a:r>
            <a:r>
              <a:rPr lang="ru-RU" sz="2400" dirty="0" err="1" smtClean="0"/>
              <a:t>Прилепине</a:t>
            </a:r>
            <a:r>
              <a:rPr lang="ru-RU" sz="2400" dirty="0" smtClean="0"/>
              <a:t>, завершающая курс современной литературы.</a:t>
            </a:r>
            <a:endParaRPr lang="ru-RU" sz="2400" dirty="0"/>
          </a:p>
        </p:txBody>
      </p:sp>
      <p:pic>
        <p:nvPicPr>
          <p:cNvPr id="3074" name="Picture 2" descr="C:\Documents and Settings\User\Рабочий стол\прилепи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3553130"/>
            <a:ext cx="2452310" cy="330487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14400" y="2357430"/>
            <a:ext cx="7772400" cy="1428760"/>
          </a:xfrm>
        </p:spPr>
        <p:txBody>
          <a:bodyPr/>
          <a:lstStyle/>
          <a:p>
            <a:r>
              <a:rPr lang="ru-RU" dirty="0" smtClean="0"/>
              <a:t>Просторечная лексика в романе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914400" y="500042"/>
            <a:ext cx="7772400" cy="142876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Язык романа Захара </a:t>
            </a:r>
            <a:r>
              <a:rPr lang="ru-RU" sz="3600" b="1" dirty="0" err="1" smtClean="0">
                <a:solidFill>
                  <a:srgbClr val="C00000"/>
                </a:solidFill>
              </a:rPr>
              <a:t>Прилепина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  		«</a:t>
            </a:r>
            <a:r>
              <a:rPr lang="ru-RU" sz="3600" b="1" dirty="0" smtClean="0">
                <a:solidFill>
                  <a:srgbClr val="C00000"/>
                </a:solidFill>
              </a:rPr>
              <a:t>Черная обезьяна». </a:t>
            </a:r>
            <a:endParaRPr lang="ru-RU" sz="3600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Documents and Settings\User\Рабочий стол\черная обезья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000372"/>
            <a:ext cx="2357454" cy="362588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Роман «Черная обезьяна» </a:t>
            </a:r>
            <a:r>
              <a:rPr lang="ru-RU" dirty="0" smtClean="0">
                <a:solidFill>
                  <a:schemeClr val="tx1"/>
                </a:solidFill>
              </a:rPr>
              <a:t>-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 О</a:t>
            </a:r>
            <a:r>
              <a:rPr lang="ru-RU" dirty="0" smtClean="0">
                <a:solidFill>
                  <a:srgbClr val="FFFF00"/>
                </a:solidFill>
              </a:rPr>
              <a:t>дновременно </a:t>
            </a:r>
            <a:r>
              <a:rPr lang="ru-RU" dirty="0" smtClean="0">
                <a:solidFill>
                  <a:srgbClr val="FFFF00"/>
                </a:solidFill>
              </a:rPr>
              <a:t>психологическая драма и политический триллер, с узнаваемой авторской интонацией и неожиданными отсылками к </a:t>
            </a:r>
            <a:r>
              <a:rPr lang="ru-RU" dirty="0" err="1" smtClean="0">
                <a:solidFill>
                  <a:srgbClr val="FFFF00"/>
                </a:solidFill>
              </a:rPr>
              <a:t>Курту</a:t>
            </a:r>
            <a:r>
              <a:rPr lang="ru-RU" dirty="0" smtClean="0">
                <a:solidFill>
                  <a:srgbClr val="FFFF00"/>
                </a:solidFill>
              </a:rPr>
              <a:t> Воннегуту, открывает новые грани </a:t>
            </a:r>
            <a:r>
              <a:rPr lang="ru-RU" dirty="0" err="1" smtClean="0">
                <a:solidFill>
                  <a:srgbClr val="FFFF00"/>
                </a:solidFill>
              </a:rPr>
              <a:t>Прилепина-романиста</a:t>
            </a:r>
            <a:r>
              <a:rPr lang="ru-RU" dirty="0" smtClean="0">
                <a:solidFill>
                  <a:srgbClr val="FFFF00"/>
                </a:solidFill>
              </a:rPr>
              <a:t>. Молодой журналист по заданию редакции допущен в засекреченную правительством лабораторию, где исследуют особо жестоких детей. Увидев в этом отличный материал для книги и возможность бежать от семейных проблем, он пускается в сложное расследование и пытается связать зверское убийство жителей целого подъезда в российском городке, древнюю легенду о нападении на город `недоростков`, историю жестоких малолетних солдат в Африке…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r>
              <a:rPr lang="ru-RU" dirty="0" smtClean="0">
                <a:solidFill>
                  <a:srgbClr val="FFC000"/>
                </a:solidFill>
              </a:rPr>
              <a:t>Просторечие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Лингвистический энциклопедический словарь считает </a:t>
            </a:r>
            <a:r>
              <a:rPr lang="ru-RU" sz="3600" dirty="0" smtClean="0">
                <a:solidFill>
                  <a:srgbClr val="FFC000"/>
                </a:solidFill>
              </a:rPr>
              <a:t>просторечие</a:t>
            </a:r>
            <a:r>
              <a:rPr lang="ru-RU" sz="3600" dirty="0" smtClean="0"/>
              <a:t> одной из форм «национального языка наряду с диалектной, жаргонной речью и литературным языком. </a:t>
            </a:r>
            <a:endParaRPr lang="ru-RU" sz="36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Разновидности просторечия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Фонетические </a:t>
            </a:r>
            <a:r>
              <a:rPr lang="ru-RU" dirty="0" smtClean="0"/>
              <a:t>просторечия   </a:t>
            </a:r>
            <a:r>
              <a:rPr lang="ru-RU" i="1" dirty="0" smtClean="0">
                <a:solidFill>
                  <a:srgbClr val="FFC000"/>
                </a:solidFill>
              </a:rPr>
              <a:t>не </a:t>
            </a:r>
            <a:r>
              <a:rPr lang="ru-RU" i="1" dirty="0" smtClean="0">
                <a:solidFill>
                  <a:srgbClr val="FFC000"/>
                </a:solidFill>
              </a:rPr>
              <a:t>(сокр. нет</a:t>
            </a:r>
            <a:r>
              <a:rPr lang="ru-RU" i="1" dirty="0" smtClean="0">
                <a:solidFill>
                  <a:srgbClr val="FFC000"/>
                </a:solidFill>
              </a:rPr>
              <a:t>)</a:t>
            </a:r>
          </a:p>
          <a:p>
            <a:r>
              <a:rPr lang="ru-RU" dirty="0" smtClean="0"/>
              <a:t>Морфологические </a:t>
            </a:r>
            <a:r>
              <a:rPr lang="ru-RU" dirty="0" smtClean="0"/>
              <a:t>просторечия </a:t>
            </a:r>
            <a:r>
              <a:rPr lang="ru-RU" i="1" dirty="0" err="1" smtClean="0">
                <a:solidFill>
                  <a:srgbClr val="FFC000"/>
                </a:solidFill>
              </a:rPr>
              <a:t>черепуху</a:t>
            </a:r>
            <a:r>
              <a:rPr lang="ru-RU" i="1" dirty="0" smtClean="0">
                <a:solidFill>
                  <a:srgbClr val="FFC000"/>
                </a:solidFill>
              </a:rPr>
              <a:t> </a:t>
            </a:r>
            <a:r>
              <a:rPr lang="ru-RU" i="1" dirty="0" smtClean="0">
                <a:solidFill>
                  <a:srgbClr val="FFC000"/>
                </a:solidFill>
              </a:rPr>
              <a:t>(в знач. - череп</a:t>
            </a:r>
            <a:r>
              <a:rPr lang="ru-RU" i="1" dirty="0" smtClean="0">
                <a:solidFill>
                  <a:srgbClr val="FFC000"/>
                </a:solidFill>
              </a:rPr>
              <a:t>)</a:t>
            </a:r>
          </a:p>
          <a:p>
            <a:r>
              <a:rPr lang="ru-RU" dirty="0" smtClean="0"/>
              <a:t>Синтаксические </a:t>
            </a:r>
            <a:r>
              <a:rPr lang="ru-RU" dirty="0" smtClean="0"/>
              <a:t>просторечия </a:t>
            </a:r>
            <a:r>
              <a:rPr lang="ru-RU" i="1" dirty="0" smtClean="0">
                <a:solidFill>
                  <a:srgbClr val="FFC000"/>
                </a:solidFill>
              </a:rPr>
              <a:t>«С каким бы, а, удовольствием я бы взял твою, тетка, огромную сумку, мешающую мне бежать, и </a:t>
            </a:r>
            <a:r>
              <a:rPr lang="ru-RU" i="1" dirty="0" err="1" smtClean="0">
                <a:solidFill>
                  <a:srgbClr val="FFC000"/>
                </a:solidFill>
              </a:rPr>
              <a:t>киданул</a:t>
            </a:r>
            <a:r>
              <a:rPr lang="ru-RU" i="1" dirty="0" smtClean="0">
                <a:solidFill>
                  <a:srgbClr val="FFC000"/>
                </a:solidFill>
              </a:rPr>
              <a:t> вниз</a:t>
            </a:r>
            <a:r>
              <a:rPr lang="ru-RU" i="1" dirty="0" smtClean="0">
                <a:solidFill>
                  <a:srgbClr val="FFC000"/>
                </a:solidFill>
              </a:rPr>
              <a:t>…»</a:t>
            </a:r>
          </a:p>
          <a:p>
            <a:r>
              <a:rPr lang="ru-RU" dirty="0" smtClean="0"/>
              <a:t>Лексические </a:t>
            </a:r>
            <a:r>
              <a:rPr lang="ru-RU" dirty="0" smtClean="0"/>
              <a:t>просторечия </a:t>
            </a:r>
            <a:r>
              <a:rPr lang="ru-RU" i="1" dirty="0" smtClean="0">
                <a:solidFill>
                  <a:srgbClr val="FFC000"/>
                </a:solidFill>
              </a:rPr>
              <a:t>прапора (в знач. - прапорщик)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5845894"/>
          </a:xfrm>
        </p:spPr>
        <p:txBody>
          <a:bodyPr/>
          <a:lstStyle/>
          <a:p>
            <a:r>
              <a:rPr lang="ru-RU" sz="2400" dirty="0" smtClean="0"/>
              <a:t>Просторечие является мощным инструментом в руках талантливых писателей. Норма их употребления состоит в том, что они допускаются в литературный язык с ограниченными стилистическими заданиями: как средство социально речевой характеристики персонажей, для «сниженной» в экспрессивном плане характеристики лиц, предметов, событий. В литературное просторечие входят лишь те речевые элементы, которые закрепились в литературном языке вследствие их длительного использования в литературных текстах, после длительного отбора, семантической и стилистической обработки. </a:t>
            </a:r>
            <a:endParaRPr lang="ru-RU" sz="24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Произведения </a:t>
            </a:r>
            <a:r>
              <a:rPr lang="ru-RU" dirty="0" err="1" smtClean="0">
                <a:solidFill>
                  <a:srgbClr val="C00000"/>
                </a:solidFill>
              </a:rPr>
              <a:t>Прилепина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Documents and Settings\User\Рабочий стол\grex_a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14422"/>
            <a:ext cx="1919523" cy="3000396"/>
          </a:xfrm>
          <a:prstGeom prst="rect">
            <a:avLst/>
          </a:prstGeom>
          <a:noFill/>
        </p:spPr>
      </p:pic>
      <p:pic>
        <p:nvPicPr>
          <p:cNvPr id="4099" name="Picture 3" descr="C:\Documents and Settings\User\Рабочий стол\sankya_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143116"/>
            <a:ext cx="2214578" cy="3543325"/>
          </a:xfrm>
          <a:prstGeom prst="rect">
            <a:avLst/>
          </a:prstGeom>
          <a:noFill/>
        </p:spPr>
      </p:pic>
      <p:pic>
        <p:nvPicPr>
          <p:cNvPr id="4100" name="Picture 4" descr="C:\Documents and Settings\User\Рабочий стол\patologii_iz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1285860"/>
            <a:ext cx="2216724" cy="3286148"/>
          </a:xfrm>
          <a:prstGeom prst="rect">
            <a:avLst/>
          </a:prstGeom>
          <a:noFill/>
        </p:spPr>
      </p:pic>
      <p:pic>
        <p:nvPicPr>
          <p:cNvPr id="4101" name="Picture 5" descr="C:\Documents and Settings\User\Рабочий стол\2boot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3429000"/>
            <a:ext cx="2071702" cy="32077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46</TotalTime>
  <Words>239</Words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   Захар Прилепин</vt:lpstr>
      <vt:lpstr>       Публикации</vt:lpstr>
      <vt:lpstr>Книги Захара Прилепины включены в программу российских гуманитарных ВУЗов. В изданном в 2013 году учебнике «История русской литературы XX века» (рекомендован Министерством образования и науки, является первым учебником, полностью соответствующим Федеральному государственному стандарту) введена отдельная глава о Захаре Прилепине, завершающая курс современной литературы.</vt:lpstr>
      <vt:lpstr>Просторечная лексика в романе </vt:lpstr>
      <vt:lpstr>Роман «Черная обезьяна» -</vt:lpstr>
      <vt:lpstr>       Просторечие</vt:lpstr>
      <vt:lpstr>Разновидности просторечия</vt:lpstr>
      <vt:lpstr>Просторечие является мощным инструментом в руках талантливых писателей. Норма их употребления состоит в том, что они допускаются в литературный язык с ограниченными стилистическими заданиями: как средство социально речевой характеристики персонажей, для «сниженной» в экспрессивном плане характеристики лиц, предметов, событий. В литературное просторечие входят лишь те речевые элементы, которые закрепились в литературном языке вследствие их длительного использования в литературных текстах, после длительного отбора, семантической и стилистической обработки. </vt:lpstr>
      <vt:lpstr> Произведения Прилепина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Роман «Черная обезьяна» -</dc:title>
  <cp:lastModifiedBy>User</cp:lastModifiedBy>
  <cp:revision>10</cp:revision>
  <dcterms:modified xsi:type="dcterms:W3CDTF">2014-01-28T15:59:10Z</dcterms:modified>
</cp:coreProperties>
</file>