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</p:sldMasterIdLst>
  <p:notesMasterIdLst>
    <p:notesMasterId r:id="rId35"/>
  </p:notesMasterIdLst>
  <p:sldIdLst>
    <p:sldId id="256" r:id="rId10"/>
    <p:sldId id="257" r:id="rId11"/>
    <p:sldId id="277" r:id="rId12"/>
    <p:sldId id="278" r:id="rId13"/>
    <p:sldId id="279" r:id="rId14"/>
    <p:sldId id="280" r:id="rId15"/>
    <p:sldId id="270" r:id="rId16"/>
    <p:sldId id="281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1" r:id="rId29"/>
    <p:sldId id="272" r:id="rId30"/>
    <p:sldId id="273" r:id="rId31"/>
    <p:sldId id="274" r:id="rId32"/>
    <p:sldId id="276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8E990C3-0192-4073-91F6-6D21243EA2CA}">
          <p14:sldIdLst>
            <p14:sldId id="256"/>
            <p14:sldId id="257"/>
            <p14:sldId id="277"/>
            <p14:sldId id="278"/>
            <p14:sldId id="279"/>
            <p14:sldId id="280"/>
            <p14:sldId id="270"/>
            <p14:sldId id="281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72"/>
            <p14:sldId id="273"/>
            <p14:sldId id="274"/>
            <p14:sldId id="276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738E-F445-4297-B7CF-F5D7B8E80E7C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375A5-24A8-418F-8691-9A1E5CFB9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98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75A5-24A8-418F-8691-9A1E5CFB9DA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2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1496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8298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772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0169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59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474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48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5658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32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5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512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443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324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68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96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7869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6283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190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042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862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913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9745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650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8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1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88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51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67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5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0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7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187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69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533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11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07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5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06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0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5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422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4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51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222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55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10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46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26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983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4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76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948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99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3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55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838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553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6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29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68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196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14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995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18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506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92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34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00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423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97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746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8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749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082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140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944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25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13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33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4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07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820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445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033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828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4118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091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93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9647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20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993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590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50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110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121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633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E411-B176-4B7D-AE22-E5BA5543A4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03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40B71-2071-4BBE-9906-3A59C54938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80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E60D-4791-42CB-8836-59972772DE1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6539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ECAEA-31E6-4E03-B786-9964FED961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33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6A6-B304-4801-9978-DF7FDE1DAB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340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3B6F-AF3E-4F78-882D-937666D0ED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4759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9639B-1481-40C2-87BB-5C4F5316B27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28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18FB8-E484-4CAD-A59E-19A5029A90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8324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7BB7D-16F3-4702-8BB9-F58E4F0F27F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48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02D119-89D6-4AFA-9BC0-78B8AC9C75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5147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276F13-2AA4-405E-9040-7338A9EFB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4726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2732-350C-489F-9DCE-2D85DB6F61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2814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EF2C-26FB-4597-8034-7CA86786CD5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17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BCE71-4245-471F-A80E-3825373FE5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3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17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852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635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145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39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659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20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B28C7-4E41-4039-B772-B688C57BC1B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893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9512" y="260648"/>
            <a:ext cx="8964488" cy="2520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26642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Происхождение и значение пресмыкающихся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3816424" cy="34283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Белоус И. П.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учитель биологии МБОУ СОШ № 2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г.Стрежевого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Томской области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2013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2" descr="тиран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3452"/>
            <a:ext cx="3894584" cy="358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07504" y="2204864"/>
            <a:ext cx="4680520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84969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156990"/>
          </a:xfrm>
        </p:spPr>
        <p:txBody>
          <a:bodyPr>
            <a:normAutofit fontScale="90000"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Когда-то </a:t>
            </a:r>
            <a:r>
              <a:rPr lang="ru-RU" sz="2800" b="1" kern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очень давно по Земле ходили огромные ящеры — динозавры. В разные периоды развития жизни на Земле жили разные динозавры. Больше всего их было в Меловом периоде. Все они 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относились к классу рептилий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n-ea"/>
                <a:cs typeface="+mn-cs"/>
              </a:rPr>
            </a:br>
            <a:r>
              <a:rPr lang="ru-RU" sz="2800" kern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kern="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2492896"/>
            <a:ext cx="4752528" cy="4248472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b="1" kern="0" dirty="0" smtClean="0">
              <a:solidFill>
                <a:srgbClr val="FFFFFF"/>
              </a:solidFill>
              <a:latin typeface="Arial"/>
            </a:endParaRP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Слово 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"динозавр" происходит от греческого сочетания </a:t>
            </a:r>
            <a:r>
              <a:rPr lang="ru-RU" b="1" kern="0" dirty="0">
                <a:solidFill>
                  <a:srgbClr val="C00000"/>
                </a:solidFill>
                <a:latin typeface="Arial"/>
              </a:rPr>
              <a:t>"ужасный ящер"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. На самом деле динозавры были не слишком похожи на современных ящериц</a:t>
            </a: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lvl="0" indent="0" algn="ctr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1800" b="1" kern="0" dirty="0">
              <a:solidFill>
                <a:srgbClr val="FFFFFF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Blip>
                <a:blip r:embed="rId2"/>
              </a:buBlip>
            </a:pPr>
            <a:endParaRPr lang="ru-RU" sz="1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1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Динозавры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: 1 — бронтозавр;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— тираннозавр; 3 — трицератопс; 4 — стегозавр.</a:t>
            </a:r>
          </a:p>
          <a:p>
            <a:endParaRPr lang="ru-RU" dirty="0"/>
          </a:p>
        </p:txBody>
      </p:sp>
      <p:pic>
        <p:nvPicPr>
          <p:cNvPr id="7" name="Picture 7" descr="ди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038600" cy="39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1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16632"/>
            <a:ext cx="633670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4149080"/>
            <a:ext cx="4032448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8024" y="1340768"/>
            <a:ext cx="4032448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Хищные динозавры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97152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Некоторые хищники юрского периода по размерам напоминали современную кошку, но большинство из них были настоящими гигантами</a:t>
            </a:r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Гигантские </a:t>
            </a: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хищники питались другими динозаврами, а их мелкие собратья охотились на насекомых.</a:t>
            </a:r>
          </a:p>
          <a:p>
            <a:endParaRPr lang="ru-RU" dirty="0"/>
          </a:p>
        </p:txBody>
      </p:sp>
      <p:pic>
        <p:nvPicPr>
          <p:cNvPr id="8" name="Picture 24" descr="весь тир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00" y="2204864"/>
            <a:ext cx="4522613" cy="33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2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548680"/>
            <a:ext cx="727280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1484784"/>
            <a:ext cx="4608512" cy="482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Травоядные динозавры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000" b="1" kern="0" dirty="0" smtClean="0">
              <a:solidFill>
                <a:srgbClr val="FFFFFF"/>
              </a:solidFill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Древних </a:t>
            </a:r>
            <a:r>
              <a:rPr lang="ru-RU" sz="2000" b="1" kern="0" dirty="0">
                <a:solidFill>
                  <a:srgbClr val="FFFFFF"/>
                </a:solidFill>
                <a:latin typeface="Arial"/>
              </a:rPr>
              <a:t>травоядных динозавров называют зауроподами. Среди них были настоящие гиганты, например многотонные брахиозавры. Травоядные динозавры имели огромные тела с длинными шеями и маленькими головами. в отличие от динозавров- хищников они передвигались на всех четырех лапах и не могли быстро бегать.</a:t>
            </a:r>
          </a:p>
          <a:p>
            <a:endParaRPr lang="ru-RU" b="1" dirty="0"/>
          </a:p>
        </p:txBody>
      </p:sp>
      <p:pic>
        <p:nvPicPr>
          <p:cNvPr id="7" name="Picture 12" descr="бронт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070"/>
            <a:ext cx="37519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6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788024" y="1628800"/>
            <a:ext cx="4355976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2656"/>
            <a:ext cx="662473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kern="0" dirty="0">
                <a:solidFill>
                  <a:srgbClr val="C00000"/>
                </a:solidFill>
                <a:latin typeface="Arial"/>
              </a:rPr>
              <a:t>Плавающие рептилии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420888"/>
            <a:ext cx="3888432" cy="3705275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Крупные обитатели морей охотились на более мелких, а  те в свою очередь, питались рыбой и примитивными кальмарами.</a:t>
            </a:r>
          </a:p>
          <a:p>
            <a:endParaRPr lang="ru-RU" dirty="0"/>
          </a:p>
        </p:txBody>
      </p:sp>
      <p:pic>
        <p:nvPicPr>
          <p:cNvPr id="5" name="Picture 4" descr="вод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0868"/>
            <a:ext cx="44106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21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34137" y="4653136"/>
            <a:ext cx="4545875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1412776"/>
            <a:ext cx="3888432" cy="4689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655272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kern="0" dirty="0">
                <a:solidFill>
                  <a:srgbClr val="C00000"/>
                </a:solidFill>
                <a:latin typeface="Arial"/>
              </a:rPr>
              <a:t>Летающие рептилии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136" y="1196752"/>
            <a:ext cx="4330360" cy="4929411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Летающие </a:t>
            </a: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рептилии </a:t>
            </a:r>
            <a:endParaRPr lang="ru-RU" sz="2400" b="1" kern="0" dirty="0" smtClean="0">
              <a:solidFill>
                <a:schemeClr val="bg1"/>
              </a:solidFill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или птерозавры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делятся </a:t>
            </a: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учёными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на две группы-короткошеих и длиннохвостых рамфоринхов и длинношеих </a:t>
            </a: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птеродактилей</a:t>
            </a:r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dirty="0"/>
          </a:p>
        </p:txBody>
      </p:sp>
      <p:pic>
        <p:nvPicPr>
          <p:cNvPr id="6" name="Picture 12" descr="птер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268760"/>
            <a:ext cx="4322555" cy="324518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137" y="5013176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Птерозавры были самыми большими животными способными летать.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533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788024" y="1340768"/>
            <a:ext cx="4104456" cy="532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99288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kern="0" dirty="0">
                <a:solidFill>
                  <a:srgbClr val="C00000"/>
                </a:solidFill>
                <a:latin typeface="Arial"/>
              </a:rPr>
              <a:t>Звероподобные рептилии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2400" b="1" kern="0" dirty="0" smtClean="0">
              <a:solidFill>
                <a:schemeClr val="bg1"/>
              </a:solidFill>
              <a:latin typeface="Arial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Звероподобные </a:t>
            </a: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рептилии имели сходство со зверями. Их ноги располагались под телом, приподнимая его над землей. Среди их зубов выделялись клыки, в лицевой части головы появились мясистые губы, кожные покровы </a:t>
            </a: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имели</a:t>
            </a:r>
          </a:p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железы.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8" descr="звер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016261"/>
            <a:ext cx="4428492" cy="4050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5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427984" y="1268760"/>
            <a:ext cx="4248472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2656"/>
            <a:ext cx="82089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374441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kern="0" dirty="0">
                <a:solidFill>
                  <a:srgbClr val="C00000"/>
                </a:solidFill>
                <a:latin typeface="Arial"/>
              </a:rPr>
              <a:t>Размножение динозавров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2908920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Динозавры 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были во многом похожи на современных птиц и рептилий. Они откладывали яйца, зарывая их в рыхлый грунт. </a:t>
            </a:r>
            <a:endParaRPr lang="ru-RU" b="1" dirty="0"/>
          </a:p>
        </p:txBody>
      </p:sp>
      <p:pic>
        <p:nvPicPr>
          <p:cNvPr id="5" name="Picture 8" descr="гнез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2960" y="1555450"/>
            <a:ext cx="3425552" cy="331505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5589240"/>
            <a:ext cx="8064896" cy="872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119453"/>
            <a:ext cx="8352928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ru-RU" sz="2800" b="1" kern="0" dirty="0" smtClean="0">
                <a:solidFill>
                  <a:srgbClr val="FFFFFF"/>
                </a:solidFill>
                <a:latin typeface="Arial"/>
              </a:rPr>
              <a:t>Самки </a:t>
            </a:r>
            <a:r>
              <a:rPr lang="ru-RU" sz="2800" b="1" kern="0" dirty="0">
                <a:solidFill>
                  <a:srgbClr val="FFFFFF"/>
                </a:solidFill>
                <a:latin typeface="Arial"/>
              </a:rPr>
              <a:t>некоторых видов даже воспитывали потомство в течении нескольких месяцев</a:t>
            </a:r>
          </a:p>
        </p:txBody>
      </p:sp>
    </p:spTree>
    <p:extLst>
      <p:ext uri="{BB962C8B-B14F-4D97-AF65-F5344CB8AC3E}">
        <p14:creationId xmlns:p14="http://schemas.microsoft.com/office/powerpoint/2010/main" xmlns="" val="537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9532" y="4438876"/>
            <a:ext cx="849694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1124744"/>
            <a:ext cx="41764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813690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kern="0" dirty="0">
                <a:solidFill>
                  <a:srgbClr val="C00000"/>
                </a:solidFill>
                <a:latin typeface="Arial"/>
              </a:rPr>
              <a:t>Рекордсмены животного мира.</a:t>
            </a:r>
            <a:br>
              <a:rPr lang="ru-RU" sz="4000" b="1" kern="0" dirty="0">
                <a:solidFill>
                  <a:srgbClr val="C00000"/>
                </a:solidFill>
                <a:latin typeface="Arial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2548880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3400" b="1" kern="0" dirty="0">
                <a:solidFill>
                  <a:srgbClr val="FFFFFF"/>
                </a:solidFill>
                <a:latin typeface="Arial"/>
              </a:rPr>
              <a:t>Динозавры - самые большие животные, когда-либо жившие на Земле. Например, длина диплодока составляла 27 м, при этом примерно половину составляли хвост и шея.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Blip>
                <a:blip r:embed="rId2"/>
              </a:buBlip>
            </a:pPr>
            <a:endParaRPr lang="ru-RU" sz="1800" b="1" kern="0" dirty="0" smtClean="0">
              <a:solidFill>
                <a:srgbClr val="FFFFFF"/>
              </a:solidFill>
              <a:latin typeface="Arial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sz="1800" b="1" kern="0" dirty="0">
              <a:solidFill>
                <a:srgbClr val="FFFFFF"/>
              </a:solidFill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8" descr="бронтозавр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51" y="1072990"/>
            <a:ext cx="3816423" cy="322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9532" y="443887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  <a:buClr>
                <a:srgbClr val="86D1EC"/>
              </a:buClr>
              <a:buSzPct val="90000"/>
            </a:pPr>
            <a:r>
              <a:rPr lang="ru-RU" sz="2400" b="1" kern="0" dirty="0">
                <a:solidFill>
                  <a:srgbClr val="FFFFFF"/>
                </a:solidFill>
                <a:latin typeface="Arial"/>
              </a:rPr>
              <a:t>Самые мелкие динозавры были размером с кур. Длина обитавшего в южной Германии и в юго-восточной Франции </a:t>
            </a:r>
            <a:r>
              <a:rPr lang="ru-RU" sz="2400" b="1" kern="0" dirty="0" err="1">
                <a:solidFill>
                  <a:srgbClr val="FFFFFF"/>
                </a:solidFill>
                <a:latin typeface="Arial"/>
              </a:rPr>
              <a:t>космогнатуса</a:t>
            </a:r>
            <a:r>
              <a:rPr lang="ru-RU" sz="24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400" b="1" kern="0" dirty="0" smtClean="0">
                <a:solidFill>
                  <a:srgbClr val="FFFFFF"/>
                </a:solidFill>
                <a:latin typeface="Arial"/>
              </a:rPr>
              <a:t>и </a:t>
            </a:r>
            <a:r>
              <a:rPr lang="ru-RU" sz="2400" b="1" kern="0" dirty="0">
                <a:solidFill>
                  <a:srgbClr val="FFFFFF"/>
                </a:solidFill>
                <a:latin typeface="Arial"/>
              </a:rPr>
              <a:t>малоизученного растительноядного </a:t>
            </a:r>
            <a:r>
              <a:rPr lang="ru-RU" sz="2400" b="1" kern="0" dirty="0" err="1">
                <a:solidFill>
                  <a:srgbClr val="FFFFFF"/>
                </a:solidFill>
                <a:latin typeface="Arial"/>
              </a:rPr>
              <a:t>фаброзавра</a:t>
            </a:r>
            <a:r>
              <a:rPr lang="ru-RU" sz="2400" b="1" kern="0" dirty="0">
                <a:solidFill>
                  <a:srgbClr val="FFFFFF"/>
                </a:solidFill>
                <a:latin typeface="Arial"/>
              </a:rPr>
              <a:t> из штата Колорадо, США, от кончика носа до кончика хвоста составляла 70-75 см. Первый весил около 3 кг, а второй — 6,8 кг.</a:t>
            </a:r>
          </a:p>
        </p:txBody>
      </p:sp>
    </p:spTree>
    <p:extLst>
      <p:ext uri="{BB962C8B-B14F-4D97-AF65-F5344CB8AC3E}">
        <p14:creationId xmlns:p14="http://schemas.microsoft.com/office/powerpoint/2010/main" xmlns="" val="24784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355976" y="1484784"/>
            <a:ext cx="4608512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2656"/>
            <a:ext cx="61206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b="1" kern="0" dirty="0">
                <a:solidFill>
                  <a:srgbClr val="C00000"/>
                </a:solidFill>
                <a:latin typeface="Arial"/>
              </a:rPr>
              <a:t>Гибель динозавров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endParaRPr lang="ru-RU" b="1" kern="0" dirty="0" smtClean="0">
              <a:solidFill>
                <a:srgbClr val="FFFFFF"/>
              </a:solidFill>
              <a:latin typeface="Arial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Причиной 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гибели динозавров стало внезапное изменение климата. Оно могло быть вызвано извержением </a:t>
            </a: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вулкана, 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или падением </a:t>
            </a:r>
            <a:r>
              <a:rPr lang="ru-RU" b="1" kern="0" dirty="0" smtClean="0">
                <a:solidFill>
                  <a:srgbClr val="FFFFFF"/>
                </a:solidFill>
                <a:latin typeface="Arial"/>
              </a:rPr>
              <a:t>метеорита, </a:t>
            </a:r>
            <a:r>
              <a:rPr lang="ru-RU" b="1" kern="0" dirty="0">
                <a:solidFill>
                  <a:srgbClr val="FFFFFF"/>
                </a:solidFill>
                <a:latin typeface="Arial"/>
              </a:rPr>
              <a:t>или астероида.</a:t>
            </a:r>
          </a:p>
          <a:p>
            <a:endParaRPr lang="ru-RU" dirty="0"/>
          </a:p>
        </p:txBody>
      </p:sp>
      <p:pic>
        <p:nvPicPr>
          <p:cNvPr id="6" name="Picture 9" descr="крате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483115"/>
            <a:ext cx="4038600" cy="432214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7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83968" y="1124744"/>
            <a:ext cx="4752528" cy="54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32"/>
            <a:ext cx="80648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kern="0" dirty="0">
                <a:solidFill>
                  <a:srgbClr val="C00000"/>
                </a:solidFill>
                <a:latin typeface="Arial"/>
              </a:rPr>
              <a:t>Реконструкция динозавров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400" b="1" kern="0" dirty="0">
                <a:solidFill>
                  <a:srgbClr val="FFFFFF"/>
                </a:solidFill>
                <a:latin typeface="Arial"/>
              </a:rPr>
              <a:t>Ученые-палеонтологи пытаются восстановить их вид и узнать об их образе жизни по окаменелостям - костям, зубам, яйцам и отпечаткам лап, сохранившимся в скалах. Кроме того, им помогает сходство динозавров с современными рептилиями.</a:t>
            </a:r>
          </a:p>
          <a:p>
            <a:pPr lvl="0" algn="ctr" fontAlgn="base">
              <a:spcAft>
                <a:spcPct val="0"/>
              </a:spcAft>
              <a:buClr>
                <a:srgbClr val="86D1EC"/>
              </a:buClr>
              <a:buSzPct val="90000"/>
              <a:buBlip>
                <a:blip r:embed="rId2"/>
              </a:buBlip>
            </a:pPr>
            <a:endParaRPr lang="ru-RU" sz="2400" b="1" kern="0" dirty="0">
              <a:solidFill>
                <a:srgbClr val="FFFFFF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" name="Picture 9" descr="раскоп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2045992"/>
            <a:ext cx="4038600" cy="355810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8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340768"/>
            <a:ext cx="8640960" cy="489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Актуализация знаний: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600200"/>
            <a:ext cx="8064896" cy="4525963"/>
          </a:xfrm>
        </p:spPr>
        <p:txBody>
          <a:bodyPr/>
          <a:lstStyle/>
          <a:p>
            <a:pPr marL="514350" lvl="0" indent="-514350" algn="just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Font typeface="+mj-lt"/>
              <a:buAutoNum type="arabicPeriod"/>
            </a:pP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Назовите </a:t>
            </a: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известные вам подклассы пресмыкающихся</a:t>
            </a: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. По </a:t>
            </a: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каким признакам их относят к этим подклассам?</a:t>
            </a:r>
            <a:endParaRPr lang="ru-RU" sz="2800" kern="0" dirty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marL="514350" lvl="0" indent="-514350" algn="just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Font typeface="+mj-lt"/>
              <a:buAutoNum type="arabicPeriod"/>
            </a:pP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Какие </a:t>
            </a: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отличия в строении имеют представители разных отрядов пресмыкающихся?</a:t>
            </a:r>
            <a:endParaRPr lang="ru-RU" sz="2800" kern="0" dirty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marL="514350" lvl="0" indent="-514350" algn="just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Font typeface="+mj-lt"/>
              <a:buAutoNum type="arabicPeriod"/>
            </a:pP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Представители</a:t>
            </a: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, какого отряда пресмыкающихся  имеют более сложное строение? В чем это выражается?</a:t>
            </a:r>
            <a:endParaRPr lang="ru-RU" sz="2800" kern="0" dirty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marL="514350" lvl="0" indent="-514350" algn="just" fontAlgn="base">
              <a:lnSpc>
                <a:spcPct val="80000"/>
              </a:lnSpc>
              <a:spcAft>
                <a:spcPct val="0"/>
              </a:spcAft>
              <a:buClr>
                <a:srgbClr val="86D1EC"/>
              </a:buClr>
              <a:buSzPct val="90000"/>
              <a:buFont typeface="+mj-lt"/>
              <a:buAutoNum type="arabicPeriod"/>
            </a:pPr>
            <a:r>
              <a:rPr lang="ru-RU" sz="28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Перечислите </a:t>
            </a:r>
            <a:r>
              <a:rPr lang="ru-RU" sz="2800" kern="0" dirty="0">
                <a:solidFill>
                  <a:schemeClr val="tx2">
                    <a:lumMod val="50000"/>
                  </a:schemeClr>
                </a:solidFill>
                <a:latin typeface="Arial"/>
                <a:hlinkClick r:id="" action="ppaction://noaction"/>
              </a:rPr>
              <a:t>общие признаки класса пресмыкающихся.</a:t>
            </a:r>
            <a:endParaRPr lang="ru-RU" sz="2800" kern="0" dirty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8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Значение пресмыкающихся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9799914"/>
              </p:ext>
            </p:extLst>
          </p:nvPr>
        </p:nvGraphicFramePr>
        <p:xfrm>
          <a:off x="251520" y="1600200"/>
          <a:ext cx="8435280" cy="3355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32"/>
                <a:gridCol w="4291448"/>
              </a:tblGrid>
              <a:tr h="103671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 природе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 жизни человека</a:t>
                      </a:r>
                      <a:endParaRPr lang="ru-RU" sz="4000" dirty="0"/>
                    </a:p>
                  </a:txBody>
                  <a:tcPr/>
                </a:tc>
              </a:tr>
              <a:tr h="2318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ГОФ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280817" cy="25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МОКАССИНОВЫЙ ЩИТОМОРДНИ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6127"/>
            <a:ext cx="356014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003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0888981"/>
              </p:ext>
            </p:extLst>
          </p:nvPr>
        </p:nvGraphicFramePr>
        <p:xfrm>
          <a:off x="251520" y="1268761"/>
          <a:ext cx="869746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385098"/>
              </a:tblGrid>
              <a:tr h="640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природе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жизни человека</a:t>
                      </a:r>
                    </a:p>
                  </a:txBody>
                  <a:tcPr horzOverflow="overflow"/>
                </a:tc>
              </a:tr>
              <a:tr h="468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1.Пресмыкающиеся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входят в звенья пищевых цепей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2.регулируют численность других живых организмов в природе</a:t>
                      </a:r>
                    </a:p>
                    <a:p>
                      <a:pPr algn="l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1.Пресмыкающиеся уничтожают грызунов и насекомых вредящих человеку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2.домашние животные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3.Мясо и кожа используется в хозяйстве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4.Из змеиного яда изготавливают лекарственные препараты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5.Ядовитые укусы змей опасны для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6D1EC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6.Пресмыкающиеся иногда вредят на бахчах и рыбных хозяйствах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5345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89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44799" y="4437112"/>
            <a:ext cx="4183113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1340769"/>
            <a:ext cx="429527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698477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Рептилии Томской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25144"/>
          </a:xfrm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Прыткая </a:t>
            </a:r>
            <a:r>
              <a:rPr lang="ru-RU" b="1" dirty="0">
                <a:solidFill>
                  <a:schemeClr val="bg1"/>
                </a:solidFill>
                <a:latin typeface="Times New Roman"/>
              </a:rPr>
              <a:t>ящерица занесена в Красную книгу Томской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/>
              </a:rPr>
              <a:t>Уж обыкновенный занесен в Красную книгу Томской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99" y="1444481"/>
            <a:ext cx="4183113" cy="270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5999"/>
            <a:ext cx="4295274" cy="28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59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07504" y="5301208"/>
            <a:ext cx="41764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260648"/>
            <a:ext cx="424204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996952"/>
            <a:ext cx="4464496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3744416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i="1" dirty="0">
              <a:solidFill>
                <a:srgbClr val="000000"/>
              </a:solidFill>
              <a:latin typeface="Times New Roman"/>
            </a:endParaRPr>
          </a:p>
          <a:p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Живородящая </a:t>
            </a:r>
            <a:r>
              <a:rPr lang="ru-RU" b="1" dirty="0">
                <a:solidFill>
                  <a:schemeClr val="bg1"/>
                </a:solidFill>
                <a:latin typeface="Times New Roman"/>
              </a:rPr>
              <a:t>ящерица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imes New Roman"/>
              </a:rPr>
              <a:t>Гадюка обыкновенная – истребитель мышевидных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грызунов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170040" cy="31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38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632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18457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9249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Задание на дом:</a:t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74883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1.Повторить § 40-43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2.Составить кроссворд по теме «Пресмыкающиеся».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80" y="3337287"/>
            <a:ext cx="7955375" cy="30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4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Источники информации: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1.Электронные уроки и тесты. Биология в школе. ЗАО «Просвещение-Медиа»,2005.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2.Большая детская энциклопедия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3.Прогулки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 динозаврами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BBC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ЗАО «Новый диск»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4.Детская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энциклопедия КМ 2006.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5.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УЭИ БЭНП Биология 6-9.КМ,2003.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6.Яндекс –картинки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7.Материал «Сохранение биологического разнообразия»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учителя биологии  Червонец О. Л.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3573016"/>
            <a:ext cx="7776864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95536" y="1484784"/>
            <a:ext cx="842493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48680"/>
            <a:ext cx="597666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Ответ на 1-й вопрос: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Класс пресмыкающихся состоит из следующих подклассов</a:t>
            </a:r>
            <a:r>
              <a:rPr lang="ru-RU" sz="3600" dirty="0" smtClean="0"/>
              <a:t>: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dirty="0" smtClean="0"/>
              <a:t>Подкласс </a:t>
            </a:r>
            <a:r>
              <a:rPr lang="ru-RU" dirty="0"/>
              <a:t>Черепахи</a:t>
            </a:r>
          </a:p>
          <a:p>
            <a:pPr marL="0" indent="0" algn="ctr">
              <a:buNone/>
            </a:pPr>
            <a:r>
              <a:rPr lang="ru-RU" dirty="0" smtClean="0"/>
              <a:t>Подкласс Чешуйчатые –</a:t>
            </a:r>
            <a:r>
              <a:rPr lang="ru-RU" dirty="0"/>
              <a:t> </a:t>
            </a:r>
            <a:r>
              <a:rPr lang="ru-RU" dirty="0" smtClean="0"/>
              <a:t>Отряды</a:t>
            </a:r>
            <a:r>
              <a:rPr lang="ru-RU" dirty="0"/>
              <a:t>: ящерицы</a:t>
            </a:r>
            <a:r>
              <a:rPr lang="ru-RU" dirty="0" smtClean="0"/>
              <a:t>, змеи, хамелеоны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Подкласс </a:t>
            </a:r>
            <a:r>
              <a:rPr lang="ru-RU" dirty="0" err="1"/>
              <a:t>Первоящерицы</a:t>
            </a:r>
            <a:r>
              <a:rPr lang="ru-RU" dirty="0"/>
              <a:t> (гаттерия) </a:t>
            </a:r>
            <a:r>
              <a:rPr lang="ru-RU" dirty="0" smtClean="0"/>
              <a:t>Подкласс </a:t>
            </a:r>
            <a:r>
              <a:rPr lang="ru-RU" dirty="0"/>
              <a:t>Крокодилы</a:t>
            </a:r>
          </a:p>
        </p:txBody>
      </p:sp>
    </p:spTree>
    <p:extLst>
      <p:ext uri="{BB962C8B-B14F-4D97-AF65-F5344CB8AC3E}">
        <p14:creationId xmlns:p14="http://schemas.microsoft.com/office/powerpoint/2010/main" xmlns="" val="41661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19268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Ответ на 2-й вопрос: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989254"/>
              </p:ext>
            </p:extLst>
          </p:nvPr>
        </p:nvGraphicFramePr>
        <p:xfrm>
          <a:off x="107950" y="1397000"/>
          <a:ext cx="9036050" cy="5194618"/>
        </p:xfrm>
        <a:graphic>
          <a:graphicData uri="http://schemas.openxmlformats.org/drawingml/2006/table">
            <a:tbl>
              <a:tblPr/>
              <a:tblGrid>
                <a:gridCol w="2303810"/>
                <a:gridCol w="2160240"/>
                <a:gridCol w="2349500"/>
                <a:gridCol w="22225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Крокодилы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Черепахи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Змеи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Ящерицы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-крупное и сильное животное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-хорошо плавают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-длинный сдавленный с боков хвост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расположенные на возвышениях черепа ноздри и глаза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-тело скрыто под панцирем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-нет линьки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-медленно передвигаются на суше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-при опасности втягивают голову и ноги под панцирь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-не имеют конечностей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-мощная мускулатура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-многочисленные рёбра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-глаза покрыты прозрачными роговыми веками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раздвигающиеся подвижные челюсти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-Гибкое подвижное тело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-Широко расставленные ноги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-Несросшиеся -подвижные веки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Недоразвитые челюсти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14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124744"/>
            <a:ext cx="835292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88640"/>
            <a:ext cx="590465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Ответ на 3-й вопрос: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представители </a:t>
            </a:r>
            <a:r>
              <a:rPr lang="ru-RU" dirty="0"/>
              <a:t>отряда Крокодилы  в отличие от других пресмыкающихся имеют </a:t>
            </a:r>
            <a:r>
              <a:rPr lang="ru-RU" dirty="0" smtClean="0"/>
              <a:t>четырехкамерное </a:t>
            </a:r>
            <a:r>
              <a:rPr lang="ru-RU" dirty="0"/>
              <a:t>сердце и развитый головной мозг.</a:t>
            </a:r>
          </a:p>
        </p:txBody>
      </p:sp>
      <p:pic>
        <p:nvPicPr>
          <p:cNvPr id="6" name="Picture 6" descr="крок гавиаловы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032448" cy="274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5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284984"/>
            <a:ext cx="7632848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55576" y="1628800"/>
            <a:ext cx="76328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32656"/>
            <a:ext cx="619268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77813"/>
            <a:ext cx="7618040" cy="846931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Ответ на 4-й вопрос: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484313"/>
            <a:ext cx="7560840" cy="475297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Общие </a:t>
            </a:r>
            <a:r>
              <a:rPr lang="ru-RU" b="1" dirty="0"/>
              <a:t>признаки пресмыкающихся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1.Настоящие </a:t>
            </a:r>
            <a:r>
              <a:rPr lang="ru-RU" dirty="0"/>
              <a:t>наземные позвоночные животные.</a:t>
            </a:r>
          </a:p>
          <a:p>
            <a:pPr marL="0" indent="0">
              <a:buNone/>
            </a:pPr>
            <a:r>
              <a:rPr lang="ru-RU" dirty="0"/>
              <a:t>2.Дышат атмосферным воздухом.</a:t>
            </a:r>
          </a:p>
          <a:p>
            <a:pPr marL="0" indent="0">
              <a:buNone/>
            </a:pPr>
            <a:r>
              <a:rPr lang="ru-RU" dirty="0"/>
              <a:t>3.Размножаются вне воды- на суше.</a:t>
            </a:r>
          </a:p>
          <a:p>
            <a:pPr marL="0" indent="0">
              <a:buNone/>
            </a:pPr>
            <a:r>
              <a:rPr lang="ru-RU" dirty="0"/>
              <a:t>4.Внутреннее оплодотворение.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24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527429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43" y="116632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effectLst/>
              </a:rPr>
              <a:t>Закончите предложения на карточке: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528" y="1412775"/>
            <a:ext cx="8640960" cy="52165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1.К особенностям внешнего строения змеи относят …….       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2.К классу пресмыкающихся относят следующие подклассы: ……      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3.По количеству полос на роговых пластинок панциря черепах можно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 определить  ………… 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4.У всех пресмыкающихся имеется </a:t>
            </a:r>
            <a:r>
              <a:rPr lang="ru-RU" sz="2800" b="1" dirty="0" err="1" smtClean="0">
                <a:solidFill>
                  <a:srgbClr val="FFFFFF"/>
                </a:solidFill>
              </a:rPr>
              <a:t>трёхкамерное</a:t>
            </a:r>
            <a:r>
              <a:rPr lang="ru-RU" sz="2800" b="1" dirty="0" smtClean="0">
                <a:solidFill>
                  <a:srgbClr val="FFFFFF"/>
                </a:solidFill>
              </a:rPr>
              <a:t> сердце, за исключением….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FF"/>
                </a:solidFill>
              </a:rPr>
              <a:t>5.К мерам первой помощи в случаи укуса  ядовитой змеи относят ……    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8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Закончите предложения на карточке: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1557338"/>
            <a:ext cx="8424862" cy="5040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7743825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1.К особенностям внешнего строения змеи относят отсутствие конечностей и прозрачные роговые веки.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2.К классу пресмыкающихся относят следующие подклассы: </a:t>
            </a: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Подкласс Черепахи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Подкласс Чешуйчатые-Отряды: ящерицы,змеи,хамелеоны.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Подкласс Первоящерицы (гаттерия)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-Подкласс Крокодилы</a:t>
            </a:r>
            <a:r>
              <a:rPr lang="ru-RU" sz="2000" b="1" smtClean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3.По количеству полос на роговых пластинок панциря черепах можно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 определить возраст черепахи.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4.У всех пресмыкающихся имеется трёхкамерное сердце, за исключением крокодилов.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FFFF"/>
                </a:solidFill>
              </a:rPr>
              <a:t>5.К мерам первой помощи в случаи укуса  ядовитой змеи относят наложение шины, спокойное положение повреждённого органа, обильное тёплоё питьё и введение противозмеиной сыворотки.</a:t>
            </a:r>
          </a:p>
        </p:txBody>
      </p:sp>
      <p:sp>
        <p:nvSpPr>
          <p:cNvPr id="358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710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556792"/>
            <a:ext cx="4464496" cy="4824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060848"/>
            <a:ext cx="3744416" cy="345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Происхождение современных пресмыкающихся: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04864"/>
            <a:ext cx="3610744" cy="3921299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86D1EC"/>
              </a:buClr>
              <a:buSzPct val="90000"/>
              <a:buNone/>
            </a:pPr>
            <a:r>
              <a:rPr lang="ru-RU" sz="2800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Современные пресмыкающиеся произошли от древних амфибий-стегоцефалов, живших в середине палеозойской эры.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7" descr="стегоцефал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038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95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">
  <a:themeElements>
    <a:clrScheme name="default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947</Words>
  <Application>Microsoft Office PowerPoint</Application>
  <PresentationFormat>Экран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Тема Office</vt:lpstr>
      <vt:lpstr>default</vt:lpstr>
      <vt:lpstr>1_default</vt:lpstr>
      <vt:lpstr>2_default</vt:lpstr>
      <vt:lpstr>3_default</vt:lpstr>
      <vt:lpstr>4_default</vt:lpstr>
      <vt:lpstr>5_default</vt:lpstr>
      <vt:lpstr>6_default</vt:lpstr>
      <vt:lpstr>7_default</vt:lpstr>
      <vt:lpstr>Происхождение и значение пресмыкающихся</vt:lpstr>
      <vt:lpstr>Актуализация знаний:</vt:lpstr>
      <vt:lpstr>Ответ на 1-й вопрос:</vt:lpstr>
      <vt:lpstr>Ответ на 2-й вопрос:</vt:lpstr>
      <vt:lpstr>Ответ на 3-й вопрос:</vt:lpstr>
      <vt:lpstr>Ответ на 4-й вопрос:</vt:lpstr>
      <vt:lpstr>Закончите предложения на карточке:</vt:lpstr>
      <vt:lpstr>Закончите предложения на карточке:</vt:lpstr>
      <vt:lpstr>Происхождение современных пресмыкающихся:</vt:lpstr>
      <vt:lpstr>    Когда-то очень давно по Земле ходили огромные ящеры — динозавры. В разные периоды развития жизни на Земле жили разные динозавры. Больше всего их было в Меловом периоде. Все они относились к классу рептилий   </vt:lpstr>
      <vt:lpstr>Хищные динозавры</vt:lpstr>
      <vt:lpstr>Травоядные динозавры</vt:lpstr>
      <vt:lpstr>Плавающие рептилии</vt:lpstr>
      <vt:lpstr>Летающие рептилии</vt:lpstr>
      <vt:lpstr>Звероподобные рептилии </vt:lpstr>
      <vt:lpstr>Размножение динозавров</vt:lpstr>
      <vt:lpstr>Рекордсмены животного мира. </vt:lpstr>
      <vt:lpstr>Гибель динозавров</vt:lpstr>
      <vt:lpstr>Реконструкция динозавров</vt:lpstr>
      <vt:lpstr> Значение пресмыкающихся</vt:lpstr>
      <vt:lpstr>Слайд 21</vt:lpstr>
      <vt:lpstr>Рептилии Томской области</vt:lpstr>
      <vt:lpstr>Слайд 23</vt:lpstr>
      <vt:lpstr>Задание на дом: 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и значение пресмыкающихся</dc:title>
  <dc:creator>Ирина</dc:creator>
  <cp:lastModifiedBy>Roman</cp:lastModifiedBy>
  <cp:revision>24</cp:revision>
  <dcterms:created xsi:type="dcterms:W3CDTF">2013-10-09T15:00:04Z</dcterms:created>
  <dcterms:modified xsi:type="dcterms:W3CDTF">2014-04-14T19:59:31Z</dcterms:modified>
</cp:coreProperties>
</file>