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57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0" r:id="rId11"/>
    <p:sldId id="269" r:id="rId12"/>
    <p:sldId id="270" r:id="rId13"/>
    <p:sldId id="271" r:id="rId14"/>
    <p:sldId id="277" r:id="rId15"/>
    <p:sldId id="272" r:id="rId16"/>
    <p:sldId id="273" r:id="rId17"/>
    <p:sldId id="275" r:id="rId18"/>
    <p:sldId id="274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501122" cy="3357586"/>
          </a:xfrm>
        </p:spPr>
        <p:txBody>
          <a:bodyPr/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«Нам не дано предугадать,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как слово наше отзовётся.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И нам сочувствие даётся,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как нам даётся благодать».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7" descr="D:\РАЗРАБОТКИ УРОКОВ\8 класс\Головной мозг\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8786874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1219200" y="685800"/>
            <a:ext cx="3276600" cy="9144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381000"/>
            <a:ext cx="2133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Полушария</a:t>
            </a:r>
          </a:p>
          <a:p>
            <a:pPr algn="ctr"/>
            <a:r>
              <a:rPr lang="ru-RU" b="1"/>
              <a:t> головного мозга</a:t>
            </a:r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 flipV="1">
            <a:off x="2209800" y="2590800"/>
            <a:ext cx="2362200" cy="9144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228600" y="3276600"/>
            <a:ext cx="19812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Промежуточный </a:t>
            </a:r>
          </a:p>
          <a:p>
            <a:pPr algn="ctr"/>
            <a:r>
              <a:rPr lang="ru-RU" b="1"/>
              <a:t>мозг</a:t>
            </a:r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 flipV="1">
            <a:off x="2590800" y="3505200"/>
            <a:ext cx="2209800" cy="16764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762000" y="5029200"/>
            <a:ext cx="18288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Средний мозг</a:t>
            </a:r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 flipV="1">
            <a:off x="2286000" y="4191000"/>
            <a:ext cx="2286000" cy="22098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838200" y="6096000"/>
            <a:ext cx="1447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Мост </a:t>
            </a:r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 flipV="1">
            <a:off x="4343400" y="5181600"/>
            <a:ext cx="685800" cy="6096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2971800" y="5791200"/>
            <a:ext cx="2286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Продолговатый </a:t>
            </a:r>
          </a:p>
          <a:p>
            <a:pPr algn="ctr"/>
            <a:r>
              <a:rPr lang="ru-RU" b="1"/>
              <a:t>мозг</a:t>
            </a:r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 flipH="1">
            <a:off x="6477000" y="2209800"/>
            <a:ext cx="2057400" cy="19812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6572264" y="1571612"/>
            <a:ext cx="2286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Мозжечок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2022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Административный блок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5122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414340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Рисунок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071678"/>
            <a:ext cx="385765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полушар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50112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2022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Учебный эксперимент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7170" name="Picture 2" descr="два ли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14422"/>
            <a:ext cx="778674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ур-импровизация МОЙ\Devushka-test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4290"/>
            <a:ext cx="5572164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больш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64399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385765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14290"/>
            <a:ext cx="442915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Рисунок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2428868"/>
            <a:ext cx="392909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1214422"/>
            <a:ext cx="84296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«Нам не дано предугадать,</a:t>
            </a:r>
            <a:br>
              <a:rPr lang="ru-RU" sz="4800" dirty="0" smtClean="0">
                <a:solidFill>
                  <a:schemeClr val="bg1"/>
                </a:solidFill>
              </a:rPr>
            </a:br>
            <a:r>
              <a:rPr lang="ru-RU" sz="4800" dirty="0" smtClean="0">
                <a:solidFill>
                  <a:schemeClr val="bg1"/>
                </a:solidFill>
              </a:rPr>
              <a:t>как </a:t>
            </a:r>
            <a:r>
              <a:rPr lang="ru-RU" sz="4800" b="1" dirty="0" smtClean="0">
                <a:solidFill>
                  <a:srgbClr val="FF0000"/>
                </a:solidFill>
              </a:rPr>
              <a:t>слово</a:t>
            </a:r>
            <a:r>
              <a:rPr lang="ru-RU" sz="4800" dirty="0" smtClean="0">
                <a:solidFill>
                  <a:schemeClr val="bg1"/>
                </a:solidFill>
              </a:rPr>
              <a:t> наше отзовётся.</a:t>
            </a:r>
            <a:br>
              <a:rPr lang="ru-RU" sz="4800" dirty="0" smtClean="0">
                <a:solidFill>
                  <a:schemeClr val="bg1"/>
                </a:solidFill>
              </a:rPr>
            </a:br>
            <a:r>
              <a:rPr lang="ru-RU" sz="4800" dirty="0" smtClean="0">
                <a:solidFill>
                  <a:schemeClr val="bg1"/>
                </a:solidFill>
              </a:rPr>
              <a:t>И нам </a:t>
            </a:r>
            <a:r>
              <a:rPr lang="ru-RU" sz="4800" b="1" dirty="0" smtClean="0">
                <a:solidFill>
                  <a:srgbClr val="FF0000"/>
                </a:solidFill>
              </a:rPr>
              <a:t>сочувствие</a:t>
            </a:r>
            <a:r>
              <a:rPr lang="ru-RU" sz="4800" dirty="0" smtClean="0">
                <a:solidFill>
                  <a:schemeClr val="bg1"/>
                </a:solidFill>
              </a:rPr>
              <a:t> даётся,</a:t>
            </a:r>
            <a:br>
              <a:rPr lang="ru-RU" sz="4800" dirty="0" smtClean="0">
                <a:solidFill>
                  <a:schemeClr val="bg1"/>
                </a:solidFill>
              </a:rPr>
            </a:br>
            <a:r>
              <a:rPr lang="ru-RU" sz="4800" dirty="0" smtClean="0">
                <a:solidFill>
                  <a:schemeClr val="bg1"/>
                </a:solidFill>
              </a:rPr>
              <a:t>как нам даётся </a:t>
            </a:r>
            <a:r>
              <a:rPr lang="ru-RU" sz="4800" b="1" dirty="0" smtClean="0">
                <a:solidFill>
                  <a:srgbClr val="FF0000"/>
                </a:solidFill>
              </a:rPr>
              <a:t>благодать</a:t>
            </a:r>
            <a:r>
              <a:rPr lang="ru-RU" sz="4800" dirty="0" smtClean="0">
                <a:solidFill>
                  <a:schemeClr val="bg1"/>
                </a:solidFill>
              </a:rPr>
              <a:t>».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786874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4857784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rgbClr val="FFFF00"/>
                </a:solidFill>
              </a:rPr>
              <a:t>Желаю мира, добра, сочувствия, благодати!</a:t>
            </a:r>
            <a:endParaRPr lang="ru-RU" sz="8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1214422"/>
            <a:ext cx="84296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«Нам не дано предугадать,</a:t>
            </a:r>
            <a:br>
              <a:rPr lang="ru-RU" sz="4800" dirty="0" smtClean="0">
                <a:solidFill>
                  <a:schemeClr val="bg1"/>
                </a:solidFill>
              </a:rPr>
            </a:br>
            <a:r>
              <a:rPr lang="ru-RU" sz="4800" dirty="0" smtClean="0">
                <a:solidFill>
                  <a:schemeClr val="bg1"/>
                </a:solidFill>
              </a:rPr>
              <a:t>как </a:t>
            </a:r>
            <a:r>
              <a:rPr lang="ru-RU" sz="4800" b="1" dirty="0" smtClean="0">
                <a:solidFill>
                  <a:srgbClr val="FF0000"/>
                </a:solidFill>
              </a:rPr>
              <a:t>слово</a:t>
            </a:r>
            <a:r>
              <a:rPr lang="ru-RU" sz="4800" dirty="0" smtClean="0">
                <a:solidFill>
                  <a:schemeClr val="bg1"/>
                </a:solidFill>
              </a:rPr>
              <a:t> наше отзовётся.</a:t>
            </a:r>
            <a:br>
              <a:rPr lang="ru-RU" sz="4800" dirty="0" smtClean="0">
                <a:solidFill>
                  <a:schemeClr val="bg1"/>
                </a:solidFill>
              </a:rPr>
            </a:br>
            <a:r>
              <a:rPr lang="ru-RU" sz="4800" dirty="0" smtClean="0">
                <a:solidFill>
                  <a:schemeClr val="bg1"/>
                </a:solidFill>
              </a:rPr>
              <a:t>И нам </a:t>
            </a:r>
            <a:r>
              <a:rPr lang="ru-RU" sz="4800" b="1" dirty="0" smtClean="0">
                <a:solidFill>
                  <a:srgbClr val="FF0000"/>
                </a:solidFill>
              </a:rPr>
              <a:t>сочувствие</a:t>
            </a:r>
            <a:r>
              <a:rPr lang="ru-RU" sz="4800" dirty="0" smtClean="0">
                <a:solidFill>
                  <a:schemeClr val="bg1"/>
                </a:solidFill>
              </a:rPr>
              <a:t> даётся,</a:t>
            </a:r>
            <a:br>
              <a:rPr lang="ru-RU" sz="4800" dirty="0" smtClean="0">
                <a:solidFill>
                  <a:schemeClr val="bg1"/>
                </a:solidFill>
              </a:rPr>
            </a:br>
            <a:r>
              <a:rPr lang="ru-RU" sz="4800" dirty="0" smtClean="0">
                <a:solidFill>
                  <a:schemeClr val="bg1"/>
                </a:solidFill>
              </a:rPr>
              <a:t>как нам даётся </a:t>
            </a:r>
            <a:r>
              <a:rPr lang="ru-RU" sz="4800" b="1" dirty="0" smtClean="0">
                <a:solidFill>
                  <a:srgbClr val="FF0000"/>
                </a:solidFill>
              </a:rPr>
              <a:t>благодать</a:t>
            </a:r>
            <a:r>
              <a:rPr lang="ru-RU" sz="4800" dirty="0" smtClean="0">
                <a:solidFill>
                  <a:schemeClr val="bg1"/>
                </a:solidFill>
              </a:rPr>
              <a:t>».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500174"/>
            <a:ext cx="8501122" cy="200026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Суверенное государство «Человеческий организм»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28596" y="1357298"/>
            <a:ext cx="8305800" cy="5214974"/>
          </a:xfrm>
          <a:solidFill>
            <a:srgbClr val="92D050"/>
          </a:solidFill>
        </p:spPr>
        <p:txBody>
          <a:bodyPr/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Загранпаспорт</a:t>
            </a:r>
            <a:r>
              <a:rPr lang="ru-RU" sz="16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____________________________________________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имеет право посетить государство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«Человеческий организм». 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Цель визита: </a:t>
            </a:r>
            <a:r>
              <a:rPr lang="ru-RU" sz="1600" dirty="0" smtClean="0">
                <a:solidFill>
                  <a:schemeClr val="bg1"/>
                </a:solidFill>
              </a:rPr>
              <a:t>изучение особенностей строения и функционирования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системы управления государства.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 </a:t>
            </a:r>
          </a:p>
          <a:p>
            <a:pPr algn="l"/>
            <a:r>
              <a:rPr lang="ru-RU" sz="1600" b="1" dirty="0" smtClean="0">
                <a:solidFill>
                  <a:schemeClr val="bg1"/>
                </a:solidFill>
              </a:rPr>
              <a:t>Маршрут передвижения:</a:t>
            </a:r>
          </a:p>
          <a:p>
            <a:pPr algn="l"/>
            <a:r>
              <a:rPr lang="ru-RU" sz="1600" dirty="0" smtClean="0">
                <a:solidFill>
                  <a:schemeClr val="bg1"/>
                </a:solidFill>
              </a:rPr>
              <a:t>1.Таможенный контроль.</a:t>
            </a:r>
          </a:p>
          <a:p>
            <a:pPr algn="l"/>
            <a:r>
              <a:rPr lang="ru-RU" sz="1600" dirty="0" smtClean="0">
                <a:solidFill>
                  <a:schemeClr val="bg1"/>
                </a:solidFill>
              </a:rPr>
              <a:t>2. Система градообразующая.</a:t>
            </a:r>
          </a:p>
          <a:p>
            <a:pPr algn="l"/>
            <a:r>
              <a:rPr lang="ru-RU" sz="1600" dirty="0" smtClean="0">
                <a:solidFill>
                  <a:schemeClr val="bg1"/>
                </a:solidFill>
              </a:rPr>
              <a:t>3. Система массовой информации.</a:t>
            </a:r>
          </a:p>
          <a:p>
            <a:pPr algn="l"/>
            <a:r>
              <a:rPr lang="ru-RU" sz="1600" dirty="0" smtClean="0">
                <a:solidFill>
                  <a:schemeClr val="bg1"/>
                </a:solidFill>
              </a:rPr>
              <a:t>4. Система государственного управления.</a:t>
            </a:r>
          </a:p>
          <a:p>
            <a:pPr algn="l"/>
            <a:r>
              <a:rPr lang="ru-RU" sz="1600" dirty="0" smtClean="0">
                <a:solidFill>
                  <a:schemeClr val="bg1"/>
                </a:solidFill>
              </a:rPr>
              <a:t>5. Административный блок (пункт).</a:t>
            </a:r>
          </a:p>
          <a:p>
            <a:pPr algn="l"/>
            <a:r>
              <a:rPr lang="ru-RU" sz="16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                                             Виза: </a:t>
            </a:r>
            <a:r>
              <a:rPr lang="ru-RU" sz="1600" dirty="0" smtClean="0">
                <a:solidFill>
                  <a:schemeClr val="bg1"/>
                </a:solidFill>
              </a:rPr>
              <a:t>«Въезд разрешаю»     </a:t>
            </a:r>
            <a:r>
              <a:rPr lang="ru-RU" sz="1600" u="sng" dirty="0" smtClean="0">
                <a:solidFill>
                  <a:schemeClr val="bg1"/>
                </a:solidFill>
              </a:rPr>
              <a:t>Мозг Головной</a:t>
            </a:r>
            <a:endParaRPr lang="ru-RU" sz="1600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28596" y="428604"/>
            <a:ext cx="8305800" cy="85725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Таможенный контроль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28596" y="1500174"/>
            <a:ext cx="8305800" cy="2985440"/>
          </a:xfrm>
        </p:spPr>
        <p:txBody>
          <a:bodyPr/>
          <a:lstStyle/>
          <a:p>
            <a:pPr marL="742950" indent="-742950" algn="l">
              <a:buFont typeface="+mj-lt"/>
              <a:buAutoNum type="arabicPeriod"/>
            </a:pPr>
            <a:r>
              <a:rPr lang="ru-RU" sz="4000" dirty="0" smtClean="0">
                <a:solidFill>
                  <a:schemeClr val="bg1"/>
                </a:solidFill>
              </a:rPr>
              <a:t>Градообразующая система.</a:t>
            </a:r>
          </a:p>
          <a:p>
            <a:pPr marL="742950" indent="-742950" algn="l">
              <a:buFont typeface="+mj-lt"/>
              <a:buAutoNum type="arabicPeriod"/>
            </a:pPr>
            <a:r>
              <a:rPr lang="ru-RU" sz="4000" dirty="0" smtClean="0">
                <a:solidFill>
                  <a:schemeClr val="bg1"/>
                </a:solidFill>
              </a:rPr>
              <a:t>Система массовой информации.</a:t>
            </a:r>
          </a:p>
          <a:p>
            <a:pPr marL="742950" indent="-742950" algn="l">
              <a:buFont typeface="+mj-lt"/>
              <a:buAutoNum type="arabicPeriod"/>
            </a:pPr>
            <a:r>
              <a:rPr lang="ru-RU" sz="4000" dirty="0" smtClean="0">
                <a:solidFill>
                  <a:schemeClr val="bg1"/>
                </a:solidFill>
              </a:rPr>
              <a:t>Система государственного управления.</a:t>
            </a:r>
          </a:p>
          <a:p>
            <a:pPr marL="742950" indent="-742950" algn="l">
              <a:buFont typeface="+mj-lt"/>
              <a:buAutoNum type="arabicPeriod"/>
            </a:pPr>
            <a:r>
              <a:rPr lang="ru-RU" sz="4000" dirty="0" smtClean="0">
                <a:solidFill>
                  <a:schemeClr val="bg1"/>
                </a:solidFill>
              </a:rPr>
              <a:t>Административный блок.</a:t>
            </a:r>
          </a:p>
          <a:p>
            <a:pPr marL="742950" indent="-742950" algn="l">
              <a:buFont typeface="+mj-lt"/>
              <a:buAutoNum type="arabicPeriod"/>
            </a:pPr>
            <a:r>
              <a:rPr lang="ru-RU" sz="4000" dirty="0" err="1" smtClean="0">
                <a:solidFill>
                  <a:schemeClr val="bg1"/>
                </a:solidFill>
              </a:rPr>
              <a:t>Экперимент</a:t>
            </a:r>
            <a:r>
              <a:rPr lang="ru-RU" sz="4000" dirty="0" smtClean="0">
                <a:solidFill>
                  <a:schemeClr val="bg1"/>
                </a:solidFill>
              </a:rPr>
              <a:t>.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28596" y="357166"/>
            <a:ext cx="8305800" cy="78581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Маршрут передвижения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8305800" cy="78581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Градообразующая система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G:\МАТЕРИАЛЫ В ЖУРНАЛ\Электив. человечесоке тело\СИСТЕМЫ органов человека\нерв.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225" y="1142984"/>
            <a:ext cx="8591550" cy="557216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Система получения массовой информации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2050" name="Picture 2" descr="matematika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528641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мозг че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928802"/>
            <a:ext cx="335758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левая и правая стор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42"/>
            <a:ext cx="857256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Система государственного управления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4" name="Picture 4" descr="D:\РАЗРАБОТКИ УРОКОВ\8 класс\Головной мозг\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8072430" cy="5019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85</TotalTime>
  <Words>73</Words>
  <Application>Microsoft Office PowerPoint</Application>
  <PresentationFormat>Экран (4:3)</PresentationFormat>
  <Paragraphs>41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Бумажная</vt:lpstr>
      <vt:lpstr>  «Нам не дано предугадать, как слово наше отзовётся. И нам сочувствие даётся, как нам даётся благодать».</vt:lpstr>
      <vt:lpstr>Слайд 2</vt:lpstr>
      <vt:lpstr>Суверенное государство «Человеческий организм»</vt:lpstr>
      <vt:lpstr>Таможенный контроль</vt:lpstr>
      <vt:lpstr>Маршрут передвижения</vt:lpstr>
      <vt:lpstr>Градообразующая система</vt:lpstr>
      <vt:lpstr>Система получения массовой информации</vt:lpstr>
      <vt:lpstr>Слайд 8</vt:lpstr>
      <vt:lpstr>Система государственного управления</vt:lpstr>
      <vt:lpstr>Слайд 10</vt:lpstr>
      <vt:lpstr>Административный блок</vt:lpstr>
      <vt:lpstr>Слайд 12</vt:lpstr>
      <vt:lpstr>Учебный эксперимент</vt:lpstr>
      <vt:lpstr>Слайд 14</vt:lpstr>
      <vt:lpstr>Слайд 15</vt:lpstr>
      <vt:lpstr>Слайд 16</vt:lpstr>
      <vt:lpstr>Слайд 17</vt:lpstr>
      <vt:lpstr>Слайд 18</vt:lpstr>
      <vt:lpstr>Желаю мира, добра, сочувствия, благодати!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11</cp:revision>
  <dcterms:modified xsi:type="dcterms:W3CDTF">2014-01-28T12:38:32Z</dcterms:modified>
</cp:coreProperties>
</file>