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60" r:id="rId5"/>
    <p:sldId id="259" r:id="rId6"/>
    <p:sldId id="270" r:id="rId7"/>
    <p:sldId id="263" r:id="rId8"/>
    <p:sldId id="282" r:id="rId9"/>
    <p:sldId id="283" r:id="rId10"/>
    <p:sldId id="284" r:id="rId11"/>
    <p:sldId id="264" r:id="rId12"/>
    <p:sldId id="265" r:id="rId13"/>
    <p:sldId id="288" r:id="rId14"/>
    <p:sldId id="287" r:id="rId15"/>
    <p:sldId id="286" r:id="rId16"/>
    <p:sldId id="293" r:id="rId17"/>
    <p:sldId id="295" r:id="rId18"/>
    <p:sldId id="294" r:id="rId19"/>
    <p:sldId id="272" r:id="rId20"/>
    <p:sldId id="273" r:id="rId21"/>
    <p:sldId id="274" r:id="rId22"/>
    <p:sldId id="290" r:id="rId23"/>
    <p:sldId id="278" r:id="rId24"/>
    <p:sldId id="277" r:id="rId25"/>
    <p:sldId id="279" r:id="rId26"/>
    <p:sldId id="292" r:id="rId27"/>
    <p:sldId id="276" r:id="rId28"/>
    <p:sldId id="280" r:id="rId29"/>
    <p:sldId id="281" r:id="rId30"/>
    <p:sldId id="285" r:id="rId31"/>
    <p:sldId id="29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D8353"/>
    <a:srgbClr val="CCCCFF"/>
    <a:srgbClr val="00FF00"/>
    <a:srgbClr val="FF00FF"/>
    <a:srgbClr val="CC0000"/>
    <a:srgbClr val="06CA27"/>
    <a:srgbClr val="047E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9118" autoAdjust="0"/>
  </p:normalViewPr>
  <p:slideViewPr>
    <p:cSldViewPr>
      <p:cViewPr varScale="1">
        <p:scale>
          <a:sx n="46" d="100"/>
          <a:sy n="46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01C1-168A-44E5-B973-08C219FFE00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A0C3-F65C-4B47-A903-FE174784B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F1A6C-4BC3-4D1A-A120-8D6A3C147B3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20D5-08B5-4458-A766-47FC0DABC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0856-A893-424C-A868-F19726EBDF1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385B-6B7E-4AFA-80A1-D65D024A6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C096-F29C-41B6-94FA-06305053E66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06A1-6ABF-4466-91A7-EE5A76F3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9912-A5C6-4A87-B811-CDF3280C0A7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9355-7A5A-4519-AC61-BF75FF4F6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D875-300D-4E52-A17B-A6FA0A20EDF5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7DF9-B4C7-4B21-9EB7-94FA8B057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4325-06B2-4E8E-8F14-63E845BD640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FC9D-3DA9-4A3E-89A0-42C7413B9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DB79-9797-4D4C-99AE-196FA1A5C26B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6E4F-C8EE-443D-A59F-5CADA5D8E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C8B6-9D59-4467-8410-7BFFC4A1BD6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6DAC-5669-4DFE-8164-93E3D6A35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89CA1-0E9F-4421-82D5-C546E257C3F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7857-70A5-46F7-A888-4374CBBC3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3A3C-FD12-4024-ADFC-F13C32C8EBC4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2C45-8A87-4B5E-9E75-1D9F53126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47AA90-0737-438C-B6AC-8D160F26421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5C1923-E831-4925-AF6A-C1167B81E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428625"/>
            <a:ext cx="771525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16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МУНИЦИПАЛЬНОЕ БЮДЖЕТНОЕ ОБРАЗОВАТЕЛЬНОЕ УЧРЕЖДЕНИЕ  «САМОФАЛОВСКАЯ СРЕДНЯЯ ОБЩЕОБРАЗОВАТЕЛЬНАЯ ШКОЛА»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88" y="5500688"/>
            <a:ext cx="62865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Волгоградская 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Городищенский</a:t>
            </a:r>
            <a:r>
              <a:rPr lang="ru-RU" sz="14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район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п. Самофаловка ул. Советская д.82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Телефон – </a:t>
            </a:r>
            <a:r>
              <a:rPr lang="ru-RU" sz="1400" b="1" i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4-23-72; </a:t>
            </a:r>
            <a:r>
              <a:rPr lang="en-US" sz="1400" b="1" i="1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e-mail</a:t>
            </a:r>
            <a:r>
              <a:rPr lang="en-US" sz="1400" b="1" i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</a:t>
            </a:r>
            <a:r>
              <a:rPr lang="en-US" sz="1400" b="1" i="1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Bolkova2008@yandex</a:t>
            </a:r>
            <a:r>
              <a:rPr lang="ru-RU" sz="1400" b="1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.</a:t>
            </a:r>
            <a:r>
              <a:rPr lang="en-US" sz="1400" b="1" dirty="0" err="1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ru</a:t>
            </a:r>
            <a:endParaRPr lang="ru-RU" sz="14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13315" name="Содержимое 5" descr="SDC103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571625"/>
            <a:ext cx="8358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K:\2013_04_10\IMG_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70486">
            <a:off x="642938" y="693738"/>
            <a:ext cx="3214687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K:\IM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65724">
            <a:off x="4859338" y="482600"/>
            <a:ext cx="329723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K:\IMG_0003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3357563"/>
            <a:ext cx="4238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785813" y="0"/>
            <a:ext cx="77152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algn="ctr"/>
            <a:r>
              <a:rPr lang="ru-RU" sz="2800" b="1">
                <a:cs typeface="Times New Roman" pitchFamily="18" charset="0"/>
              </a:rPr>
              <a:t>Результаты диагностики</a:t>
            </a:r>
          </a:p>
          <a:p>
            <a:pPr algn="ctr"/>
            <a:r>
              <a:rPr lang="ru-RU" sz="2800" b="1">
                <a:latin typeface="Franklin Gothic Book" pitchFamily="34" charset="0"/>
              </a:rPr>
              <a:t>«Мотивы выбора профессии», </a:t>
            </a:r>
            <a:endParaRPr lang="ru-RU" sz="2800"/>
          </a:p>
        </p:txBody>
      </p:sp>
      <p:graphicFrame>
        <p:nvGraphicFramePr>
          <p:cNvPr id="19458" name="Диаграмма 2"/>
          <p:cNvGraphicFramePr>
            <a:graphicFrameLocks/>
          </p:cNvGraphicFramePr>
          <p:nvPr/>
        </p:nvGraphicFramePr>
        <p:xfrm>
          <a:off x="377825" y="1235075"/>
          <a:ext cx="8674100" cy="5173663"/>
        </p:xfrm>
        <a:graphic>
          <a:graphicData uri="http://schemas.openxmlformats.org/presentationml/2006/ole">
            <p:oleObj spid="_x0000_s19458" r:id="rId3" imgW="8675360" imgH="516985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38" y="142875"/>
            <a:ext cx="8215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r>
              <a:rPr lang="ru-RU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  <a:r>
              <a:rPr lang="ru-RU" sz="3200" b="1">
                <a:solidFill>
                  <a:srgbClr val="C00000"/>
                </a:solidFill>
                <a:cs typeface="Times New Roman" pitchFamily="18" charset="0"/>
              </a:rPr>
              <a:t> 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892175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-тематические классные часы;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 общешкольные тематические мероприятия ;</a:t>
            </a:r>
          </a:p>
          <a:p>
            <a:pPr eaLnBrk="0" hangingPunct="0"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школьные  предметные олимпиады;</a:t>
            </a:r>
          </a:p>
          <a:p>
            <a:pPr eaLnBrk="0" hangingPunct="0"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школьные фестивали учебных и социальных проектов ;</a:t>
            </a:r>
          </a:p>
          <a:p>
            <a:pPr eaLnBrk="0" hangingPunct="0"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школьные предметные недели; </a:t>
            </a:r>
          </a:p>
          <a:p>
            <a:pPr eaLnBrk="0" hangingPunct="0"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международные, всероссийские конкурсы  («Умка», «Эрудит России», «Кенгуренок», «Леонардо»); </a:t>
            </a:r>
          </a:p>
          <a:p>
            <a:pPr eaLnBrk="0" hangingPunct="0"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конкурсы рисунков, поделок;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-встречи с представителями различных профессий, экскурсии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-занятия в внеурочной деятельности; </a:t>
            </a:r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-тестирование, диагностика;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-исследовательская работа по предметам;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-участие в акциях, волонтерской деятельности;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-профориентационные игры; 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-прохождение программ дополнительного образования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-ярмарки профессий </a:t>
            </a:r>
          </a:p>
          <a:p>
            <a:pPr eaLnBrk="0" hangingPunct="0"/>
            <a:endParaRPr lang="ru-RU" sz="2400">
              <a:latin typeface="Franklin Gothic Book" pitchFamily="34" charset="0"/>
            </a:endParaRPr>
          </a:p>
          <a:p>
            <a:pPr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285750" y="404813"/>
            <a:ext cx="85725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4D8353"/>
                </a:solidFill>
                <a:latin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Профориентационная  работа 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по   возрастным     категориям</a:t>
            </a:r>
          </a:p>
        </p:txBody>
      </p:sp>
      <p:pic>
        <p:nvPicPr>
          <p:cNvPr id="23554" name="Picture 2" descr="H:\Documents and Settings\123\Мои документы\Мои рисунки\день птиц фотографии\DSC02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928813"/>
            <a:ext cx="45720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:\Documents and Settings\123\Мои документы\Мои рисунки\Изображение\Изображение 1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3714750"/>
            <a:ext cx="48006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611188" y="428625"/>
            <a:ext cx="82089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1-4 классы </a:t>
            </a:r>
          </a:p>
          <a:p>
            <a:r>
              <a:rPr lang="ru-RU" sz="4000" b="1">
                <a:latin typeface="Times New Roman" pitchFamily="18" charset="0"/>
              </a:rPr>
              <a:t>Целью профориентационной работы в этот период является формирование представлений </a:t>
            </a:r>
          </a:p>
          <a:p>
            <a:r>
              <a:rPr lang="ru-RU" sz="4000" b="1">
                <a:latin typeface="Times New Roman" pitchFamily="18" charset="0"/>
              </a:rPr>
              <a:t>о мире профессий, о понимании роли труда в жизни человека через участие в различных видах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H:\Documents and Settings\123\Рабочий стол\для ЛМ\IMG1_0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42875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:\Documents and Settings\123\Рабочий стол\для ЛМ\SDC128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8429625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:\Documents and Settings\123\Мои документы\Мои рисунки\последние\DSC026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85750"/>
            <a:ext cx="81438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500" y="1108075"/>
            <a:ext cx="764381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4000" b="1">
              <a:latin typeface="Times New Roman" pitchFamily="18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5-7 классы</a:t>
            </a:r>
          </a:p>
          <a:p>
            <a:r>
              <a:rPr lang="ru-RU" sz="4000" b="1">
                <a:latin typeface="Times New Roman" pitchFamily="18" charset="0"/>
              </a:rPr>
              <a:t>Цель: Развитие интересов и способностей, связанных с выбором 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D:\проект с кокоревой с коквторник\фото-проект\P10105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571500"/>
            <a:ext cx="80724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28596" y="428604"/>
            <a:ext cx="828680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ориентация, 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средство профессионального самоопределения в сельской школе</a:t>
            </a:r>
            <a:r>
              <a:rPr lang="ru-RU" sz="3200" b="1" dirty="0">
                <a:solidFill>
                  <a:srgbClr val="06CA2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6CA2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285875" y="2870200"/>
            <a:ext cx="6929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3200" algn="ctr" eaLnBrk="0" hangingPunct="0">
              <a:tabLst>
                <a:tab pos="3200400" algn="l"/>
              </a:tabLst>
            </a:pPr>
            <a:r>
              <a:rPr lang="ru-RU" b="1">
                <a:solidFill>
                  <a:srgbClr val="0033CC"/>
                </a:solidFill>
                <a:cs typeface="Times New Roman" pitchFamily="18" charset="0"/>
              </a:rPr>
              <a:t>Номинация: «инноватика в воспитании»</a:t>
            </a:r>
            <a:endParaRPr lang="ru-RU">
              <a:solidFill>
                <a:srgbClr val="0033CC"/>
              </a:solidFill>
            </a:endParaRP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642938" y="3857625"/>
            <a:ext cx="82153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3200">
              <a:tabLst>
                <a:tab pos="3200400" algn="l"/>
              </a:tabLst>
            </a:pP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Авторы : </a:t>
            </a:r>
          </a:p>
          <a:p>
            <a:pPr indent="203200">
              <a:tabLst>
                <a:tab pos="32004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Куриленко Людмила Михайловна- классный руководитель 11 класса </a:t>
            </a:r>
          </a:p>
          <a:p>
            <a:pPr indent="203200" eaLnBrk="0" hangingPunct="0">
              <a:tabLst>
                <a:tab pos="32004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Кокарева Елена Алексеевна- классный руководитель 9 класса</a:t>
            </a:r>
          </a:p>
          <a:p>
            <a:pPr indent="203200" eaLnBrk="0" hangingPunct="0">
              <a:tabLst>
                <a:tab pos="32004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Байзель Надежда Гурьяновна -  учитель технологии </a:t>
            </a:r>
          </a:p>
          <a:p>
            <a:pPr indent="203200" eaLnBrk="0" hangingPunct="0">
              <a:tabLst>
                <a:tab pos="3200400" algn="l"/>
              </a:tabLst>
            </a:pP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Координатор проекта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203200" eaLnBrk="0" hangingPunct="0">
              <a:tabLst>
                <a:tab pos="32004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Зобкова Екатерина    Николаевна-заместитель директора </a:t>
            </a:r>
          </a:p>
          <a:p>
            <a:pPr indent="203200" eaLnBrk="0" hangingPunct="0">
              <a:tabLst>
                <a:tab pos="32004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  учебно- воспитательной работе</a:t>
            </a:r>
          </a:p>
          <a:p>
            <a:pPr indent="203200" eaLnBrk="0" hangingPunct="0">
              <a:tabLst>
                <a:tab pos="3200400" algn="l"/>
              </a:tabLst>
            </a:pP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D:\проект с кокоревой с коквторник\фото-проект\P10106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357188"/>
            <a:ext cx="50006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D:\проект с кокоревой с коквторник\фото-проект\P1010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8-9 классы</a:t>
            </a:r>
            <a:r>
              <a:rPr lang="ru-RU" b="1" smtClean="0">
                <a:solidFill>
                  <a:schemeClr val="tx1"/>
                </a:solidFill>
              </a:rPr>
              <a:t>. Цель: Формирование профессиональной мотивации, готовности к самоанализу основных способностей и склонностей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K:\DSCF82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85750"/>
            <a:ext cx="864393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H:\Documents and Settings\123\Рабочий стол\свинокомплекс посл\фото встреча с топ агро\DSC01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85725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H:\Documents and Settings\123\Local Settings\Temporary Internet Files\Content.Word\DSC025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85750"/>
            <a:ext cx="48577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>
              <a:effectLst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 smtClean="0">
                <a:solidFill>
                  <a:srgbClr val="C00000"/>
                </a:solidFill>
              </a:rPr>
              <a:t>10-11 классы.</a:t>
            </a:r>
            <a:r>
              <a:rPr lang="ru-RU" b="1" smtClean="0">
                <a:solidFill>
                  <a:schemeClr val="tx1"/>
                </a:solidFill>
              </a:rPr>
              <a:t>	Цель: Формирование ценностно – смысловой стороны самоопределения, определение профессиональных планов и намерений обучающихся.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H:\Documents and Settings\123\Рабочий стол\свинокомплекс посл\проект свинокомплекс\DSC02073г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8501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H:\Documents and Settings\123\Мои документы\DSC025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8643937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H:\Documents and Settings\123\Мои документы\DSC025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85010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428625" y="357188"/>
            <a:ext cx="8358188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3200" algn="just">
              <a:tabLst>
                <a:tab pos="539750" algn="l"/>
              </a:tabLst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определить процесс формирования профессиональных ориентаций учащихся средней общеобразовательной школы, как составляющую профессионального самоопределения и профессионального пути личности.</a:t>
            </a:r>
          </a:p>
          <a:p>
            <a:pPr indent="203200" algn="just" eaLnBrk="0" hangingPunct="0">
              <a:tabLst>
                <a:tab pos="539750" algn="l"/>
              </a:tabLst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203200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Рассмотреть  сущность определения профессиональной ориентации, профессионального самоопределения учащихся школы в условиях отсутствия специалистов.</a:t>
            </a:r>
          </a:p>
          <a:p>
            <a:pPr indent="203200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Определить проблемы, стоящие перед подростком при профессиональном самоопределении.</a:t>
            </a:r>
          </a:p>
          <a:p>
            <a:pPr indent="203200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Рассмотреть основные методы формирования профессиональной направленности.</a:t>
            </a:r>
          </a:p>
          <a:p>
            <a:pPr indent="203200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Создать систему диагностических мероприятий по определению выбора  профессионального самоопределения   учащихся, способствующих созданию  личностной  траектории развития   каждого учащегося, исходя из  его  природных  возможностей.</a:t>
            </a:r>
          </a:p>
          <a:p>
            <a:pPr indent="203200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Определить роль информационных источников в профессиональном самоопределении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38" y="571500"/>
            <a:ext cx="8001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8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Перспективы работы</a:t>
            </a:r>
          </a:p>
          <a:p>
            <a:pPr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содействовать развитию у обучающихся отношение к себе как к субъекту будущего профессионального образования и профессионального труда; 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- подготовить обучающихся к осознанному и ответственному выбору сферы будущей профессиональной деятельности, способов получения образования, к осознанному выбору и освоению разнообразных профессиональных образовательных программ с направленностью на востребованные рабочие профессии.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2"/>
          <p:cNvSpPr txBox="1">
            <a:spLocks noChangeArrowheads="1"/>
          </p:cNvSpPr>
          <p:nvPr/>
        </p:nvSpPr>
        <p:spPr bwMode="auto">
          <a:xfrm>
            <a:off x="285750" y="1857375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6000">
                <a:solidFill>
                  <a:srgbClr val="FF0000"/>
                </a:solidFill>
              </a:rPr>
              <a:t>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214313" y="2413000"/>
            <a:ext cx="857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Franklin Gothic Book" pitchFamily="34" charset="0"/>
            </a:endParaRP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42875" y="428625"/>
            <a:ext cx="87868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3200" algn="just">
              <a:tabLst>
                <a:tab pos="539750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Возрастная категория:</a:t>
            </a:r>
          </a:p>
          <a:p>
            <a:pPr indent="203200" algn="just">
              <a:tabLst>
                <a:tab pos="5397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учащиеся5-11классов. </a:t>
            </a:r>
          </a:p>
          <a:p>
            <a:pPr indent="203200">
              <a:tabLst>
                <a:tab pos="539750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03200">
              <a:tabLst>
                <a:tab pos="5397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процесс профессионального самоопределения.</a:t>
            </a:r>
          </a:p>
          <a:p>
            <a:pPr indent="203200" eaLnBrk="0" hangingPunct="0">
              <a:tabLst>
                <a:tab pos="539750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03200" eaLnBrk="0" hangingPunct="0">
              <a:tabLst>
                <a:tab pos="539750" algn="l"/>
              </a:tabLst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являются условия самоопределения подростков. </a:t>
            </a:r>
          </a:p>
          <a:p>
            <a:pPr indent="203200" algn="just" eaLnBrk="0" hangingPunct="0">
              <a:tabLst>
                <a:tab pos="539750" algn="l"/>
              </a:tabLst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indent="203200" algn="just" eaLnBrk="0" hangingPunct="0">
              <a:tabLst>
                <a:tab pos="539750" algn="l"/>
              </a:tabLst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H:\Documents and Settings\123\Мои документы\Мои рисунки\Изображение\Изображение 1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35718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" descr="K:\Изображение 0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611563"/>
            <a:ext cx="40005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8358187" cy="59293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28625" y="642938"/>
            <a:ext cx="83581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 предполагаем, что полученная информация об уровне профессионального самоопределения учащихся поможет классным руководителям сельских общеобразовательных учреждений в дальнейшей работе по профессиональной ориентации.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88" y="500063"/>
            <a:ext cx="8429625" cy="261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3200" algn="just">
              <a:tabLst>
                <a:tab pos="539750" algn="l"/>
              </a:tabLst>
            </a:pPr>
            <a:endParaRPr lang="ru-RU" sz="1200">
              <a:cs typeface="Times New Roman" pitchFamily="18" charset="0"/>
            </a:endParaRPr>
          </a:p>
          <a:p>
            <a:pPr indent="203200" algn="just">
              <a:tabLst>
                <a:tab pos="539750" algn="l"/>
              </a:tabLst>
            </a:pPr>
            <a:r>
              <a:rPr lang="ru-RU" sz="1200">
                <a:cs typeface="Times New Roman" pitchFamily="18" charset="0"/>
              </a:rPr>
              <a:t>    </a:t>
            </a:r>
          </a:p>
          <a:p>
            <a:pPr indent="203200">
              <a:tabLst>
                <a:tab pos="539750" algn="l"/>
              </a:tabLst>
            </a:pPr>
            <a:r>
              <a:rPr lang="ru-RU" sz="1200"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cs typeface="Times New Roman" pitchFamily="18" charset="0"/>
              </a:rPr>
              <a:t>Ресурсы:</a:t>
            </a:r>
            <a:r>
              <a:rPr lang="ru-RU" sz="2000" b="1">
                <a:cs typeface="Times New Roman" pitchFamily="18" charset="0"/>
              </a:rPr>
              <a:t> -</a:t>
            </a:r>
            <a:r>
              <a:rPr lang="ru-RU" sz="2000">
                <a:cs typeface="Times New Roman" pitchFamily="18" charset="0"/>
              </a:rPr>
              <a:t>информационные : интернет ресурсы, профессиональная литература, методическая литература; - кадровые ресурсы : классные руководители 1-11 классов, учителя-предметники, администрация учреждения.</a:t>
            </a:r>
            <a:endParaRPr lang="ru-RU" sz="2000"/>
          </a:p>
          <a:p>
            <a:pPr indent="203200" eaLnBrk="0" hangingPunct="0">
              <a:tabLst>
                <a:tab pos="539750" algn="l"/>
              </a:tabLst>
            </a:pPr>
            <a:r>
              <a:rPr lang="ru-RU" sz="2000" b="1">
                <a:cs typeface="Times New Roman" pitchFamily="18" charset="0"/>
              </a:rPr>
              <a:t>  </a:t>
            </a:r>
            <a:r>
              <a:rPr lang="ru-RU" sz="2000" b="1">
                <a:solidFill>
                  <a:srgbClr val="C00000"/>
                </a:solidFill>
                <a:cs typeface="Times New Roman" pitchFamily="18" charset="0"/>
              </a:rPr>
              <a:t>Партнеры: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образовательные учреждения г.Волгограда, предприятия п. «Самофаловка» </a:t>
            </a:r>
          </a:p>
          <a:p>
            <a:pPr indent="203200" algn="just" eaLnBrk="0" hangingPunct="0">
              <a:tabLst>
                <a:tab pos="539750" algn="l"/>
              </a:tabLst>
            </a:pPr>
            <a:endParaRPr lang="ru-RU" sz="2000"/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428625" y="3357563"/>
            <a:ext cx="8215313" cy="286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3200" algn="just">
              <a:tabLst>
                <a:tab pos="539750" algn="l"/>
                <a:tab pos="630238" algn="l"/>
              </a:tabLst>
            </a:pPr>
            <a:endParaRPr lang="ru-RU" sz="2000" b="1">
              <a:solidFill>
                <a:srgbClr val="C00000"/>
              </a:solidFill>
              <a:cs typeface="Times New Roman" pitchFamily="18" charset="0"/>
            </a:endParaRPr>
          </a:p>
          <a:p>
            <a:pPr indent="203200" algn="just">
              <a:tabLst>
                <a:tab pos="539750" algn="l"/>
                <a:tab pos="630238" algn="l"/>
              </a:tabLst>
            </a:pPr>
            <a:endParaRPr lang="ru-RU" sz="2000" b="1">
              <a:solidFill>
                <a:srgbClr val="C00000"/>
              </a:solidFill>
              <a:cs typeface="Times New Roman" pitchFamily="18" charset="0"/>
            </a:endParaRPr>
          </a:p>
          <a:p>
            <a:pPr indent="203200" algn="just">
              <a:tabLst>
                <a:tab pos="539750" algn="l"/>
                <a:tab pos="630238" algn="l"/>
              </a:tabLst>
            </a:pPr>
            <a:r>
              <a:rPr lang="ru-RU" sz="2000" b="1">
                <a:solidFill>
                  <a:srgbClr val="C00000"/>
                </a:solidFill>
                <a:cs typeface="Times New Roman" pitchFamily="18" charset="0"/>
              </a:rPr>
              <a:t>Методы исследования</a:t>
            </a:r>
            <a:r>
              <a:rPr lang="ru-RU" sz="2000" b="1">
                <a:cs typeface="Times New Roman" pitchFamily="18" charset="0"/>
              </a:rPr>
              <a:t>.</a:t>
            </a:r>
            <a:endParaRPr lang="ru-RU" sz="2000"/>
          </a:p>
          <a:p>
            <a:pPr indent="203200" algn="just"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 sz="2000">
                <a:cs typeface="Times New Roman" pitchFamily="18" charset="0"/>
              </a:rPr>
              <a:t>Изучение  научной литературы и периодических изданий. </a:t>
            </a:r>
            <a:endParaRPr lang="ru-RU" sz="2000"/>
          </a:p>
          <a:p>
            <a:pPr indent="203200" algn="just"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 sz="2000">
                <a:cs typeface="Times New Roman" pitchFamily="18" charset="0"/>
              </a:rPr>
              <a:t>Диагностические исследования.</a:t>
            </a:r>
            <a:endParaRPr lang="ru-RU" sz="2000"/>
          </a:p>
          <a:p>
            <a:pPr indent="203200" algn="just" eaLnBrk="0" hangingPunct="0">
              <a:buFontTx/>
              <a:buChar char="•"/>
              <a:tabLst>
                <a:tab pos="539750" algn="l"/>
                <a:tab pos="630238" algn="l"/>
              </a:tabLst>
            </a:pPr>
            <a:r>
              <a:rPr lang="ru-RU" sz="2000">
                <a:cs typeface="Times New Roman" pitchFamily="18" charset="0"/>
              </a:rPr>
              <a:t>Анализ собственной системы работы по данной проблеме.                  </a:t>
            </a:r>
            <a:r>
              <a:rPr lang="ru-RU" sz="2000" b="1">
                <a:solidFill>
                  <a:srgbClr val="C00000"/>
                </a:solidFill>
                <a:cs typeface="Times New Roman" pitchFamily="18" charset="0"/>
              </a:rPr>
              <a:t>База исследования</a:t>
            </a:r>
            <a:r>
              <a:rPr lang="ru-RU" sz="2000" b="1">
                <a:cs typeface="Times New Roman" pitchFamily="18" charset="0"/>
              </a:rPr>
              <a:t>: </a:t>
            </a:r>
            <a:r>
              <a:rPr lang="ru-RU" sz="2000">
                <a:cs typeface="Times New Roman" pitchFamily="18" charset="0"/>
              </a:rPr>
              <a:t>МБОУ «Самофаловская сош».</a:t>
            </a:r>
          </a:p>
          <a:p>
            <a:pPr indent="203200" algn="just" eaLnBrk="0" hangingPunct="0">
              <a:buFontTx/>
              <a:buChar char="•"/>
              <a:tabLst>
                <a:tab pos="539750" algn="l"/>
                <a:tab pos="630238" algn="l"/>
              </a:tabLst>
            </a:pPr>
            <a:endParaRPr lang="ru-RU" sz="2000">
              <a:cs typeface="Times New Roman" pitchFamily="18" charset="0"/>
            </a:endParaRPr>
          </a:p>
          <a:p>
            <a:pPr indent="203200" algn="just" eaLnBrk="0" hangingPunct="0">
              <a:tabLst>
                <a:tab pos="539750" algn="l"/>
                <a:tab pos="630238" algn="l"/>
              </a:tabLst>
            </a:pPr>
            <a:r>
              <a:rPr lang="ru-RU" sz="2000">
                <a:cs typeface="Times New Roman" pitchFamily="18" charset="0"/>
              </a:rPr>
              <a:t>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50825" y="-1588"/>
            <a:ext cx="8642350" cy="64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r>
              <a:rPr lang="ru-RU" sz="3600" b="1">
                <a:cs typeface="Times New Roman" pitchFamily="18" charset="0"/>
              </a:rPr>
              <a:t> 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Индикаторы проекта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Занятость выпускников  – 100 %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 Занятость учащихся в специализированных центрах, школах дополнительного образования – </a:t>
            </a:r>
          </a:p>
          <a:p>
            <a:pPr eaLnBrk="0" hangingPunct="0"/>
            <a:r>
              <a:rPr lang="ru-RU" sz="3000">
                <a:latin typeface="Times New Roman" pitchFamily="18" charset="0"/>
                <a:cs typeface="Times New Roman" pitchFamily="18" charset="0"/>
              </a:rPr>
              <a:t>до 34%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Поступление в ВУЗы  и колледжи– до 82 %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Участие в школьном фестивале учебных и социальных проектов– до 43%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Участие в муниципальных конкурсах – до  15 %.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Участие в областных конкурсах  – до15 %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3000">
                <a:latin typeface="Times New Roman" pitchFamily="18" charset="0"/>
                <a:cs typeface="Times New Roman" pitchFamily="18" charset="0"/>
              </a:rPr>
              <a:t>Участие в интеллектуальных играх, конкурсах –до 74 %</a:t>
            </a:r>
          </a:p>
          <a:p>
            <a:pPr eaLnBrk="0" hangingPunct="0"/>
            <a:endParaRPr lang="ru-RU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D:\IMG_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63785">
            <a:off x="430213" y="1212850"/>
            <a:ext cx="34290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D:\дипломы вернадский\Scan0050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785813"/>
            <a:ext cx="322103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K:\2013_03_18\IMG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5174">
            <a:off x="5286375" y="1928813"/>
            <a:ext cx="314325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K:\2013_04_10\IMG_0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334327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 descr="K:\2013_04_10\IMG_0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1143000"/>
            <a:ext cx="31178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K:\2013_04_10\IMG_0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1500188"/>
            <a:ext cx="321468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515</Words>
  <Application>Microsoft Office PowerPoint</Application>
  <PresentationFormat>Экран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Трек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ориентация,  как средство профессионального самоопределения в сельской школе</dc:title>
  <dc:creator>revaz</dc:creator>
  <cp:lastModifiedBy>re</cp:lastModifiedBy>
  <cp:revision>39</cp:revision>
  <dcterms:modified xsi:type="dcterms:W3CDTF">2014-05-05T20:33:03Z</dcterms:modified>
</cp:coreProperties>
</file>