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7"/>
  </p:notesMasterIdLst>
  <p:sldIdLst>
    <p:sldId id="256" r:id="rId2"/>
    <p:sldId id="257" r:id="rId3"/>
    <p:sldId id="258" r:id="rId4"/>
    <p:sldId id="265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88" r:id="rId14"/>
    <p:sldId id="272" r:id="rId15"/>
    <p:sldId id="286" r:id="rId16"/>
    <p:sldId id="273" r:id="rId17"/>
    <p:sldId id="278" r:id="rId18"/>
    <p:sldId id="279" r:id="rId19"/>
    <p:sldId id="282" r:id="rId20"/>
    <p:sldId id="283" r:id="rId21"/>
    <p:sldId id="264" r:id="rId22"/>
    <p:sldId id="261" r:id="rId23"/>
    <p:sldId id="284" r:id="rId24"/>
    <p:sldId id="285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5" autoAdjust="0"/>
  </p:normalViewPr>
  <p:slideViewPr>
    <p:cSldViewPr>
      <p:cViewPr varScale="1">
        <p:scale>
          <a:sx n="128" d="100"/>
          <a:sy n="128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68CE91-34F1-465C-8E9C-8B48793CA09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46B151-2196-4294-B6B9-C16986BB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B2D7A0-9B1C-4FD5-8AA6-CB74F79EEE1F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E093A-4512-41E4-9000-F006F196191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8EC8-059E-4F6A-9806-B03313A9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D8373-5E70-49E1-90FF-6AF21E6830C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0F1E-3889-4F40-9AB4-713F138AB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2AAD3-F0A5-455D-9562-0F141D57AB0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4BC51-552C-46B3-9E5B-AC5F63C76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ACA5-57DA-40BB-B3C9-2B4F350D332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CCA97-6C7F-4905-A72E-A205C5BF4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B139-1270-4607-84D5-274058904B8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7138-7CC0-4C5E-9D7B-EB05D45AA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A9F4-0CE7-4668-9A64-5CEF332E42A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06F9-F3B2-4D00-90EB-8B162F23E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B51E-DDCE-4C4A-8C21-2CDE79557AA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A8A3-607F-47ED-A507-7BB00542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9ED5-1D9A-4275-B26B-6D80EFFF415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CCAD-719C-4D6A-A4FE-B85D280FC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5FFD-9FAC-46BC-A6BE-7AC1C9484F6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B934-9264-4A83-B5EB-E764D7680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E058-1A17-4BCB-85E3-D4D43188EB01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FE774-BD57-4151-B91F-E11205420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5979-6A06-41B1-A247-AAAA7EB3F71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58E7-B5C0-4A7B-929F-A2230FFFE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7476-1207-40E0-A028-29CB51BE74EE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1107-0328-4F24-9B4D-25171C3B5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3996782-8EE4-4D97-BBB1-1ABB2799607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1C341FD-4822-482E-B566-69214C0CD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55" r:id="rId9"/>
    <p:sldLayoutId id="2147483746" r:id="rId10"/>
    <p:sldLayoutId id="2147483745" r:id="rId11"/>
    <p:sldLayoutId id="2147483756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%20&#1053;&#1080;&#1082;&#1086;&#1083;&#1072;&#1077;&#1074;&#1085;&#1072;\Documents\MAH07564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5;&#1083;&#1077;&#1085;&#1072;%20&#1053;&#1080;&#1082;&#1086;&#1083;&#1072;&#1077;&#1074;&#1085;&#1072;\Documents\MAH07571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836613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tx1"/>
                </a:solidFill>
              </a:rPr>
              <a:t>Урок развития речи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924175"/>
            <a:ext cx="7489825" cy="2808288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«Я к Вам пишу – чего же боле…»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37477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tx1"/>
                </a:solidFill>
              </a:rPr>
              <a:t>Кто хотел бы получать письма?</a:t>
            </a: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1925638"/>
            <a:ext cx="5632450" cy="8072437"/>
          </a:xfrm>
        </p:spPr>
      </p:pic>
      <p:sp>
        <p:nvSpPr>
          <p:cNvPr id="7" name="TextBox 6"/>
          <p:cNvSpPr txBox="1"/>
          <p:nvPr/>
        </p:nvSpPr>
        <p:spPr>
          <a:xfrm>
            <a:off x="5580063" y="2636838"/>
            <a:ext cx="33845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atin typeface="+mj-lt"/>
              </a:rPr>
              <a:t>20 человек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50825" y="692150"/>
            <a:ext cx="8686800" cy="139065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tx1"/>
                </a:solidFill>
              </a:rPr>
              <a:t>Кто обязательно ответит на полученное письмо?</a:t>
            </a: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1475" y="2341563"/>
            <a:ext cx="5316538" cy="7935912"/>
          </a:xfrm>
        </p:spPr>
      </p:pic>
      <p:sp>
        <p:nvSpPr>
          <p:cNvPr id="7" name="TextBox 6"/>
          <p:cNvSpPr txBox="1"/>
          <p:nvPr/>
        </p:nvSpPr>
        <p:spPr>
          <a:xfrm>
            <a:off x="5580063" y="2636838"/>
            <a:ext cx="33845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atin typeface="+mj-lt"/>
              </a:rPr>
              <a:t>20 человек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of2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36525" y="1393825"/>
            <a:ext cx="8899525" cy="48434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1331913" y="981075"/>
            <a:ext cx="8208962" cy="4248150"/>
          </a:xfrm>
        </p:spPr>
        <p:txBody>
          <a:bodyPr/>
          <a:lstStyle/>
          <a:p>
            <a:pPr eaLnBrk="1" hangingPunct="1"/>
            <a:r>
              <a:rPr lang="ru-RU" sz="8500" smtClean="0">
                <a:latin typeface="Arial" charset="0"/>
              </a:rPr>
              <a:t>К</a:t>
            </a:r>
            <a:r>
              <a:rPr lang="ru-RU" sz="4400" smtClean="0">
                <a:latin typeface="Arial" charset="0"/>
              </a:rPr>
              <a:t>РАЕВЕДЧЕСКА</a:t>
            </a:r>
            <a:r>
              <a:rPr lang="ru-RU" sz="8500" smtClean="0">
                <a:latin typeface="Arial" charset="0"/>
              </a:rPr>
              <a:t>Я </a:t>
            </a:r>
            <a:br>
              <a:rPr lang="ru-RU" sz="8500" smtClean="0">
                <a:latin typeface="Arial" charset="0"/>
              </a:rPr>
            </a:br>
            <a:r>
              <a:rPr lang="ru-RU" sz="4400" smtClean="0">
                <a:latin typeface="Arial" charset="0"/>
              </a:rPr>
              <a:t>СТРАНИЧКА</a:t>
            </a:r>
            <a:br>
              <a:rPr lang="ru-RU" sz="4400" smtClean="0">
                <a:latin typeface="Arial" charset="0"/>
              </a:rPr>
            </a:br>
            <a:endParaRPr lang="ru-RU" sz="4400" smtClean="0">
              <a:latin typeface="Arial" charset="0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1628775"/>
            <a:ext cx="8353425" cy="4389438"/>
          </a:xfrm>
        </p:spPr>
        <p:txBody>
          <a:bodyPr/>
          <a:lstStyle/>
          <a:p>
            <a:pPr eaLnBrk="1" hangingPunct="1"/>
            <a:endParaRPr lang="ru-RU" sz="4800" smtClean="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8674" name="Picture 2" descr="C:\Users\user\Desktop\P22100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513" y="5365750"/>
            <a:ext cx="63373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Проезд  Гонора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22100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71438"/>
            <a:ext cx="898842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2210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888" y="1768475"/>
            <a:ext cx="2925762" cy="1620838"/>
          </a:xfrm>
          <a:prstGeom prst="rect">
            <a:avLst/>
          </a:prstGeom>
          <a:noFill/>
        </p:spPr>
      </p:pic>
      <p:pic>
        <p:nvPicPr>
          <p:cNvPr id="8" name="Рисунок 7" descr="64057965_Gono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213" y="755650"/>
            <a:ext cx="4187825" cy="11326813"/>
          </a:xfrm>
          <a:prstGeom prst="rect">
            <a:avLst/>
          </a:prstGeom>
          <a:noFill/>
        </p:spPr>
      </p:pic>
      <p:pic>
        <p:nvPicPr>
          <p:cNvPr id="4" name="Picture 3" descr="C:\Users\user\Desktop\P221009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11150" y="3359150"/>
            <a:ext cx="4340225" cy="49260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221009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36638" y="1408113"/>
            <a:ext cx="6997700" cy="5248275"/>
          </a:xfrm>
        </p:spPr>
      </p:pic>
      <p:sp>
        <p:nvSpPr>
          <p:cNvPr id="5" name="TextBox 4"/>
          <p:cNvSpPr txBox="1"/>
          <p:nvPr/>
        </p:nvSpPr>
        <p:spPr>
          <a:xfrm>
            <a:off x="684213" y="476250"/>
            <a:ext cx="81359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Проезд Шестакова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3794" name="Picture 2" descr="C:\Users\user\Desktop\P22100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tx1"/>
                </a:solidFill>
              </a:rPr>
              <a:t>На улице расположены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5400" smtClean="0"/>
              <a:t>Спортивный комплекс «Кристалл» </a:t>
            </a:r>
          </a:p>
          <a:p>
            <a:pPr eaLnBrk="1" hangingPunct="1"/>
            <a:r>
              <a:rPr lang="ru-RU" sz="5400" smtClean="0"/>
              <a:t>Кафе «Бамбук»</a:t>
            </a:r>
          </a:p>
          <a:p>
            <a:pPr eaLnBrk="1" hangingPunct="1"/>
            <a:r>
              <a:rPr lang="ru-RU" sz="5400" smtClean="0"/>
              <a:t>Автомобильная стоянка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H0756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494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2366963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chemeClr val="tx1"/>
                </a:solidFill>
              </a:rPr>
              <a:t>Проезд Шестакова назван </a:t>
            </a:r>
            <a:br>
              <a:rPr lang="ru-RU" sz="3600" b="1" smtClean="0">
                <a:solidFill>
                  <a:schemeClr val="tx1"/>
                </a:solidFill>
              </a:rPr>
            </a:br>
            <a:r>
              <a:rPr lang="ru-RU" sz="3600" b="1" smtClean="0">
                <a:solidFill>
                  <a:schemeClr val="tx1"/>
                </a:solidFill>
              </a:rPr>
              <a:t>в честь Виталия Анатольевича Шестакова за заслуги перед городом</a:t>
            </a:r>
          </a:p>
        </p:txBody>
      </p:sp>
      <p:pic>
        <p:nvPicPr>
          <p:cNvPr id="5" name="Рисунок 4" descr="shesta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825" y="2919413"/>
            <a:ext cx="5626100" cy="3541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6000" smtClean="0">
                <a:solidFill>
                  <a:schemeClr val="tx1"/>
                </a:solidFill>
              </a:rPr>
              <a:t>Композиция письма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280400" cy="4464050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ru-RU" sz="2800" b="1" dirty="0"/>
              <a:t>Вступление (приветствие и обращение к </a:t>
            </a:r>
            <a:r>
              <a:rPr lang="ru-RU" sz="2800" b="1" dirty="0" smtClean="0"/>
              <a:t>адресату).</a:t>
            </a:r>
            <a:endParaRPr lang="ru-RU" sz="2800" b="1" dirty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ru-RU" sz="2800" b="1" dirty="0"/>
              <a:t> Основная часть ( деловая или сугубо личная информация; просьбы, предложения, пожелания, приветы родным и знакомым, изложение информации, интересующей адресата</a:t>
            </a:r>
            <a:r>
              <a:rPr lang="ru-RU" sz="2800" b="1" dirty="0" smtClean="0"/>
              <a:t>).</a:t>
            </a:r>
            <a:endParaRPr lang="ru-RU" sz="2800" b="1" dirty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ru-RU" sz="2800" b="1" dirty="0"/>
              <a:t>Заключение ( выражение уважения, любви, преданности, формулы прощания</a:t>
            </a:r>
            <a:r>
              <a:rPr lang="ru-RU" sz="2800" b="1" dirty="0" smtClean="0"/>
              <a:t>).</a:t>
            </a:r>
            <a:endParaRPr lang="ru-RU" sz="2800" b="1" dirty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/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/>
          </a:p>
        </p:txBody>
      </p:sp>
      <p:sp>
        <p:nvSpPr>
          <p:cNvPr id="36867" name="Text Box 12"/>
          <p:cNvSpPr txBox="1">
            <a:spLocks noChangeArrowheads="1"/>
          </p:cNvSpPr>
          <p:nvPr/>
        </p:nvSpPr>
        <p:spPr bwMode="auto">
          <a:xfrm>
            <a:off x="6156325" y="1628775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school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557338"/>
            <a:ext cx="4319587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484438" y="476250"/>
            <a:ext cx="4103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atin typeface="+mj-lt"/>
              </a:rPr>
              <a:t>А.С.Пушкин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84438" y="476250"/>
            <a:ext cx="4535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atin typeface="+mj-lt"/>
              </a:rPr>
              <a:t>Л.Н. Толстой</a:t>
            </a:r>
          </a:p>
        </p:txBody>
      </p:sp>
      <p:pic>
        <p:nvPicPr>
          <p:cNvPr id="38914" name="Picture 6" descr="1007855_7855_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60500"/>
            <a:ext cx="38163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8" descr="2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9863" y="1557338"/>
            <a:ext cx="35179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692275" y="404813"/>
            <a:ext cx="583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atin typeface="+mj-lt"/>
              </a:rPr>
              <a:t>В.В. Маяковский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88" y="2492375"/>
            <a:ext cx="8280400" cy="3602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1.</a:t>
            </a:r>
            <a:r>
              <a:rPr lang="ru-RU" dirty="0"/>
              <a:t> </a:t>
            </a:r>
            <a:r>
              <a:rPr lang="ru-RU" sz="2800" dirty="0">
                <a:latin typeface="+mn-lt"/>
              </a:rPr>
              <a:t>Точное обозначение адресата и адресанта.</a:t>
            </a:r>
          </a:p>
          <a:p>
            <a:pPr>
              <a:defRPr/>
            </a:pPr>
            <a:r>
              <a:rPr lang="ru-RU" sz="3200" dirty="0">
                <a:latin typeface="+mn-lt"/>
              </a:rPr>
              <a:t>2. </a:t>
            </a:r>
            <a:r>
              <a:rPr lang="ru-RU" sz="2800" dirty="0">
                <a:latin typeface="+mn-lt"/>
              </a:rPr>
              <a:t>Переплетение устной разговорной и книжно-    письменной речи.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3. Использование этикетных формул.</a:t>
            </a:r>
          </a:p>
          <a:p>
            <a:pPr>
              <a:defRPr/>
            </a:pPr>
            <a:r>
              <a:rPr lang="ru-RU" sz="2800" dirty="0">
                <a:latin typeface="+mn-lt"/>
              </a:rPr>
              <a:t>4. Использование обращений, вопросительных и  восклицательных предложений.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5. </a:t>
            </a:r>
            <a:r>
              <a:rPr lang="ru-RU" sz="2800" dirty="0">
                <a:latin typeface="+mn-lt"/>
              </a:rPr>
              <a:t>Проявление авторского «я».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6. </a:t>
            </a:r>
            <a:r>
              <a:rPr lang="ru-RU" sz="2800" dirty="0">
                <a:latin typeface="+mn-lt"/>
              </a:rPr>
              <a:t>Жесткая композиция текста.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424936" cy="12961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1"/>
                </a:solidFill>
              </a:rPr>
              <a:t>Особенности </a:t>
            </a:r>
            <a:r>
              <a:rPr lang="ru-RU" sz="4800" smtClean="0">
                <a:solidFill>
                  <a:schemeClr val="tx1"/>
                </a:solidFill>
              </a:rPr>
              <a:t>эпистолярного жанра: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H0757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5" descr="614c9c09f8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333375"/>
            <a:ext cx="8847137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113" y="5949950"/>
            <a:ext cx="3168650" cy="358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4724400"/>
            <a:ext cx="78486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тада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пиши,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так.,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аську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стучи, как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писмецо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палучшь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 ..)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Алеша..) =*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650" y="2047875"/>
            <a:ext cx="7632700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вечно чёт надо от меня;( надоело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всё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кароч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..(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мыслях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шутоньки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начали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появляца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каникул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живу), Дома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 беда с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родками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Инет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,- одно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щасте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.., Ну лан,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кароч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всё как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всигда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:)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650" y="549275"/>
            <a:ext cx="7777163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как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делищи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…?, У мну всё стрём.,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в школу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матаюсь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дастала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уже.,,(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smtClean="0">
                <a:solidFill>
                  <a:schemeClr val="tx1"/>
                </a:solidFill>
              </a:rPr>
              <a:t>«Письмо в моей жизни»</a:t>
            </a:r>
          </a:p>
        </p:txBody>
      </p:sp>
      <p:pic>
        <p:nvPicPr>
          <p:cNvPr id="9" name="Объект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2325" y="1620838"/>
            <a:ext cx="7426325" cy="493236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tx1"/>
                </a:solidFill>
              </a:rPr>
              <a:t>Кто получал сам письма?</a:t>
            </a:r>
          </a:p>
        </p:txBody>
      </p:sp>
      <p:pic>
        <p:nvPicPr>
          <p:cNvPr id="7" name="Объект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785938"/>
            <a:ext cx="5394325" cy="7169150"/>
          </a:xfrm>
        </p:spPr>
      </p:pic>
      <p:sp>
        <p:nvSpPr>
          <p:cNvPr id="6" name="TextBox 5"/>
          <p:cNvSpPr txBox="1"/>
          <p:nvPr/>
        </p:nvSpPr>
        <p:spPr>
          <a:xfrm>
            <a:off x="5580063" y="2636838"/>
            <a:ext cx="33845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atin typeface="+mj-lt"/>
              </a:rPr>
              <a:t>5 человек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686800" cy="14176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Кто писал и отправлял письма?</a:t>
            </a:r>
            <a:endParaRPr lang="ru-RU" sz="4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7525" y="1841500"/>
            <a:ext cx="6383338" cy="7180263"/>
          </a:xfrm>
        </p:spPr>
      </p:pic>
      <p:sp>
        <p:nvSpPr>
          <p:cNvPr id="7" name="TextBox 6"/>
          <p:cNvSpPr txBox="1"/>
          <p:nvPr/>
        </p:nvSpPr>
        <p:spPr>
          <a:xfrm>
            <a:off x="5364163" y="5300663"/>
            <a:ext cx="338455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atin typeface="+mj-lt"/>
              </a:rPr>
              <a:t>7 человек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206375" y="188913"/>
            <a:ext cx="8686800" cy="136842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chemeClr val="tx1"/>
                </a:solidFill>
              </a:rPr>
              <a:t>В чьей семье хранятся письма?</a:t>
            </a:r>
          </a:p>
        </p:txBody>
      </p:sp>
      <p:pic>
        <p:nvPicPr>
          <p:cNvPr id="5" name="Объект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3388" y="2054225"/>
            <a:ext cx="5235575" cy="7815263"/>
          </a:xfrm>
        </p:spPr>
      </p:pic>
      <p:sp>
        <p:nvSpPr>
          <p:cNvPr id="7" name="TextBox 6"/>
          <p:cNvSpPr txBox="1"/>
          <p:nvPr/>
        </p:nvSpPr>
        <p:spPr>
          <a:xfrm>
            <a:off x="5580063" y="2636838"/>
            <a:ext cx="33845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latin typeface="+mj-lt"/>
              </a:rPr>
              <a:t>8 человек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</TotalTime>
  <Words>216</Words>
  <Application>Microsoft Office PowerPoint</Application>
  <PresentationFormat>Экран (4:3)</PresentationFormat>
  <Paragraphs>38</Paragraphs>
  <Slides>25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Monotype Corsiva</vt:lpstr>
      <vt:lpstr>Wingdings</vt:lpstr>
      <vt:lpstr>Поток</vt:lpstr>
      <vt:lpstr>Поток</vt:lpstr>
      <vt:lpstr>Поток</vt:lpstr>
      <vt:lpstr>Поток</vt:lpstr>
      <vt:lpstr>Поток</vt:lpstr>
      <vt:lpstr>Урок развития речи</vt:lpstr>
      <vt:lpstr>Слайд 2</vt:lpstr>
      <vt:lpstr>Слайд 3</vt:lpstr>
      <vt:lpstr>Слайд 4</vt:lpstr>
      <vt:lpstr>Слайд 5</vt:lpstr>
      <vt:lpstr>«Письмо в моей жизни»</vt:lpstr>
      <vt:lpstr>Кто получал сам письма?</vt:lpstr>
      <vt:lpstr>Кто писал и отправлял письма?</vt:lpstr>
      <vt:lpstr>В чьей семье хранятся письма?</vt:lpstr>
      <vt:lpstr>Кто хотел бы получать письма?</vt:lpstr>
      <vt:lpstr>Кто обязательно ответит на полученное письмо?</vt:lpstr>
      <vt:lpstr>Слайд 12</vt:lpstr>
      <vt:lpstr>КРАЕВЕДЧЕСКАЯ  СТРАНИЧКА </vt:lpstr>
      <vt:lpstr>Слайд 14</vt:lpstr>
      <vt:lpstr>Слайд 15</vt:lpstr>
      <vt:lpstr>Слайд 16</vt:lpstr>
      <vt:lpstr>Слайд 17</vt:lpstr>
      <vt:lpstr>Слайд 18</vt:lpstr>
      <vt:lpstr>На улице расположены</vt:lpstr>
      <vt:lpstr>Проезд Шестакова назван  в честь Виталия Анатольевича Шестакова за заслуги перед городом</vt:lpstr>
      <vt:lpstr>Композиция письма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развития речи</dc:title>
  <dc:creator>Елена Николаевна</dc:creator>
  <cp:lastModifiedBy>Vladislav.Kulakov</cp:lastModifiedBy>
  <cp:revision>25</cp:revision>
  <dcterms:created xsi:type="dcterms:W3CDTF">2013-02-26T07:01:45Z</dcterms:created>
  <dcterms:modified xsi:type="dcterms:W3CDTF">2014-04-11T12:33:37Z</dcterms:modified>
</cp:coreProperties>
</file>