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17"/>
  </p:notesMasterIdLst>
  <p:sldIdLst>
    <p:sldId id="256" r:id="rId2"/>
    <p:sldId id="257" r:id="rId3"/>
    <p:sldId id="258" r:id="rId4"/>
    <p:sldId id="259" r:id="rId5"/>
    <p:sldId id="261" r:id="rId6"/>
    <p:sldId id="260" r:id="rId7"/>
    <p:sldId id="262" r:id="rId8"/>
    <p:sldId id="263" r:id="rId9"/>
    <p:sldId id="264" r:id="rId10"/>
    <p:sldId id="266" r:id="rId11"/>
    <p:sldId id="265" r:id="rId12"/>
    <p:sldId id="268" r:id="rId13"/>
    <p:sldId id="269" r:id="rId14"/>
    <p:sldId id="270" r:id="rId15"/>
    <p:sldId id="271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04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8C88BD-5CA7-401D-8032-D565E41B156B}" type="datetimeFigureOut">
              <a:rPr lang="ru-RU" smtClean="0"/>
              <a:t>30.01.2014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620902-1569-4444-8099-D1C02E5D7C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4072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84C75DFB-1264-49E5-BF8F-667D07852C0D}" type="datetime1">
              <a:rPr lang="ru-RU" smtClean="0"/>
              <a:t>30.01.2014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ru-RU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Прямоугольник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Прямоугольник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ая соединительная линия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Прямая соединительная линия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Прямоугольник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Овал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Овал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Овал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4D53D458-B2B9-4C22-84CC-CCFAA9548301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BE7D5-A440-4057-81EC-02C19524F606}" type="datetime1">
              <a:rPr lang="ru-RU" smtClean="0"/>
              <a:t>30.01.2014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3D458-B2B9-4C22-84CC-CCFAA954830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5A0D7-B573-4A94-BD1E-69FCE3BF0131}" type="datetime1">
              <a:rPr lang="ru-RU" smtClean="0"/>
              <a:t>30.01.2014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3D458-B2B9-4C22-84CC-CCFAA954830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Объект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47956C14-ED14-4D6D-B37D-447322E4AE89}" type="datetime1">
              <a:rPr lang="ru-RU" smtClean="0"/>
              <a:t>30.01.2014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4D53D458-B2B9-4C22-84CC-CCFAA9548301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01F466AF-5644-4ED2-AE74-13F4ACE57235}" type="datetime1">
              <a:rPr lang="ru-RU" smtClean="0"/>
              <a:t>30.01.2014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ru-RU"/>
          </a:p>
        </p:txBody>
      </p:sp>
      <p:sp>
        <p:nvSpPr>
          <p:cNvPr id="9" name="Прямоугольник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Прямая соединительная линия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Прямая соединительная линия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Овал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Овал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Овал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Прямая соединительная линия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4D53D458-B2B9-4C22-84CC-CCFAA9548301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D85CAA-5E73-4F96-965F-35BDC54843FC}" type="datetime1">
              <a:rPr lang="ru-RU" smtClean="0"/>
              <a:t>30.01.2014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3D458-B2B9-4C22-84CC-CCFAA9548301}" type="slidenum">
              <a:rPr lang="ru-RU" smtClean="0"/>
              <a:t>‹#›</a:t>
            </a:fld>
            <a:endParaRPr lang="ru-RU"/>
          </a:p>
        </p:txBody>
      </p:sp>
      <p:sp>
        <p:nvSpPr>
          <p:cNvPr id="9" name="Объект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Объект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EDDECA-F329-4D0A-909F-CC11858668AF}" type="datetime1">
              <a:rPr lang="ru-RU" smtClean="0"/>
              <a:t>30.01.2014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3D458-B2B9-4C22-84CC-CCFAA9548301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Объект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F28DA5A9-2F3A-4BFE-8B9A-D3751CBD3D6F}" type="datetime1">
              <a:rPr lang="ru-RU" smtClean="0"/>
              <a:t>30.01.2014</a:t>
            </a:fld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4D53D458-B2B9-4C22-84CC-CCFAA9548301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5AC27-52B2-4743-9A79-55843F5FAF07}" type="datetime1">
              <a:rPr lang="ru-RU" smtClean="0"/>
              <a:t>30.01.2014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3D458-B2B9-4C22-84CC-CCFAA954830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Овал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Объект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7F61B882-89F0-4587-A513-BDA6CD53EC56}" type="datetime1">
              <a:rPr lang="ru-RU" smtClean="0"/>
              <a:t>30.01.2014</a:t>
            </a:fld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4D53D458-B2B9-4C22-84CC-CCFAA9548301}" type="slidenum">
              <a:rPr lang="ru-RU" smtClean="0"/>
              <a:t>‹#›</a:t>
            </a:fld>
            <a:endParaRPr lang="ru-RU"/>
          </a:p>
        </p:txBody>
      </p:sp>
      <p:sp>
        <p:nvSpPr>
          <p:cNvPr id="23" name="Нижний колонтитул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Овал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Прямая соединительная линия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Дата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EAB171A8-9006-416C-A42A-B7B3776DAF87}" type="datetime1">
              <a:rPr lang="ru-RU" smtClean="0"/>
              <a:t>30.01.2014</a:t>
            </a:fld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4D53D458-B2B9-4C22-84CC-CCFAA9548301}" type="slidenum">
              <a:rPr lang="ru-RU" smtClean="0"/>
              <a:t>‹#›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2442F491-6F59-452A-9C29-5EE627FB17E0}" type="datetime1">
              <a:rPr lang="ru-RU" smtClean="0"/>
              <a:t>30.01.2014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Овал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4D53D458-B2B9-4C22-84CC-CCFAA9548301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hdr="0" ftr="0" dt="0"/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7" Type="http://schemas.openxmlformats.org/officeDocument/2006/relationships/image" Target="../media/image21.png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0.png"/><Relationship Id="rId5" Type="http://schemas.openxmlformats.org/officeDocument/2006/relationships/image" Target="../media/image19.jpeg"/><Relationship Id="rId4" Type="http://schemas.openxmlformats.org/officeDocument/2006/relationships/image" Target="../media/image18.w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576" y="764704"/>
            <a:ext cx="7772400" cy="1470025"/>
          </a:xfrm>
        </p:spPr>
        <p:txBody>
          <a:bodyPr>
            <a:normAutofit/>
          </a:bodyPr>
          <a:lstStyle/>
          <a:p>
            <a:r>
              <a:rPr lang="ru-RU" dirty="0"/>
              <a:t>Мини – проекты по геометрии как средство подготовки к профильному обучению.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339752" y="3933056"/>
            <a:ext cx="6400800" cy="1752600"/>
          </a:xfrm>
        </p:spPr>
        <p:txBody>
          <a:bodyPr/>
          <a:lstStyle/>
          <a:p>
            <a:r>
              <a:rPr lang="ru-RU" dirty="0" err="1"/>
              <a:t>Пирожик</a:t>
            </a:r>
            <a:r>
              <a:rPr lang="ru-RU" dirty="0"/>
              <a:t> Галина Кирилловна, учитель математики МКОУ СОШ №2 </a:t>
            </a:r>
            <a:r>
              <a:rPr lang="ru-RU" dirty="0" err="1"/>
              <a:t>г.Котельниково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3347864" y="6381328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2014г.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3D458-B2B9-4C22-84CC-CCFAA9548301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6877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994122"/>
          </a:xfrm>
        </p:spPr>
        <p:txBody>
          <a:bodyPr>
            <a:normAutofit fontScale="90000"/>
          </a:bodyPr>
          <a:lstStyle/>
          <a:p>
            <a:pPr lvl="0"/>
            <a:r>
              <a:rPr lang="ru-RU" dirty="0"/>
              <a:t>Определение высоты предмета с помощью зеркала.</a:t>
            </a:r>
            <a:br>
              <a:rPr lang="ru-RU" dirty="0"/>
            </a:br>
            <a:endParaRPr lang="ru-RU" dirty="0"/>
          </a:p>
        </p:txBody>
      </p:sp>
      <p:pic>
        <p:nvPicPr>
          <p:cNvPr id="5122" name="Picture 2" descr="E:\Проекты\Изображение 039.jpg"/>
          <p:cNvPicPr>
            <a:picLocks noGrp="1" noChangeAspect="1" noChangeArrowheads="1"/>
          </p:cNvPicPr>
          <p:nvPr>
            <p:ph sz="quarter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24" r="693" b="18334"/>
          <a:stretch/>
        </p:blipFill>
        <p:spPr bwMode="auto">
          <a:xfrm>
            <a:off x="323528" y="908720"/>
            <a:ext cx="3515883" cy="2937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E:\Проекты\Изображение 042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1052736"/>
            <a:ext cx="4071482" cy="525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3D458-B2B9-4C22-84CC-CCFAA9548301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6048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60648"/>
            <a:ext cx="8146020" cy="70609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Определение высоты шкафа  по описанию в книге Жюль </a:t>
            </a:r>
            <a:r>
              <a:rPr lang="ru-RU" dirty="0"/>
              <a:t>Верна </a:t>
            </a:r>
            <a:r>
              <a:rPr lang="ru-RU" dirty="0" smtClean="0"/>
              <a:t> "</a:t>
            </a:r>
            <a:r>
              <a:rPr lang="ru-RU" dirty="0"/>
              <a:t>Таинственный остров".</a:t>
            </a:r>
          </a:p>
        </p:txBody>
      </p:sp>
      <p:pic>
        <p:nvPicPr>
          <p:cNvPr id="5" name="Picture 6" descr="IMG_7154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6122" y="1694793"/>
            <a:ext cx="3657600" cy="24384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" name="Picture 5" descr="IMG_7150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477048" y="1832630"/>
            <a:ext cx="3657600" cy="24384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827584" y="4086364"/>
            <a:ext cx="3168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Измерили высоту стула</a:t>
            </a:r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4763681" y="4271030"/>
            <a:ext cx="31683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Измерили расстояние от глаз до  стула</a:t>
            </a:r>
            <a:endParaRPr lang="ru-RU" dirty="0"/>
          </a:p>
        </p:txBody>
      </p:sp>
      <p:pic>
        <p:nvPicPr>
          <p:cNvPr id="9" name="Picture 5" descr="IMG_715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43608" y="4536357"/>
            <a:ext cx="3160342" cy="2106894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4685668" y="5302949"/>
            <a:ext cx="32403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Расстояние от глаз до шкафа.</a:t>
            </a:r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4885006" y="5949280"/>
            <a:ext cx="30470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Высота шкафа 2,4м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3D458-B2B9-4C22-84CC-CCFAA9548301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4767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«Решения треугольников»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Измерение высоты предмета.</a:t>
            </a:r>
            <a:endParaRPr lang="ru-RU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028" y="1484784"/>
            <a:ext cx="6816755" cy="51125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Содержимое 2"/>
          <p:cNvSpPr txBox="1">
            <a:spLocks/>
          </p:cNvSpPr>
          <p:nvPr/>
        </p:nvSpPr>
        <p:spPr>
          <a:xfrm>
            <a:off x="438944" y="5301208"/>
            <a:ext cx="3394720" cy="1306000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horz" anchor="t">
            <a:normAutofit fontScale="25000" lnSpcReduction="20000"/>
          </a:bodyPr>
          <a:lstStyle>
            <a:lvl1pPr marL="448056" indent="-38404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Wingdings 2"/>
              <a:buChar char=""/>
              <a:defRPr kumimoji="0"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2296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95000"/>
              <a:buFont typeface="Verdana"/>
              <a:buChar char="›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06424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/>
              <a:buChar char="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10312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00200" indent="-210312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28800" indent="-210312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84832" indent="-210312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86000" indent="-182880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14600" indent="-182880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 2"/>
              <a:buNone/>
            </a:pPr>
            <a:r>
              <a:rPr lang="ru-RU" sz="4800" b="1" dirty="0" smtClean="0">
                <a:solidFill>
                  <a:schemeClr val="bg1"/>
                </a:solidFill>
              </a:rPr>
              <a:t>АВ /</a:t>
            </a:r>
            <a:r>
              <a:rPr lang="en-US" sz="4800" b="1" dirty="0" smtClean="0">
                <a:solidFill>
                  <a:schemeClr val="bg1"/>
                </a:solidFill>
              </a:rPr>
              <a:t> sin</a:t>
            </a:r>
            <a:r>
              <a:rPr lang="ru-RU" sz="4800" b="1" dirty="0" smtClean="0">
                <a:solidFill>
                  <a:schemeClr val="bg1"/>
                </a:solidFill>
              </a:rPr>
              <a:t> </a:t>
            </a:r>
            <a:r>
              <a:rPr lang="el-GR" sz="4800" b="1" dirty="0" smtClean="0">
                <a:solidFill>
                  <a:schemeClr val="bg1"/>
                </a:solidFill>
              </a:rPr>
              <a:t>β</a:t>
            </a:r>
            <a:r>
              <a:rPr lang="ru-RU" sz="4800" b="1" dirty="0" smtClean="0">
                <a:solidFill>
                  <a:schemeClr val="bg1"/>
                </a:solidFill>
              </a:rPr>
              <a:t> = ВС/</a:t>
            </a:r>
            <a:r>
              <a:rPr lang="en-US" sz="4800" b="1" dirty="0" smtClean="0">
                <a:solidFill>
                  <a:schemeClr val="bg1"/>
                </a:solidFill>
              </a:rPr>
              <a:t> sin</a:t>
            </a:r>
            <a:r>
              <a:rPr lang="ru-RU" sz="4800" b="1" dirty="0" smtClean="0">
                <a:solidFill>
                  <a:schemeClr val="bg1"/>
                </a:solidFill>
              </a:rPr>
              <a:t> А= АС / </a:t>
            </a:r>
            <a:r>
              <a:rPr lang="en-US" sz="4800" b="1" dirty="0" smtClean="0">
                <a:solidFill>
                  <a:schemeClr val="bg1"/>
                </a:solidFill>
              </a:rPr>
              <a:t>sin</a:t>
            </a:r>
            <a:r>
              <a:rPr lang="ru-RU" sz="4800" b="1" dirty="0" smtClean="0">
                <a:solidFill>
                  <a:schemeClr val="bg1"/>
                </a:solidFill>
              </a:rPr>
              <a:t> (180-</a:t>
            </a:r>
            <a:r>
              <a:rPr lang="el-GR" sz="4800" b="1" dirty="0" smtClean="0">
                <a:solidFill>
                  <a:schemeClr val="bg1"/>
                </a:solidFill>
              </a:rPr>
              <a:t> α</a:t>
            </a:r>
            <a:r>
              <a:rPr lang="ru-RU" sz="4800" b="1" dirty="0" smtClean="0">
                <a:solidFill>
                  <a:schemeClr val="bg1"/>
                </a:solidFill>
              </a:rPr>
              <a:t>)</a:t>
            </a:r>
          </a:p>
          <a:p>
            <a:pPr>
              <a:buFont typeface="Wingdings 2"/>
              <a:buNone/>
            </a:pPr>
            <a:r>
              <a:rPr lang="ru-RU" sz="4800" b="1" dirty="0" smtClean="0">
                <a:solidFill>
                  <a:schemeClr val="bg1"/>
                </a:solidFill>
              </a:rPr>
              <a:t>АВ /</a:t>
            </a:r>
            <a:r>
              <a:rPr lang="en-US" sz="4800" b="1" dirty="0" smtClean="0">
                <a:solidFill>
                  <a:schemeClr val="bg1"/>
                </a:solidFill>
              </a:rPr>
              <a:t> sin</a:t>
            </a:r>
            <a:r>
              <a:rPr lang="ru-RU" sz="4800" b="1" dirty="0" smtClean="0">
                <a:solidFill>
                  <a:schemeClr val="bg1"/>
                </a:solidFill>
              </a:rPr>
              <a:t> </a:t>
            </a:r>
            <a:r>
              <a:rPr lang="el-GR" sz="4800" b="1" dirty="0" smtClean="0">
                <a:solidFill>
                  <a:schemeClr val="bg1"/>
                </a:solidFill>
              </a:rPr>
              <a:t>β</a:t>
            </a:r>
            <a:r>
              <a:rPr lang="ru-RU" sz="4800" b="1" dirty="0" smtClean="0">
                <a:solidFill>
                  <a:schemeClr val="bg1"/>
                </a:solidFill>
              </a:rPr>
              <a:t> = ВС/</a:t>
            </a:r>
            <a:r>
              <a:rPr lang="en-US" sz="4800" b="1" dirty="0" smtClean="0">
                <a:solidFill>
                  <a:schemeClr val="bg1"/>
                </a:solidFill>
              </a:rPr>
              <a:t> sin</a:t>
            </a:r>
            <a:r>
              <a:rPr lang="ru-RU" sz="4800" b="1" dirty="0" smtClean="0">
                <a:solidFill>
                  <a:schemeClr val="bg1"/>
                </a:solidFill>
              </a:rPr>
              <a:t> А </a:t>
            </a:r>
          </a:p>
          <a:p>
            <a:pPr>
              <a:buFont typeface="Wingdings 2"/>
              <a:buNone/>
            </a:pPr>
            <a:r>
              <a:rPr lang="ru-RU" sz="4800" b="1" dirty="0" smtClean="0">
                <a:solidFill>
                  <a:schemeClr val="bg1"/>
                </a:solidFill>
              </a:rPr>
              <a:t>АВ = а*</a:t>
            </a:r>
            <a:r>
              <a:rPr lang="en-US" sz="4800" b="1" dirty="0" smtClean="0">
                <a:solidFill>
                  <a:schemeClr val="bg1"/>
                </a:solidFill>
              </a:rPr>
              <a:t>sin</a:t>
            </a:r>
            <a:r>
              <a:rPr lang="el-GR" sz="4800" b="1" dirty="0" smtClean="0">
                <a:solidFill>
                  <a:schemeClr val="bg1"/>
                </a:solidFill>
              </a:rPr>
              <a:t>β</a:t>
            </a:r>
            <a:r>
              <a:rPr lang="ru-RU" sz="4800" b="1" dirty="0" smtClean="0">
                <a:solidFill>
                  <a:schemeClr val="bg1"/>
                </a:solidFill>
              </a:rPr>
              <a:t>/</a:t>
            </a:r>
            <a:r>
              <a:rPr lang="en-US" sz="4800" b="1" dirty="0" smtClean="0">
                <a:solidFill>
                  <a:schemeClr val="bg1"/>
                </a:solidFill>
              </a:rPr>
              <a:t>sin</a:t>
            </a:r>
            <a:r>
              <a:rPr lang="ru-RU" sz="4800" b="1" dirty="0" smtClean="0">
                <a:solidFill>
                  <a:schemeClr val="bg1"/>
                </a:solidFill>
              </a:rPr>
              <a:t>А=1.5*</a:t>
            </a:r>
            <a:r>
              <a:rPr lang="en-US" sz="4800" b="1" dirty="0" smtClean="0">
                <a:solidFill>
                  <a:schemeClr val="bg1"/>
                </a:solidFill>
              </a:rPr>
              <a:t>sin</a:t>
            </a:r>
            <a:r>
              <a:rPr lang="ru-RU" sz="4800" b="1" dirty="0" smtClean="0">
                <a:solidFill>
                  <a:schemeClr val="bg1"/>
                </a:solidFill>
              </a:rPr>
              <a:t>30/</a:t>
            </a:r>
            <a:r>
              <a:rPr lang="en-US" sz="4800" b="1" dirty="0" smtClean="0">
                <a:solidFill>
                  <a:schemeClr val="bg1"/>
                </a:solidFill>
              </a:rPr>
              <a:t>sin</a:t>
            </a:r>
            <a:r>
              <a:rPr lang="ru-RU" sz="4800" b="1" dirty="0" smtClean="0">
                <a:solidFill>
                  <a:schemeClr val="bg1"/>
                </a:solidFill>
              </a:rPr>
              <a:t>А=1.5*0.5/0.2588=</a:t>
            </a:r>
          </a:p>
          <a:p>
            <a:pPr>
              <a:buFont typeface="Wingdings 2"/>
              <a:buNone/>
            </a:pPr>
            <a:r>
              <a:rPr lang="ru-RU" sz="4800" b="1" dirty="0" smtClean="0">
                <a:solidFill>
                  <a:schemeClr val="bg1"/>
                </a:solidFill>
              </a:rPr>
              <a:t>=0.75 /0.2588 = 2.9 </a:t>
            </a:r>
          </a:p>
          <a:p>
            <a:pPr>
              <a:buFont typeface="Wingdings 2"/>
              <a:buNone/>
            </a:pPr>
            <a:r>
              <a:rPr lang="ru-RU" sz="4800" b="1" dirty="0" smtClean="0">
                <a:solidFill>
                  <a:schemeClr val="bg1"/>
                </a:solidFill>
              </a:rPr>
              <a:t>АВ= 2.9 </a:t>
            </a:r>
          </a:p>
          <a:p>
            <a:pPr>
              <a:buFont typeface="Wingdings 2"/>
              <a:buNone/>
            </a:pPr>
            <a:endParaRPr lang="ru-RU" sz="2800" dirty="0" smtClean="0">
              <a:solidFill>
                <a:schemeClr val="accent1">
                  <a:lumMod val="60000"/>
                  <a:lumOff val="40000"/>
                </a:schemeClr>
              </a:solidFill>
            </a:endParaRPr>
          </a:p>
          <a:p>
            <a:pPr>
              <a:buFont typeface="Wingdings 2"/>
              <a:buNone/>
            </a:pPr>
            <a:r>
              <a:rPr lang="ru-RU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 </a:t>
            </a:r>
          </a:p>
          <a:p>
            <a:pPr>
              <a:buFont typeface="Wingdings 2"/>
              <a:buNone/>
            </a:pPr>
            <a:endParaRPr lang="ru-RU" dirty="0" smtClean="0">
              <a:solidFill>
                <a:schemeClr val="accent1">
                  <a:lumMod val="60000"/>
                  <a:lumOff val="40000"/>
                </a:schemeClr>
              </a:solidFill>
            </a:endParaRPr>
          </a:p>
          <a:p>
            <a:pPr>
              <a:buFont typeface="Wingdings 2"/>
              <a:buNone/>
            </a:pPr>
            <a:endParaRPr lang="ru-RU" dirty="0" smtClean="0">
              <a:solidFill>
                <a:schemeClr val="accent1">
                  <a:lumMod val="60000"/>
                  <a:lumOff val="40000"/>
                </a:schemeClr>
              </a:solidFill>
            </a:endParaRPr>
          </a:p>
          <a:p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4D53D458-B2B9-4C22-84CC-CCFAA9548301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65466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684312"/>
          </a:xfrm>
        </p:spPr>
        <p:txBody>
          <a:bodyPr>
            <a:normAutofit/>
          </a:bodyPr>
          <a:lstStyle/>
          <a:p>
            <a:r>
              <a:rPr lang="ru-RU" dirty="0" smtClean="0"/>
              <a:t>Измерение высоты ёлки</a:t>
            </a:r>
            <a:endParaRPr lang="ru-RU" dirty="0"/>
          </a:p>
        </p:txBody>
      </p:sp>
      <p:pic>
        <p:nvPicPr>
          <p:cNvPr id="6" name="Содержимое 3" descr="мыыыыыыыы.jpg"/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179512" y="908720"/>
            <a:ext cx="5629580" cy="4873625"/>
          </a:xfrm>
        </p:spPr>
      </p:pic>
      <p:sp>
        <p:nvSpPr>
          <p:cNvPr id="7" name="Содержимое 2"/>
          <p:cNvSpPr txBox="1">
            <a:spLocks/>
          </p:cNvSpPr>
          <p:nvPr/>
        </p:nvSpPr>
        <p:spPr>
          <a:xfrm>
            <a:off x="5868144" y="980728"/>
            <a:ext cx="3024336" cy="5145435"/>
          </a:xfrm>
          <a:prstGeom prst="rect">
            <a:avLst/>
          </a:prstGeom>
        </p:spPr>
        <p:txBody>
          <a:bodyPr vert="horz">
            <a:normAutofit fontScale="85000" lnSpcReduction="20000"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1"/>
              </a:buClr>
              <a:buSzPct val="70000"/>
              <a:buFont typeface="Wingdings"/>
              <a:buChar char="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60000"/>
              <a:buFont typeface="Wingdings"/>
              <a:buChar char="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182880" algn="l" rtl="0" eaLnBrk="1" latinLnBrk="0" hangingPunct="1">
              <a:spcBef>
                <a:spcPct val="20000"/>
              </a:spcBef>
              <a:buClr>
                <a:schemeClr val="accent1">
                  <a:tint val="60000"/>
                </a:schemeClr>
              </a:buClr>
              <a:buSzPct val="60000"/>
              <a:buFont typeface="Wingdings"/>
              <a:buChar char="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182880" algn="l" rtl="0" eaLnBrk="1" latinLnBrk="0" hangingPunct="1">
              <a:spcBef>
                <a:spcPct val="20000"/>
              </a:spcBef>
              <a:buClr>
                <a:schemeClr val="accent2">
                  <a:tint val="60000"/>
                </a:schemeClr>
              </a:buClr>
              <a:buSzPct val="68000"/>
              <a:buFont typeface="Wingdings 2"/>
              <a:buChar char="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Char char="•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011680" indent="-182880" algn="l" rtl="0" eaLnBrk="1" latinLnBrk="0" hangingPunct="1">
              <a:spcBef>
                <a:spcPct val="20000"/>
              </a:spcBef>
              <a:buClr>
                <a:schemeClr val="accent1">
                  <a:tint val="60000"/>
                </a:schemeClr>
              </a:buClr>
              <a:buSzPct val="60000"/>
              <a:buFont typeface="Wingdings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286000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Char char="•"/>
              <a:defRPr kumimoji="0" sz="1400" kern="1200" cap="small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56032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Char char="•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dirty="0" smtClean="0"/>
              <a:t>Отметим точку </a:t>
            </a:r>
            <a:r>
              <a:rPr lang="en-US" sz="2000" dirty="0" smtClean="0"/>
              <a:t>B </a:t>
            </a:r>
            <a:r>
              <a:rPr lang="ru-RU" sz="2000" dirty="0" smtClean="0"/>
              <a:t>на определенном расстоянии а от основания </a:t>
            </a:r>
            <a:r>
              <a:rPr lang="en-US" sz="2000" dirty="0" smtClean="0"/>
              <a:t>H </a:t>
            </a:r>
            <a:r>
              <a:rPr lang="ru-RU" sz="2000" dirty="0" smtClean="0"/>
              <a:t>предмета и измерим угол </a:t>
            </a:r>
            <a:r>
              <a:rPr lang="en-US" sz="2000" dirty="0" smtClean="0"/>
              <a:t>ABH:&lt;ABH=</a:t>
            </a:r>
            <a:r>
              <a:rPr lang="ru-RU" sz="2000" dirty="0" err="1" smtClean="0"/>
              <a:t>а.Из</a:t>
            </a:r>
            <a:r>
              <a:rPr lang="ru-RU" sz="2000" dirty="0" smtClean="0"/>
              <a:t> прямоугольного треугольника АНВ находим высоту ёлки АН=а </a:t>
            </a:r>
            <a:r>
              <a:rPr lang="en-US" sz="2000" dirty="0" err="1" smtClean="0"/>
              <a:t>tga</a:t>
            </a:r>
            <a:r>
              <a:rPr lang="en-US" sz="2000" dirty="0" smtClean="0"/>
              <a:t>=2*</a:t>
            </a:r>
            <a:r>
              <a:rPr lang="en-US" sz="2000" dirty="0" err="1" smtClean="0"/>
              <a:t>tg</a:t>
            </a:r>
            <a:r>
              <a:rPr lang="en-US" sz="2000" dirty="0" smtClean="0"/>
              <a:t> 45=1m.</a:t>
            </a:r>
          </a:p>
          <a:p>
            <a:r>
              <a:rPr lang="en-US" sz="2000" dirty="0" smtClean="0"/>
              <a:t>&lt;ABH </a:t>
            </a:r>
            <a:r>
              <a:rPr lang="ru-RU" sz="2000" dirty="0" smtClean="0"/>
              <a:t>–внешний угол треугольника </a:t>
            </a:r>
            <a:r>
              <a:rPr lang="ru-RU" sz="2000" dirty="0" err="1" smtClean="0"/>
              <a:t>АВС,поэтому</a:t>
            </a:r>
            <a:r>
              <a:rPr lang="ru-RU" sz="2000" dirty="0" smtClean="0"/>
              <a:t> </a:t>
            </a:r>
            <a:r>
              <a:rPr lang="en-US" sz="2000" dirty="0" smtClean="0"/>
              <a:t>&lt;A=a-b.</a:t>
            </a:r>
            <a:r>
              <a:rPr lang="ru-RU" sz="2000" dirty="0" smtClean="0"/>
              <a:t>По теореме синусов находим АВ=а </a:t>
            </a:r>
            <a:r>
              <a:rPr lang="en-US" sz="2000" dirty="0" err="1" smtClean="0"/>
              <a:t>sinb</a:t>
            </a:r>
            <a:r>
              <a:rPr lang="en-US" sz="2000" dirty="0" smtClean="0"/>
              <a:t>/sin(a-b)=</a:t>
            </a:r>
            <a:r>
              <a:rPr lang="ru-RU" sz="2000" dirty="0" smtClean="0"/>
              <a:t> </a:t>
            </a:r>
            <a:r>
              <a:rPr lang="en-US" sz="2000" dirty="0" err="1" smtClean="0"/>
              <a:t>sqrt</a:t>
            </a:r>
            <a:r>
              <a:rPr lang="en-US" sz="2000" dirty="0" smtClean="0"/>
              <a:t> 3/2/0</a:t>
            </a:r>
            <a:r>
              <a:rPr lang="ru-RU" sz="2000" dirty="0" smtClean="0"/>
              <a:t>.2588=2.4М           Из этого найдем АН:АВ*</a:t>
            </a:r>
            <a:r>
              <a:rPr lang="en-US" sz="2000" dirty="0" smtClean="0"/>
              <a:t>SINA=&gt;AH=a </a:t>
            </a:r>
            <a:r>
              <a:rPr lang="en-US" sz="2000" dirty="0" err="1" smtClean="0"/>
              <a:t>sina</a:t>
            </a:r>
            <a:r>
              <a:rPr lang="en-US" sz="2000" dirty="0" smtClean="0"/>
              <a:t> </a:t>
            </a:r>
            <a:r>
              <a:rPr lang="en-US" sz="2000" dirty="0" err="1" smtClean="0"/>
              <a:t>sinb</a:t>
            </a:r>
            <a:r>
              <a:rPr lang="en-US" sz="2000" dirty="0" smtClean="0"/>
              <a:t>/sin(a-b)=</a:t>
            </a:r>
            <a:r>
              <a:rPr lang="ru-RU" sz="2000" dirty="0" smtClean="0"/>
              <a:t>2.4*0.5*</a:t>
            </a:r>
            <a:r>
              <a:rPr lang="en-US" sz="2000" dirty="0" smtClean="0"/>
              <a:t>SQRT/2/0/2588=0.6/0.2588=2.3</a:t>
            </a:r>
            <a:r>
              <a:rPr lang="ru-RU" sz="2000" dirty="0" smtClean="0"/>
              <a:t>М.</a:t>
            </a:r>
          </a:p>
          <a:p>
            <a:r>
              <a:rPr lang="ru-RU" sz="2000" dirty="0" smtClean="0"/>
              <a:t>Ответ:2.3м.</a:t>
            </a:r>
            <a:endParaRPr lang="ru-RU" sz="2000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4D53D458-B2B9-4C22-84CC-CCFAA9548301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9556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418058"/>
          </a:xfrm>
        </p:spPr>
        <p:txBody>
          <a:bodyPr>
            <a:normAutofit fontScale="90000"/>
          </a:bodyPr>
          <a:lstStyle/>
          <a:p>
            <a:pPr lvl="0"/>
            <a:r>
              <a:rPr lang="ru-RU" dirty="0"/>
              <a:t>Определение высоты здания.</a:t>
            </a:r>
          </a:p>
        </p:txBody>
      </p:sp>
      <p:sp>
        <p:nvSpPr>
          <p:cNvPr id="7" name="Объект 6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graphicFrame>
        <p:nvGraphicFramePr>
          <p:cNvPr id="11" name="Объект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66772853"/>
              </p:ext>
            </p:extLst>
          </p:nvPr>
        </p:nvGraphicFramePr>
        <p:xfrm>
          <a:off x="68560" y="2565143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06" name="Формула" r:id="rId3" imgW="114120" imgH="215640" progId="Equation.3">
                  <p:embed/>
                </p:oleObj>
              </mc:Choice>
              <mc:Fallback>
                <p:oleObj name="Формула" r:id="rId3" imgW="11412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560" y="2565143"/>
                        <a:ext cx="114300" cy="215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2" name="Рисунок 11" descr="к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13743" y="1520965"/>
            <a:ext cx="2368424" cy="4077072"/>
          </a:xfrm>
          <a:prstGeom prst="rect">
            <a:avLst/>
          </a:prstGeom>
        </p:spPr>
      </p:pic>
      <p:cxnSp>
        <p:nvCxnSpPr>
          <p:cNvPr id="13" name="Прямая соединительная линия 12"/>
          <p:cNvCxnSpPr/>
          <p:nvPr/>
        </p:nvCxnSpPr>
        <p:spPr>
          <a:xfrm>
            <a:off x="1565870" y="2313053"/>
            <a:ext cx="792088" cy="324036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>
            <a:off x="1781894" y="5193373"/>
            <a:ext cx="576064" cy="360040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>
            <a:off x="1565870" y="2313053"/>
            <a:ext cx="216024" cy="2880320"/>
          </a:xfrm>
          <a:prstGeom prst="line">
            <a:avLst/>
          </a:prstGeom>
          <a:ln w="158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1421854" y="1953013"/>
            <a:ext cx="3385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А</a:t>
            </a:r>
            <a:endParaRPr lang="ru-RU" dirty="0"/>
          </a:p>
        </p:txBody>
      </p:sp>
      <p:sp>
        <p:nvSpPr>
          <p:cNvPr id="17" name="TextBox 16"/>
          <p:cNvSpPr txBox="1"/>
          <p:nvPr/>
        </p:nvSpPr>
        <p:spPr>
          <a:xfrm>
            <a:off x="1421854" y="5049357"/>
            <a:ext cx="351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Н</a:t>
            </a:r>
            <a:endParaRPr lang="ru-RU" dirty="0"/>
          </a:p>
        </p:txBody>
      </p:sp>
      <p:sp>
        <p:nvSpPr>
          <p:cNvPr id="18" name="TextBox 17"/>
          <p:cNvSpPr txBox="1"/>
          <p:nvPr/>
        </p:nvSpPr>
        <p:spPr>
          <a:xfrm>
            <a:off x="2357958" y="5409397"/>
            <a:ext cx="3385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В</a:t>
            </a:r>
            <a:endParaRPr lang="ru-RU" dirty="0"/>
          </a:p>
        </p:txBody>
      </p:sp>
      <p:sp>
        <p:nvSpPr>
          <p:cNvPr id="19" name="TextBox 18"/>
          <p:cNvSpPr txBox="1"/>
          <p:nvPr/>
        </p:nvSpPr>
        <p:spPr>
          <a:xfrm rot="20949220">
            <a:off x="1709886" y="5121365"/>
            <a:ext cx="5760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10</a:t>
            </a:r>
            <a:endParaRPr lang="ru-RU" dirty="0"/>
          </a:p>
        </p:txBody>
      </p:sp>
      <p:sp>
        <p:nvSpPr>
          <p:cNvPr id="20" name="Дуга 19"/>
          <p:cNvSpPr/>
          <p:nvPr/>
        </p:nvSpPr>
        <p:spPr>
          <a:xfrm rot="11237214" flipV="1">
            <a:off x="2170205" y="5181418"/>
            <a:ext cx="159479" cy="455958"/>
          </a:xfrm>
          <a:prstGeom prst="arc">
            <a:avLst/>
          </a:prstGeom>
          <a:ln w="317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1" name="Прямая соединительная линия 20"/>
          <p:cNvCxnSpPr/>
          <p:nvPr/>
        </p:nvCxnSpPr>
        <p:spPr>
          <a:xfrm>
            <a:off x="1781894" y="4905341"/>
            <a:ext cx="144016" cy="72008"/>
          </a:xfrm>
          <a:prstGeom prst="line">
            <a:avLst/>
          </a:prstGeom>
          <a:ln w="158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/>
          <p:nvPr/>
        </p:nvCxnSpPr>
        <p:spPr>
          <a:xfrm>
            <a:off x="1925910" y="4977349"/>
            <a:ext cx="0" cy="288032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1853902" y="5409397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а</a:t>
            </a:r>
            <a:endParaRPr lang="ru-RU" dirty="0"/>
          </a:p>
        </p:txBody>
      </p:sp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908720"/>
            <a:ext cx="45720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AutoShape 6" descr="https://apf54.mail.ru/cgi-bin/readmsg/20140128_131843.jpg?id=13909219110000000144%3B0%3B4&amp;mode=attachment&amp;channel&amp;bs=1251278&amp;bl=150091&amp;ct=image%2Fjpeg&amp;cn=20140128_131843.jpg&amp;cte=base64&amp;preview=1&amp;exif=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8199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4459947"/>
            <a:ext cx="3024336" cy="22609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3D458-B2B9-4C22-84CC-CCFAA9548301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0669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28291">
            <a:off x="607716" y="517789"/>
            <a:ext cx="2503609" cy="18777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2698" y="176382"/>
            <a:ext cx="3011827" cy="2258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3" name="Picture 5" descr="E:\Проекты\Изображение 04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585434">
            <a:off x="6320376" y="289708"/>
            <a:ext cx="1807150" cy="2333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2943357"/>
            <a:ext cx="2450920" cy="18381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4D53D458-B2B9-4C22-84CC-CCFAA9548301}" type="slidenum">
              <a:rPr lang="ru-RU" smtClean="0"/>
              <a:t>15</a:t>
            </a:fld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539552" y="2707381"/>
            <a:ext cx="4572000" cy="369331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/>
              <a:t>Используемая литература.</a:t>
            </a:r>
            <a:endParaRPr lang="ru-RU" dirty="0"/>
          </a:p>
          <a:p>
            <a:pPr lvl="0"/>
            <a:r>
              <a:rPr lang="ru-RU" dirty="0" smtClean="0"/>
              <a:t>1.Геометрия</a:t>
            </a:r>
            <a:r>
              <a:rPr lang="ru-RU" dirty="0"/>
              <a:t>, 7-9: </a:t>
            </a:r>
            <a:r>
              <a:rPr lang="ru-RU" dirty="0" err="1"/>
              <a:t>учеб.для</a:t>
            </a:r>
            <a:r>
              <a:rPr lang="ru-RU" dirty="0"/>
              <a:t> </a:t>
            </a:r>
            <a:r>
              <a:rPr lang="ru-RU" dirty="0" err="1"/>
              <a:t>общеобразоват</a:t>
            </a:r>
            <a:r>
              <a:rPr lang="ru-RU" dirty="0"/>
              <a:t>. учреждений / Л.С. </a:t>
            </a:r>
            <a:r>
              <a:rPr lang="ru-RU" dirty="0" err="1"/>
              <a:t>Атанасян</a:t>
            </a:r>
            <a:r>
              <a:rPr lang="ru-RU" dirty="0"/>
              <a:t>, В.Ф. Бутузов, С.Б. Кадомцев и др. - 17-е изд. - М.: Просвещение; 2012 г.</a:t>
            </a:r>
          </a:p>
          <a:p>
            <a:pPr lvl="0"/>
            <a:r>
              <a:rPr lang="ru-RU" dirty="0" smtClean="0"/>
              <a:t>2.Изучение </a:t>
            </a:r>
            <a:r>
              <a:rPr lang="ru-RU" dirty="0"/>
              <a:t>геометрии в 7-9 классах: Метод. рекомендации </a:t>
            </a:r>
            <a:r>
              <a:rPr lang="ru-RU" dirty="0" err="1"/>
              <a:t>кучеб</a:t>
            </a:r>
            <a:r>
              <a:rPr lang="ru-RU" dirty="0"/>
              <a:t>.: Кн. для учителя / Л.С. </a:t>
            </a:r>
            <a:r>
              <a:rPr lang="ru-RU" dirty="0" err="1"/>
              <a:t>Атанасян</a:t>
            </a:r>
            <a:r>
              <a:rPr lang="ru-RU" dirty="0"/>
              <a:t>, В.Ф. Бутузов, Ю.А. Глазков и др. - М.: Просвещение, 1997 г.</a:t>
            </a:r>
          </a:p>
          <a:p>
            <a:pPr lvl="0"/>
            <a:r>
              <a:rPr lang="ru-RU" dirty="0" smtClean="0"/>
              <a:t>3. Жуль Верн. </a:t>
            </a:r>
            <a:r>
              <a:rPr lang="ru-RU" dirty="0"/>
              <a:t>Таинственный остров. - М. </a:t>
            </a:r>
            <a:r>
              <a:rPr lang="ru-RU" dirty="0" err="1"/>
              <a:t>Детгиз</a:t>
            </a:r>
            <a:r>
              <a:rPr lang="ru-RU" dirty="0"/>
              <a:t>, 1956.</a:t>
            </a:r>
          </a:p>
        </p:txBody>
      </p:sp>
    </p:spTree>
    <p:extLst>
      <p:ext uri="{BB962C8B-B14F-4D97-AF65-F5344CB8AC3E}">
        <p14:creationId xmlns:p14="http://schemas.microsoft.com/office/powerpoint/2010/main" val="1769006249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11560" y="2492896"/>
            <a:ext cx="7776864" cy="2448272"/>
          </a:xfrm>
        </p:spPr>
        <p:txBody>
          <a:bodyPr>
            <a:normAutofit/>
          </a:bodyPr>
          <a:lstStyle/>
          <a:p>
            <a:pPr algn="l"/>
            <a:r>
              <a:rPr lang="ru-RU" dirty="0" smtClean="0">
                <a:solidFill>
                  <a:schemeClr val="tx2">
                    <a:lumMod val="50000"/>
                  </a:schemeClr>
                </a:solidFill>
              </a:rPr>
              <a:t>Работа по созданию мини-проекта проходит в несколько этапов:</a:t>
            </a:r>
          </a:p>
          <a:p>
            <a:pPr algn="l"/>
            <a:r>
              <a:rPr lang="ru-RU" dirty="0" smtClean="0">
                <a:solidFill>
                  <a:schemeClr val="tx2">
                    <a:lumMod val="50000"/>
                  </a:schemeClr>
                </a:solidFill>
              </a:rPr>
              <a:t>•	постановка проблемы;</a:t>
            </a:r>
          </a:p>
          <a:p>
            <a:pPr algn="l"/>
            <a:r>
              <a:rPr lang="ru-RU" dirty="0" smtClean="0">
                <a:solidFill>
                  <a:schemeClr val="tx2">
                    <a:lumMod val="50000"/>
                  </a:schemeClr>
                </a:solidFill>
              </a:rPr>
              <a:t>•	планирование работы;</a:t>
            </a:r>
          </a:p>
          <a:p>
            <a:pPr algn="l"/>
            <a:r>
              <a:rPr lang="ru-RU" dirty="0" smtClean="0">
                <a:solidFill>
                  <a:schemeClr val="tx2">
                    <a:lumMod val="50000"/>
                  </a:schemeClr>
                </a:solidFill>
              </a:rPr>
              <a:t>•	исследование;</a:t>
            </a:r>
          </a:p>
          <a:p>
            <a:pPr algn="l"/>
            <a:r>
              <a:rPr lang="ru-RU" dirty="0" smtClean="0">
                <a:solidFill>
                  <a:schemeClr val="tx2">
                    <a:lumMod val="50000"/>
                  </a:schemeClr>
                </a:solidFill>
              </a:rPr>
              <a:t>•	презентация мини-проекта. </a:t>
            </a:r>
            <a:endParaRPr lang="ru-RU" dirty="0">
              <a:solidFill>
                <a:schemeClr val="tx2">
                  <a:lumMod val="50000"/>
                </a:schemeClr>
              </a:solidFill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84801024"/>
              </p:ext>
            </p:extLst>
          </p:nvPr>
        </p:nvGraphicFramePr>
        <p:xfrm>
          <a:off x="3923928" y="116632"/>
          <a:ext cx="4922252" cy="279806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922252"/>
              </a:tblGrid>
              <a:tr h="0">
                <a:tc>
                  <a:txBody>
                    <a:bodyPr/>
                    <a:lstStyle/>
                    <a:p>
                      <a:pPr indent="44958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Что означает владение математикой? Это есть умение решать задачи, причем не только стандартные, но и требующие известной независимости мышления, здравого смысла, оригинальности, изобретательности</a:t>
                      </a:r>
                    </a:p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err="1">
                          <a:effectLst/>
                        </a:rPr>
                        <a:t>Л.Пойа</a:t>
                      </a:r>
                      <a:r>
                        <a:rPr lang="ru-RU" sz="1800" dirty="0">
                          <a:effectLst/>
                        </a:rPr>
                        <a:t>. Математическое открытие</a:t>
                      </a:r>
                    </a:p>
                    <a:p>
                      <a:pPr algn="l">
                        <a:spcAft>
                          <a:spcPts val="600"/>
                        </a:spcAft>
                      </a:pPr>
                      <a:r>
                        <a:rPr lang="ru-RU" sz="1800" dirty="0">
                          <a:effectLst/>
                        </a:rPr>
                        <a:t> </a:t>
                      </a:r>
                      <a:endParaRPr lang="ru-RU" sz="1800" dirty="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3D458-B2B9-4C22-84CC-CCFAA9548301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5023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Выяснить </a:t>
            </a:r>
            <a:r>
              <a:rPr lang="ru-RU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области применения теоремы </a:t>
            </a:r>
            <a:r>
              <a:rPr lang="ru-RU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Пифагора. </a:t>
            </a:r>
            <a:endParaRPr lang="ru-RU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3203848" y="1340768"/>
            <a:ext cx="5688632" cy="41764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1800" b="1" dirty="0"/>
              <a:t>Задача  индийского математика XII века </a:t>
            </a:r>
            <a:r>
              <a:rPr lang="ru-RU" sz="1800" b="1" dirty="0" err="1"/>
              <a:t>Бхаскары</a:t>
            </a:r>
            <a:endParaRPr lang="ru-RU" sz="1800" dirty="0"/>
          </a:p>
          <a:p>
            <a:pPr marL="0" indent="0">
              <a:buNone/>
            </a:pPr>
            <a:r>
              <a:rPr lang="ru-RU" sz="1800" b="1" dirty="0"/>
              <a:t> </a:t>
            </a:r>
            <a:r>
              <a:rPr lang="ru-RU" sz="1800" i="1" dirty="0" smtClean="0"/>
              <a:t>На </a:t>
            </a:r>
            <a:r>
              <a:rPr lang="ru-RU" sz="1800" i="1" dirty="0"/>
              <a:t>берегу реки рос тополь одинокий. </a:t>
            </a:r>
          </a:p>
          <a:p>
            <a:pPr marL="0" indent="0">
              <a:buNone/>
            </a:pPr>
            <a:r>
              <a:rPr lang="ru-RU" sz="1800" i="1" dirty="0"/>
              <a:t>Вдруг ветра порыв его ствол надломал.</a:t>
            </a:r>
          </a:p>
          <a:p>
            <a:pPr marL="0" indent="0">
              <a:buNone/>
            </a:pPr>
            <a:r>
              <a:rPr lang="ru-RU" sz="1800" i="1" dirty="0"/>
              <a:t>Бедный тополь упал. И угол прямой</a:t>
            </a:r>
          </a:p>
          <a:p>
            <a:pPr marL="0" indent="0">
              <a:buNone/>
            </a:pPr>
            <a:r>
              <a:rPr lang="ru-RU" sz="1800" i="1" dirty="0"/>
              <a:t>С теченьем реки его ствол составлял.</a:t>
            </a:r>
          </a:p>
          <a:p>
            <a:pPr marL="0" indent="0">
              <a:buNone/>
            </a:pPr>
            <a:r>
              <a:rPr lang="ru-RU" sz="1800" i="1" dirty="0"/>
              <a:t>Запомни теперь, что в этом месте река</a:t>
            </a:r>
          </a:p>
          <a:p>
            <a:pPr marL="0" indent="0">
              <a:buNone/>
            </a:pPr>
            <a:r>
              <a:rPr lang="ru-RU" sz="1800" i="1" dirty="0"/>
              <a:t>В четыре лишь фута была широка</a:t>
            </a:r>
          </a:p>
          <a:p>
            <a:pPr marL="0" indent="0">
              <a:buNone/>
            </a:pPr>
            <a:r>
              <a:rPr lang="ru-RU" sz="1800" i="1" dirty="0"/>
              <a:t>Верхушка склонилась у края реки.</a:t>
            </a:r>
          </a:p>
          <a:p>
            <a:pPr marL="0" indent="0">
              <a:buNone/>
            </a:pPr>
            <a:r>
              <a:rPr lang="ru-RU" sz="1800" i="1" dirty="0"/>
              <a:t>Осталось три фута всего от ствола,</a:t>
            </a:r>
          </a:p>
          <a:p>
            <a:pPr marL="0" indent="0">
              <a:buNone/>
            </a:pPr>
            <a:r>
              <a:rPr lang="ru-RU" sz="1800" i="1" dirty="0"/>
              <a:t>Прошу тебя, скоро теперь мне скажи: </a:t>
            </a:r>
          </a:p>
          <a:p>
            <a:pPr marL="0" indent="0">
              <a:buNone/>
            </a:pPr>
            <a:r>
              <a:rPr lang="ru-RU" sz="1800" i="1" dirty="0"/>
              <a:t>У тополя как велика высота?»</a:t>
            </a:r>
          </a:p>
          <a:p>
            <a:pPr marL="0" indent="0">
              <a:buNone/>
            </a:pPr>
            <a:r>
              <a:rPr lang="ru-RU" sz="1800" b="1" dirty="0"/>
              <a:t> Решение: </a:t>
            </a:r>
            <a:endParaRPr lang="ru-RU" sz="1800" dirty="0"/>
          </a:p>
          <a:p>
            <a:pPr marL="0" indent="0">
              <a:buNone/>
            </a:pPr>
            <a:r>
              <a:rPr lang="ru-RU" sz="1800" dirty="0"/>
              <a:t>  	По теореме Пифагора АВ</a:t>
            </a:r>
            <a:r>
              <a:rPr lang="ru-RU" sz="1800" baseline="30000" dirty="0"/>
              <a:t>2</a:t>
            </a:r>
            <a:r>
              <a:rPr lang="ru-RU" sz="1800" dirty="0"/>
              <a:t>= ВС</a:t>
            </a:r>
            <a:r>
              <a:rPr lang="ru-RU" sz="1800" baseline="30000" dirty="0"/>
              <a:t>2</a:t>
            </a:r>
            <a:r>
              <a:rPr lang="ru-RU" sz="1800" dirty="0"/>
              <a:t>+АС</a:t>
            </a:r>
            <a:r>
              <a:rPr lang="ru-RU" sz="1800" baseline="30000" dirty="0"/>
              <a:t>2</a:t>
            </a:r>
            <a:r>
              <a:rPr lang="ru-RU" sz="1800" dirty="0"/>
              <a:t> </a:t>
            </a:r>
            <a:r>
              <a:rPr lang="ru-RU" sz="1800" dirty="0" smtClean="0"/>
              <a:t>; 9+16=25</a:t>
            </a:r>
            <a:r>
              <a:rPr lang="ru-RU" sz="1800" dirty="0"/>
              <a:t>, АВ=5 Футов; С</a:t>
            </a:r>
            <a:r>
              <a:rPr lang="en-US" sz="1800" dirty="0"/>
              <a:t>D</a:t>
            </a:r>
            <a:r>
              <a:rPr lang="ru-RU" sz="1800" dirty="0"/>
              <a:t>=3+5=8 футов. Ответ: высота тополя 8 футов.</a:t>
            </a:r>
          </a:p>
          <a:p>
            <a:endParaRPr lang="ru-RU" sz="1800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772816"/>
            <a:ext cx="2303745" cy="4032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Номер слайда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4D53D458-B2B9-4C22-84CC-CCFAA9548301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9564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143000"/>
          </a:xfrm>
        </p:spPr>
        <p:txBody>
          <a:bodyPr>
            <a:normAutofit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3563888" y="1628800"/>
            <a:ext cx="5122912" cy="4525963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b="1" dirty="0" smtClean="0"/>
              <a:t>Задача   из учебника «Арифметика» Леонтия Магницкого</a:t>
            </a:r>
          </a:p>
          <a:p>
            <a:pPr marL="0" indent="0">
              <a:buNone/>
            </a:pPr>
            <a:r>
              <a:rPr lang="ru-RU" b="1" dirty="0" smtClean="0"/>
              <a:t>  </a:t>
            </a:r>
            <a:r>
              <a:rPr lang="ru-RU" i="1" dirty="0" err="1" smtClean="0"/>
              <a:t>Случися</a:t>
            </a:r>
            <a:r>
              <a:rPr lang="ru-RU" i="1" dirty="0" smtClean="0"/>
              <a:t> </a:t>
            </a:r>
            <a:r>
              <a:rPr lang="ru-RU" i="1" dirty="0"/>
              <a:t>некому человеку к стене лестницу </a:t>
            </a:r>
            <a:r>
              <a:rPr lang="ru-RU" i="1" dirty="0" err="1"/>
              <a:t>прибрати</a:t>
            </a:r>
            <a:r>
              <a:rPr lang="ru-RU" i="1" dirty="0"/>
              <a:t>, стены же тоя высота есть 117 стоп. И обреете лестницу </a:t>
            </a:r>
            <a:r>
              <a:rPr lang="ru-RU" i="1" dirty="0" err="1"/>
              <a:t>долготью</a:t>
            </a:r>
            <a:r>
              <a:rPr lang="ru-RU" i="1" dirty="0"/>
              <a:t> 125 стоп. И </a:t>
            </a:r>
            <a:r>
              <a:rPr lang="ru-RU" i="1" dirty="0" err="1"/>
              <a:t>ведати</a:t>
            </a:r>
            <a:r>
              <a:rPr lang="ru-RU" i="1" dirty="0"/>
              <a:t> хочет, </a:t>
            </a:r>
            <a:r>
              <a:rPr lang="ru-RU" i="1" dirty="0" err="1"/>
              <a:t>колико</a:t>
            </a:r>
            <a:r>
              <a:rPr lang="ru-RU" i="1" dirty="0"/>
              <a:t> стоп сея лестницы нижний конец от стены </a:t>
            </a:r>
            <a:r>
              <a:rPr lang="ru-RU" i="1" dirty="0" err="1"/>
              <a:t>отстояти</a:t>
            </a:r>
            <a:r>
              <a:rPr lang="ru-RU" i="1" dirty="0"/>
              <a:t> нужно.</a:t>
            </a:r>
          </a:p>
          <a:p>
            <a:pPr marL="0" indent="0">
              <a:buNone/>
            </a:pPr>
            <a:r>
              <a:rPr lang="ru-RU" b="1" dirty="0"/>
              <a:t>Решение:</a:t>
            </a:r>
            <a:r>
              <a:rPr lang="ru-RU" dirty="0"/>
              <a:t> ВС</a:t>
            </a:r>
            <a:r>
              <a:rPr lang="ru-RU" baseline="30000" dirty="0"/>
              <a:t>2</a:t>
            </a:r>
            <a:r>
              <a:rPr lang="ru-RU" dirty="0"/>
              <a:t>=АВ</a:t>
            </a:r>
            <a:r>
              <a:rPr lang="ru-RU" baseline="30000" dirty="0"/>
              <a:t>2</a:t>
            </a:r>
            <a:r>
              <a:rPr lang="ru-RU" dirty="0"/>
              <a:t>-АС</a:t>
            </a:r>
            <a:r>
              <a:rPr lang="ru-RU" baseline="30000" dirty="0"/>
              <a:t>2</a:t>
            </a:r>
            <a:r>
              <a:rPr lang="ru-RU" dirty="0"/>
              <a:t>; ВС</a:t>
            </a:r>
            <a:r>
              <a:rPr lang="ru-RU" baseline="30000" dirty="0"/>
              <a:t>2</a:t>
            </a:r>
            <a:r>
              <a:rPr lang="ru-RU" dirty="0"/>
              <a:t>=15625-13689=44 стоп. </a:t>
            </a:r>
          </a:p>
          <a:p>
            <a:pPr marL="0" indent="0">
              <a:buNone/>
            </a:pPr>
            <a:r>
              <a:rPr lang="ru-RU" dirty="0"/>
              <a:t>Ответ: ВС=44 стоп.  </a:t>
            </a:r>
          </a:p>
          <a:p>
            <a:endParaRPr lang="ru-RU" dirty="0"/>
          </a:p>
        </p:txBody>
      </p:sp>
      <p:pic>
        <p:nvPicPr>
          <p:cNvPr id="5" name="Объект 4"/>
          <p:cNvPicPr>
            <a:picLocks noGrp="1"/>
          </p:cNvPicPr>
          <p:nvPr>
            <p:ph sz="quarter" idx="2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23528" y="1844824"/>
            <a:ext cx="3073524" cy="4464496"/>
          </a:xfrm>
          <a:prstGeom prst="rect">
            <a:avLst/>
          </a:prstGeom>
          <a:noFill/>
          <a:ln w="9398">
            <a:noFill/>
            <a:miter lim="800000"/>
            <a:headEnd/>
            <a:tailEnd/>
          </a:ln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Выяснить области применения теоремы Пифагора. </a:t>
            </a:r>
            <a:endParaRPr lang="ru-RU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3D458-B2B9-4C22-84CC-CCFAA9548301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9550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title"/>
          </p:nvPr>
        </p:nvSpPr>
        <p:spPr>
          <a:xfrm>
            <a:off x="467544" y="25121"/>
            <a:ext cx="8229600" cy="667575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ru-RU" altLang="ru-RU" sz="4000" b="1" dirty="0" smtClean="0">
                <a:solidFill>
                  <a:schemeClr val="tx1"/>
                </a:solidFill>
              </a:rPr>
              <a:t>Задача землемеров</a:t>
            </a:r>
          </a:p>
        </p:txBody>
      </p:sp>
      <p:sp>
        <p:nvSpPr>
          <p:cNvPr id="15363" name="Rectangle 8"/>
          <p:cNvSpPr>
            <a:spLocks noGrp="1" noChangeArrowheads="1"/>
          </p:cNvSpPr>
          <p:nvPr>
            <p:ph sz="quarter" idx="1"/>
          </p:nvPr>
        </p:nvSpPr>
        <p:spPr>
          <a:xfrm>
            <a:off x="1259632" y="1052712"/>
            <a:ext cx="7704856" cy="1152153"/>
          </a:xfrm>
        </p:spPr>
        <p:txBody>
          <a:bodyPr>
            <a:normAutofit lnSpcReduction="10000"/>
          </a:bodyPr>
          <a:lstStyle/>
          <a:p>
            <a:pPr>
              <a:lnSpc>
                <a:spcPct val="90000"/>
              </a:lnSpc>
              <a:buNone/>
            </a:pPr>
            <a:r>
              <a:rPr lang="ru-RU" altLang="ru-RU" dirty="0" smtClean="0">
                <a:solidFill>
                  <a:srgbClr val="800000"/>
                </a:solidFill>
              </a:rPr>
              <a:t>	Землемеры Древнего Египта для построения</a:t>
            </a:r>
          </a:p>
          <a:p>
            <a:pPr>
              <a:lnSpc>
                <a:spcPct val="90000"/>
              </a:lnSpc>
              <a:buNone/>
            </a:pPr>
            <a:r>
              <a:rPr lang="ru-RU" altLang="ru-RU" dirty="0" smtClean="0">
                <a:solidFill>
                  <a:srgbClr val="800000"/>
                </a:solidFill>
              </a:rPr>
              <a:t>прямого угла использовали бечёвку, разделённую</a:t>
            </a:r>
          </a:p>
          <a:p>
            <a:pPr>
              <a:lnSpc>
                <a:spcPct val="90000"/>
              </a:lnSpc>
              <a:buNone/>
            </a:pPr>
            <a:r>
              <a:rPr lang="ru-RU" altLang="ru-RU" dirty="0" smtClean="0">
                <a:solidFill>
                  <a:srgbClr val="800000"/>
                </a:solidFill>
              </a:rPr>
              <a:t>узлами на 12 равных частей.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ru-RU" altLang="ru-RU" dirty="0" smtClean="0">
              <a:solidFill>
                <a:srgbClr val="006600"/>
              </a:solidFill>
            </a:endParaRPr>
          </a:p>
        </p:txBody>
      </p:sp>
      <p:pic>
        <p:nvPicPr>
          <p:cNvPr id="3074" name="Picture 2" descr="E:\Проекты\Изображение 03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979966" y="1097615"/>
            <a:ext cx="4535995" cy="6984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3D458-B2B9-4C22-84CC-CCFAA9548301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1494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Измерить </a:t>
            </a:r>
            <a:r>
              <a:rPr lang="ru-RU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высоту предмета, применяя подобие треугольников. 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marL="0" lvl="0" indent="0">
              <a:buNone/>
            </a:pPr>
            <a:r>
              <a:rPr lang="ru-RU" b="1" dirty="0" smtClean="0"/>
              <a:t>1.Определение </a:t>
            </a:r>
            <a:r>
              <a:rPr lang="ru-RU" b="1" dirty="0"/>
              <a:t>высоты  предмета по его тени</a:t>
            </a:r>
            <a:r>
              <a:rPr lang="ru-RU" b="1" dirty="0" smtClean="0"/>
              <a:t>.</a:t>
            </a:r>
          </a:p>
          <a:p>
            <a:pPr marL="0" lvl="0" indent="0">
              <a:buNone/>
            </a:pPr>
            <a:r>
              <a:rPr lang="ru-RU" b="1" dirty="0" smtClean="0">
                <a:solidFill>
                  <a:srgbClr val="002060"/>
                </a:solidFill>
              </a:rPr>
              <a:t>Определяли высоту башни.</a:t>
            </a:r>
          </a:p>
          <a:p>
            <a:r>
              <a:rPr lang="ru-RU" dirty="0" smtClean="0">
                <a:solidFill>
                  <a:srgbClr val="7030A0"/>
                </a:solidFill>
              </a:rPr>
              <a:t>Длина шеста 1,5м.</a:t>
            </a:r>
          </a:p>
          <a:p>
            <a:r>
              <a:rPr lang="ru-RU" i="1" dirty="0" smtClean="0">
                <a:solidFill>
                  <a:srgbClr val="7030A0"/>
                </a:solidFill>
              </a:rPr>
              <a:t>поставили шест так, чтобы конец его тени совпал с концом тени башни</a:t>
            </a:r>
          </a:p>
          <a:p>
            <a:endParaRPr lang="ru-RU" dirty="0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4456026" y="1600200"/>
            <a:ext cx="3286298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3D458-B2B9-4C22-84CC-CCFAA9548301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6618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323528" y="332656"/>
            <a:ext cx="3240360" cy="4525963"/>
          </a:xfrm>
        </p:spPr>
        <p:txBody>
          <a:bodyPr>
            <a:normAutofit/>
          </a:bodyPr>
          <a:lstStyle/>
          <a:p>
            <a:r>
              <a:rPr lang="ru-RU" b="1" i="1" dirty="0" smtClean="0">
                <a:solidFill>
                  <a:schemeClr val="accent2">
                    <a:lumMod val="75000"/>
                  </a:schemeClr>
                </a:solidFill>
              </a:rPr>
              <a:t>Измерили длину тени башни, и она оказалась равной≈32,34метра.</a:t>
            </a:r>
          </a:p>
          <a:p>
            <a:r>
              <a:rPr lang="ru-RU" b="1" i="1" dirty="0">
                <a:solidFill>
                  <a:schemeClr val="accent2">
                    <a:lumMod val="75000"/>
                  </a:schemeClr>
                </a:solidFill>
              </a:rPr>
              <a:t>Д</a:t>
            </a:r>
            <a:r>
              <a:rPr lang="ru-RU" b="1" i="1" dirty="0" smtClean="0">
                <a:solidFill>
                  <a:schemeClr val="accent2">
                    <a:lumMod val="75000"/>
                  </a:schemeClr>
                </a:solidFill>
              </a:rPr>
              <a:t>лину от палки до конца тени башни. Она равна 1,4 метра</a:t>
            </a:r>
          </a:p>
          <a:p>
            <a:endParaRPr lang="ru-RU" dirty="0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25852" y="12754"/>
            <a:ext cx="3568653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91880" y="2492896"/>
            <a:ext cx="2771800" cy="3801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Прямоугольник 7"/>
          <p:cNvSpPr/>
          <p:nvPr/>
        </p:nvSpPr>
        <p:spPr>
          <a:xfrm>
            <a:off x="148219" y="4149080"/>
            <a:ext cx="3312368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accent2">
                    <a:lumMod val="75000"/>
                  </a:schemeClr>
                </a:solidFill>
              </a:rPr>
              <a:t>Обозначим высоту башни за</a:t>
            </a:r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 x</a:t>
            </a:r>
            <a:r>
              <a:rPr lang="ru-RU" dirty="0" smtClean="0">
                <a:solidFill>
                  <a:schemeClr val="accent2">
                    <a:lumMod val="75000"/>
                  </a:schemeClr>
                </a:solidFill>
              </a:rPr>
              <a:t>.</a:t>
            </a:r>
          </a:p>
          <a:p>
            <a:r>
              <a:rPr lang="ru-RU" dirty="0" smtClean="0">
                <a:solidFill>
                  <a:schemeClr val="accent2">
                    <a:lumMod val="75000"/>
                  </a:schemeClr>
                </a:solidFill>
              </a:rPr>
              <a:t>Составим пропорцию: 32.34/1.4=</a:t>
            </a:r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x</a:t>
            </a:r>
            <a:r>
              <a:rPr lang="ru-RU" dirty="0" smtClean="0">
                <a:solidFill>
                  <a:schemeClr val="accent2">
                    <a:lumMod val="75000"/>
                  </a:schemeClr>
                </a:solidFill>
              </a:rPr>
              <a:t>/1.5</a:t>
            </a:r>
          </a:p>
          <a:p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X=32.34*1.5/1.4</a:t>
            </a:r>
          </a:p>
          <a:p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x=</a:t>
            </a:r>
            <a:r>
              <a:rPr lang="ru-RU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34.65</a:t>
            </a:r>
          </a:p>
          <a:p>
            <a:r>
              <a:rPr lang="ru-RU" dirty="0" smtClean="0">
                <a:solidFill>
                  <a:schemeClr val="accent2">
                    <a:lumMod val="75000"/>
                  </a:schemeClr>
                </a:solidFill>
              </a:rPr>
              <a:t>Ответ: Высота башни 34.65 метра</a:t>
            </a:r>
            <a:endParaRPr lang="ru-RU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3D458-B2B9-4C22-84CC-CCFAA9548301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5784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ru-RU" dirty="0"/>
              <a:t>Определение высоты предмета с помощью фотографии.</a:t>
            </a:r>
            <a:br>
              <a:rPr lang="ru-RU" dirty="0"/>
            </a:b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330824" cy="2116832"/>
          </a:xfrm>
        </p:spPr>
        <p:txBody>
          <a:bodyPr>
            <a:normAutofit/>
          </a:bodyPr>
          <a:lstStyle/>
          <a:p>
            <a:r>
              <a:rPr lang="ru-RU" altLang="ru-RU" dirty="0"/>
              <a:t>Нашла подходящую местность где есть столб или дерево и есть местность, что </a:t>
            </a:r>
            <a:r>
              <a:rPr lang="ru-RU" altLang="ru-RU" dirty="0" smtClean="0"/>
              <a:t>бы сфотографироваться </a:t>
            </a:r>
            <a:endParaRPr lang="ru-RU" altLang="ru-RU" dirty="0"/>
          </a:p>
        </p:txBody>
      </p:sp>
      <p:pic>
        <p:nvPicPr>
          <p:cNvPr id="6" name="Picture 9" descr="w_9d222b41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04048" y="764704"/>
            <a:ext cx="3657600" cy="4554029"/>
          </a:xfrm>
          <a:noFill/>
        </p:spPr>
      </p:pic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-1425" y="3717032"/>
            <a:ext cx="5293505" cy="1944216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1"/>
              </a:buClr>
              <a:buSzPct val="70000"/>
              <a:buFont typeface="Wingdings"/>
              <a:buChar char="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60000"/>
              <a:buFont typeface="Wingdings"/>
              <a:buChar char="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182880" algn="l" rtl="0" eaLnBrk="1" latinLnBrk="0" hangingPunct="1">
              <a:spcBef>
                <a:spcPct val="20000"/>
              </a:spcBef>
              <a:buClr>
                <a:schemeClr val="accent1">
                  <a:tint val="60000"/>
                </a:schemeClr>
              </a:buClr>
              <a:buSzPct val="60000"/>
              <a:buFont typeface="Wingdings"/>
              <a:buChar char="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182880" algn="l" rtl="0" eaLnBrk="1" latinLnBrk="0" hangingPunct="1">
              <a:spcBef>
                <a:spcPct val="20000"/>
              </a:spcBef>
              <a:buClr>
                <a:schemeClr val="accent2">
                  <a:tint val="60000"/>
                </a:schemeClr>
              </a:buClr>
              <a:buSzPct val="68000"/>
              <a:buFont typeface="Wingdings 2"/>
              <a:buChar char="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Char char="•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011680" indent="-182880" algn="l" rtl="0" eaLnBrk="1" latinLnBrk="0" hangingPunct="1">
              <a:spcBef>
                <a:spcPct val="20000"/>
              </a:spcBef>
              <a:buClr>
                <a:schemeClr val="accent1">
                  <a:tint val="60000"/>
                </a:schemeClr>
              </a:buClr>
              <a:buSzPct val="60000"/>
              <a:buFont typeface="Wingdings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286000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Char char="•"/>
              <a:defRPr kumimoji="0" sz="1400" kern="1200" cap="small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56032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Char char="•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itchFamily="2" charset="2"/>
              <a:buNone/>
            </a:pPr>
            <a:r>
              <a:rPr lang="ru-RU" altLang="ru-RU" dirty="0" smtClean="0"/>
              <a:t>Выполнили расчёты по пропорции </a:t>
            </a:r>
          </a:p>
          <a:p>
            <a:pPr>
              <a:buFont typeface="Wingdings" pitchFamily="2" charset="2"/>
              <a:buNone/>
            </a:pPr>
            <a:r>
              <a:rPr lang="ru-RU" altLang="ru-RU" dirty="0" smtClean="0"/>
              <a:t>   (мой рост)163см             ?</a:t>
            </a:r>
          </a:p>
          <a:p>
            <a:pPr>
              <a:buFont typeface="Wingdings" pitchFamily="2" charset="2"/>
              <a:buNone/>
            </a:pPr>
            <a:r>
              <a:rPr lang="ru-RU" altLang="ru-RU" dirty="0" smtClean="0"/>
              <a:t>(рост на фото)   =  (длина столба)</a:t>
            </a:r>
          </a:p>
          <a:p>
            <a:pPr>
              <a:buFont typeface="Wingdings" pitchFamily="2" charset="2"/>
              <a:buNone/>
            </a:pPr>
            <a:r>
              <a:rPr lang="ru-RU" altLang="ru-RU" dirty="0" smtClean="0"/>
              <a:t>        3см                        14см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720080" y="5805264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altLang="ru-RU" dirty="0" smtClean="0"/>
              <a:t> Получилось, что длина столба в реальности равна 11.41 метра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3D458-B2B9-4C22-84CC-CCFAA9548301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51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ru-RU" dirty="0"/>
              <a:t>Определение высоты предмета с помощью шеста с вращающейся планкой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4098" name="Picture 2" descr="E:\Проекты\Изображение 040.jpg"/>
          <p:cNvPicPr>
            <a:picLocks noGrp="1" noChangeAspect="1" noChangeArrowheads="1"/>
          </p:cNvPicPr>
          <p:nvPr>
            <p:ph sz="quarter" idx="2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585" r="6717"/>
          <a:stretch/>
        </p:blipFill>
        <p:spPr bwMode="auto">
          <a:xfrm>
            <a:off x="323528" y="1484784"/>
            <a:ext cx="3814787" cy="4510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E:\Проекты\Изображение 043.jpg"/>
          <p:cNvPicPr>
            <a:picLocks noGrp="1" noChangeAspect="1" noChangeArrowheads="1"/>
          </p:cNvPicPr>
          <p:nvPr>
            <p:ph sz="quarter" idx="4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17" t="638"/>
          <a:stretch/>
        </p:blipFill>
        <p:spPr bwMode="auto">
          <a:xfrm rot="16200000">
            <a:off x="4932043" y="980727"/>
            <a:ext cx="3024335" cy="4320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3D458-B2B9-4C22-84CC-CCFAA9548301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2400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Эркер">
  <a:themeElements>
    <a:clrScheme name="Эркер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Эркер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Эркер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117</TotalTime>
  <Words>566</Words>
  <Application>Microsoft Office PowerPoint</Application>
  <PresentationFormat>Экран (4:3)</PresentationFormat>
  <Paragraphs>99</Paragraphs>
  <Slides>15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7" baseType="lpstr">
      <vt:lpstr>Эркер</vt:lpstr>
      <vt:lpstr>Формула</vt:lpstr>
      <vt:lpstr>Мини – проекты по геометрии как средство подготовки к профильному обучению.</vt:lpstr>
      <vt:lpstr>Презентация PowerPoint</vt:lpstr>
      <vt:lpstr>Выяснить области применения теоремы Пифагора. </vt:lpstr>
      <vt:lpstr> </vt:lpstr>
      <vt:lpstr>Задача землемеров</vt:lpstr>
      <vt:lpstr>Измерить высоту предмета, применяя подобие треугольников. </vt:lpstr>
      <vt:lpstr>Презентация PowerPoint</vt:lpstr>
      <vt:lpstr>Определение высоты предмета с помощью фотографии. </vt:lpstr>
      <vt:lpstr>Определение высоты предмета с помощью шеста с вращающейся планкой.</vt:lpstr>
      <vt:lpstr>Определение высоты предмета с помощью зеркала. </vt:lpstr>
      <vt:lpstr>Определение высоты шкафа  по описанию в книге Жюль Верна  "Таинственный остров".</vt:lpstr>
      <vt:lpstr>«Решения треугольников»  Измерение высоты предмета.</vt:lpstr>
      <vt:lpstr>Измерение высоты ёлки</vt:lpstr>
      <vt:lpstr>Определение высоты здания.</vt:lpstr>
      <vt:lpstr>Презентация PowerPoint</vt:lpstr>
    </vt:vector>
  </TitlesOfParts>
  <Company>SanBuild &amp; 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Мини – проекты по геометрии как средство подготовки к профильному обучению.</dc:title>
  <dc:creator>Галя</dc:creator>
  <cp:lastModifiedBy>Галя</cp:lastModifiedBy>
  <cp:revision>14</cp:revision>
  <dcterms:created xsi:type="dcterms:W3CDTF">2014-01-29T00:51:01Z</dcterms:created>
  <dcterms:modified xsi:type="dcterms:W3CDTF">2014-01-30T10:16:30Z</dcterms:modified>
</cp:coreProperties>
</file>