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94" r:id="rId3"/>
    <p:sldId id="295" r:id="rId4"/>
    <p:sldId id="296" r:id="rId5"/>
    <p:sldId id="297" r:id="rId6"/>
    <p:sldId id="283" r:id="rId7"/>
    <p:sldId id="285" r:id="rId8"/>
    <p:sldId id="286" r:id="rId9"/>
    <p:sldId id="289" r:id="rId10"/>
    <p:sldId id="257" r:id="rId11"/>
    <p:sldId id="258" r:id="rId12"/>
    <p:sldId id="259" r:id="rId13"/>
    <p:sldId id="290" r:id="rId14"/>
    <p:sldId id="260" r:id="rId15"/>
    <p:sldId id="270" r:id="rId16"/>
    <p:sldId id="271" r:id="rId17"/>
    <p:sldId id="273" r:id="rId18"/>
    <p:sldId id="274" r:id="rId19"/>
    <p:sldId id="262" r:id="rId20"/>
    <p:sldId id="263" r:id="rId21"/>
    <p:sldId id="264" r:id="rId22"/>
    <p:sldId id="265" r:id="rId23"/>
    <p:sldId id="275" r:id="rId24"/>
    <p:sldId id="276" r:id="rId25"/>
    <p:sldId id="261" r:id="rId26"/>
    <p:sldId id="266" r:id="rId27"/>
    <p:sldId id="267" r:id="rId28"/>
    <p:sldId id="268" r:id="rId29"/>
    <p:sldId id="277" r:id="rId30"/>
    <p:sldId id="269" r:id="rId31"/>
    <p:sldId id="272" r:id="rId32"/>
    <p:sldId id="278" r:id="rId33"/>
    <p:sldId id="279" r:id="rId34"/>
    <p:sldId id="280" r:id="rId35"/>
    <p:sldId id="298" r:id="rId36"/>
    <p:sldId id="299" r:id="rId37"/>
    <p:sldId id="281" r:id="rId38"/>
    <p:sldId id="300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00FF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20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5B18D-32DA-4EC1-81B4-44A4FEBD2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E7271-0C63-4B48-B53E-64570D68F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CEB4-0704-47EA-93EE-F254A3B5F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E12200-D938-4020-881F-BA19AD9DD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CDAD0F-C3F4-4F65-AA7A-41D2DA5F8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035251-F47F-41D4-B4A0-7D4F0C539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E3F330-1D61-4313-95E7-5C41A59772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5E645F-7F88-45CF-9F3F-C7678A5849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34D49B-8001-4C80-B814-4A0BA4357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72C1AD-AB1C-4302-ACD3-12F069E047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C80A4B-F0BC-46F8-AD7A-8F552B20F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20A54-7529-4E4C-A78B-9E98DDA31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089553-860C-4A20-9F3D-B1FD802C3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148C0-C317-49E4-BFE6-82F02C6018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D8FE-CA5F-4C08-9DFA-9778C0539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320EE-DBF6-4108-9228-759E2A268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9E876-8546-4605-AFB3-872926B1D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64AC-F23A-4F26-A129-93312AE3EB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44F59-AA9D-413E-A91A-04FD7F20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DC3C3-2152-4984-8F79-40B842CED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1EF7C79-CB09-4725-B447-D29E68DE42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288" y="692150"/>
            <a:ext cx="8280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Глобальные экологические  проблемы современности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Форма: урок « погружение» в проблему (10-11 класс) 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58112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биологии и химии, педагог дополнительного образования:</a:t>
            </a:r>
          </a:p>
          <a:p>
            <a:r>
              <a:rPr lang="ru-RU" dirty="0" smtClean="0"/>
              <a:t>Лукина Валентина Валентиновна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435600" y="404813"/>
            <a:ext cx="3529013" cy="5726112"/>
          </a:xfrm>
        </p:spPr>
        <p:txBody>
          <a:bodyPr/>
          <a:lstStyle/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Никогда человек не имел такого влияния не окружающую его среду, как теперь, никогда это влияние не было так разнообразно и так сильно. Человек настоящего времени представляет из себя геологическую силу… </a:t>
            </a:r>
          </a:p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                 </a:t>
            </a:r>
            <a:r>
              <a:rPr lang="ru-RU" sz="1600" b="1" i="1">
                <a:solidFill>
                  <a:srgbClr val="FFFF00"/>
                </a:solidFill>
                <a:latin typeface="Arial" charset="0"/>
              </a:rPr>
              <a:t>В.И. Вернадский</a:t>
            </a:r>
          </a:p>
          <a:p>
            <a:endParaRPr lang="ru-RU" sz="1600" b="1" i="1">
              <a:solidFill>
                <a:srgbClr val="FFFF00"/>
              </a:solidFill>
              <a:latin typeface="Arial" charset="0"/>
            </a:endParaRPr>
          </a:p>
          <a:p>
            <a:endParaRPr lang="ru-RU" sz="1600" b="1" i="1">
              <a:solidFill>
                <a:srgbClr val="FFFF00"/>
              </a:solidFill>
              <a:latin typeface="Arial" charset="0"/>
            </a:endParaRPr>
          </a:p>
          <a:p>
            <a:r>
              <a:rPr lang="ru-RU" sz="2000">
                <a:latin typeface="Arial" charset="0"/>
              </a:rPr>
              <a:t>Сложности и противоречия</a:t>
            </a:r>
            <a:r>
              <a:rPr lang="ru-RU" sz="20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социального, экономического и культурного развития человечества породили современные экологические проблемы</a:t>
            </a:r>
          </a:p>
        </p:txBody>
      </p:sp>
      <p:pic>
        <p:nvPicPr>
          <p:cNvPr id="8200" name="Picture 8" descr="эко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4897437" cy="2925763"/>
          </a:xfrm>
          <a:noFill/>
          <a:ln/>
        </p:spPr>
      </p:pic>
      <p:pic>
        <p:nvPicPr>
          <p:cNvPr id="8203" name="Picture 11" descr="эко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644900"/>
            <a:ext cx="4897437" cy="2809875"/>
          </a:xfrm>
          <a:noFill/>
          <a:ln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10247" name="Picture 7" descr="274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79413"/>
            <a:ext cx="4465638" cy="2952750"/>
          </a:xfrm>
          <a:noFill/>
          <a:ln/>
        </p:spPr>
      </p:pic>
      <p:sp>
        <p:nvSpPr>
          <p:cNvPr id="10250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716338"/>
            <a:ext cx="8229600" cy="2838450"/>
          </a:xfrm>
        </p:spPr>
        <p:txBody>
          <a:bodyPr/>
          <a:lstStyle/>
          <a:p>
            <a:r>
              <a:rPr lang="ru-RU" sz="2400">
                <a:latin typeface="Arial" charset="0"/>
              </a:rPr>
              <a:t>Они глобальны потому, что охватывают все среды жизни всего человечества и отражают противоречия между производством и средой . Охватывают всю биосферу и околоземное космическое пространство.</a:t>
            </a:r>
          </a:p>
        </p:txBody>
      </p:sp>
      <p:pic>
        <p:nvPicPr>
          <p:cNvPr id="10251" name="Picture 11" descr="2830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404813"/>
            <a:ext cx="3927475" cy="2944812"/>
          </a:xfrm>
          <a:noFill/>
          <a:ln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9275"/>
            <a:ext cx="3960813" cy="5581650"/>
          </a:xfrm>
        </p:spPr>
        <p:txBody>
          <a:bodyPr/>
          <a:lstStyle/>
          <a:p>
            <a:r>
              <a:rPr lang="ru-RU" sz="2400">
                <a:latin typeface="Arial" charset="0"/>
              </a:rPr>
              <a:t>Природа менялась под воздействием человека с первых этапов развития цивилизации, но всепроникающий характер экологические проблемы приобрели в ХХ веке, когда человечество вступило в эпоху НТР. Изменения в природ-ной среде приобрели лавинообразный характер.</a:t>
            </a:r>
          </a:p>
        </p:txBody>
      </p:sp>
      <p:pic>
        <p:nvPicPr>
          <p:cNvPr id="13323" name="Picture 11" descr="A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338513"/>
            <a:ext cx="4679950" cy="3268662"/>
          </a:xfrm>
          <a:noFill/>
          <a:ln/>
        </p:spPr>
      </p:pic>
      <p:pic>
        <p:nvPicPr>
          <p:cNvPr id="13324" name="Picture 12" descr="эко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88913"/>
            <a:ext cx="3121025" cy="3027362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rganization Chart 6"/>
          <p:cNvGraphicFramePr>
            <a:graphicFrameLocks/>
          </p:cNvGraphicFramePr>
          <p:nvPr>
            <p:ph/>
          </p:nvPr>
        </p:nvGraphicFramePr>
        <p:xfrm>
          <a:off x="431800" y="242888"/>
          <a:ext cx="8461375" cy="6354762"/>
        </p:xfrm>
        <a:graphic>
          <a:graphicData uri="http://schemas.openxmlformats.org/drawingml/2006/compatibility">
            <com:legacyDrawing xmlns:com="http://schemas.openxmlformats.org/drawingml/2006/compatibility" spid="_x0000_s7885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3644900"/>
            <a:ext cx="8569325" cy="3024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latin typeface="Arial" charset="0"/>
              </a:rPr>
              <a:t>К концу ХХ века возникла серьезная угроза нехватки сырья для производства. За ХХ век из недр извлечено более 50% железных руд, 70-80% нефти, 40% угля. Каждые 15 лет добыча сырья удваивается. Добыча полезных ископаемых ведет к отчуждению земель. В России общие площади разрушенных горными разработками земель составляют более 1 млн. га. Большие территории занимаются для складирования отвалов, которых ежегодно поднимается более 6 млрд. т. А понижение грунтовых вод в районах местораждений обесценивает тысячи гектар плодо-родных земель.</a:t>
            </a:r>
          </a:p>
        </p:txBody>
      </p:sp>
      <p:pic>
        <p:nvPicPr>
          <p:cNvPr id="16395" name="Picture 11" descr="0300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4249738" cy="3192463"/>
          </a:xfrm>
          <a:noFill/>
          <a:ln/>
        </p:spPr>
      </p:pic>
      <p:pic>
        <p:nvPicPr>
          <p:cNvPr id="16396" name="Picture 12" descr="D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33375"/>
            <a:ext cx="4248150" cy="3184525"/>
          </a:xfrm>
          <a:noFill/>
          <a:ln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3898900" cy="6264275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С появлением мощной техники разработки полезных ископаемых все чаще ведется открытым способом – карьерным. Возникают типичные техногенные ландшафты, характеризующихся почти полным отсутствием почвенного покрова, расти-тельности и микроорганизмов.</a:t>
            </a:r>
          </a:p>
          <a:p>
            <a:r>
              <a:rPr lang="ru-RU" sz="2000">
                <a:latin typeface="Arial" charset="0"/>
              </a:rPr>
              <a:t>Породы, содержащие золото, размывают мощными струями воды, что приводит к созданию «рукотворных пустынь».</a:t>
            </a:r>
          </a:p>
        </p:txBody>
      </p:sp>
      <p:pic>
        <p:nvPicPr>
          <p:cNvPr id="40969" name="Picture 9" descr="зс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3789363"/>
            <a:ext cx="4176712" cy="2908300"/>
          </a:xfrm>
          <a:noFill/>
          <a:ln/>
        </p:spPr>
      </p:pic>
      <p:pic>
        <p:nvPicPr>
          <p:cNvPr id="40971" name="Picture 11" descr="эко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6288" y="188913"/>
            <a:ext cx="2981325" cy="3455987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3941763"/>
            <a:ext cx="4752975" cy="2727325"/>
          </a:xfrm>
        </p:spPr>
        <p:txBody>
          <a:bodyPr/>
          <a:lstStyle/>
          <a:p>
            <a:r>
              <a:rPr lang="ru-RU" sz="2000"/>
              <a:t>Только из-за дефляции и эрозии почвы ежегодно из хозяйственного оборота выводится 8-9 млн. га. Особенно сильно эти процессы проявляются в степных районах.</a:t>
            </a:r>
          </a:p>
        </p:txBody>
      </p:sp>
      <p:pic>
        <p:nvPicPr>
          <p:cNvPr id="43016" name="Picture 8" descr="FON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4535488" cy="3400425"/>
          </a:xfrm>
          <a:noFill/>
          <a:ln/>
        </p:spPr>
      </p:pic>
      <p:pic>
        <p:nvPicPr>
          <p:cNvPr id="43017" name="Picture 9" descr="020301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3650" y="333375"/>
            <a:ext cx="3806825" cy="5832475"/>
          </a:xfrm>
          <a:noFill/>
          <a:ln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404813"/>
            <a:ext cx="3240088" cy="6192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Arial" charset="0"/>
              </a:rPr>
              <a:t>Одним из проявлений жизни человека является огромное количество отходов. Наша расточительная цивилизация тратит ресурсы со все возрастающей скоростью (в среднем 1 американец за жизнь использует 1600 т. сырья, добытого из недр).</a:t>
            </a:r>
          </a:p>
          <a:p>
            <a:pPr>
              <a:lnSpc>
                <a:spcPct val="90000"/>
              </a:lnSpc>
            </a:pPr>
            <a:endParaRPr lang="ru-RU" sz="200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2000">
              <a:latin typeface="Arial" charset="0"/>
            </a:endParaRPr>
          </a:p>
        </p:txBody>
      </p:sp>
      <p:pic>
        <p:nvPicPr>
          <p:cNvPr id="47111" name="Picture 7" descr="эко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765175"/>
            <a:ext cx="5299075" cy="5543550"/>
          </a:xfrm>
          <a:noFill/>
          <a:ln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95288" y="76517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Загрязнение воды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348038" y="404813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Загрязнение воздуха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140200" y="5516563"/>
            <a:ext cx="1368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Загрязнение почвы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23850" y="5229225"/>
            <a:ext cx="1655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Загрязнение поверхности земли мусором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u-RU" sz="2400" b="1">
                <a:solidFill>
                  <a:srgbClr val="FFCC00"/>
                </a:solidFill>
              </a:rPr>
              <a:t>Воздействие городской экосистемы на атмосферу</a:t>
            </a:r>
          </a:p>
        </p:txBody>
      </p:sp>
      <p:pic>
        <p:nvPicPr>
          <p:cNvPr id="49158" name="Picture 6" descr="D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2060575"/>
            <a:ext cx="4819650" cy="3614738"/>
          </a:xfrm>
          <a:noFill/>
          <a:ln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132138" y="981075"/>
            <a:ext cx="2592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Повышение температуры воздуха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9750" y="981075"/>
            <a:ext cx="2087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Загрязнение воздуха 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732588" y="981075"/>
            <a:ext cx="2160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 влажности воздуха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23850" y="5805488"/>
            <a:ext cx="1871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Уменьшение солнечной радиации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276600" y="6165850"/>
            <a:ext cx="259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Увеличение количества туманов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092950" y="5949950"/>
            <a:ext cx="205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Увеличение атмосферных осадков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 flipV="1">
            <a:off x="1547813" y="1412875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4211638" y="15573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7164388" y="1557338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1187450" y="5084763"/>
            <a:ext cx="10080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7164388" y="5084763"/>
            <a:ext cx="7207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4211638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21511" name="Picture 7" descr="D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250825" y="3206750"/>
            <a:ext cx="4465638" cy="3348038"/>
          </a:xfrm>
          <a:noFill/>
          <a:ln/>
        </p:spPr>
      </p:pic>
      <p:sp>
        <p:nvSpPr>
          <p:cNvPr id="2151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260350"/>
            <a:ext cx="8569325" cy="2663825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Наличие атмосферы и особенно ее состав – одно из главных условий для существования жизни на Земле. Уменьшение мощности озонового слоя, отражающего УФЛ, способно вызвать далеко идущие последствия. Изменения состава атмосферы могут происходить и под влиянием природных катастроф (извержение вулканов), но основные изменения происходят под влиянием хозяйственной деятельности человека.</a:t>
            </a:r>
          </a:p>
        </p:txBody>
      </p:sp>
      <p:pic>
        <p:nvPicPr>
          <p:cNvPr id="21515" name="Picture 11" descr="Ande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932363" y="3197225"/>
            <a:ext cx="3930650" cy="3357563"/>
          </a:xfrm>
          <a:noFill/>
          <a:ln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611560" y="482136"/>
            <a:ext cx="79928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Старики уходят. Дети </a:t>
            </a:r>
            <a:b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Начинают новый век.</a:t>
            </a:r>
            <a:b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за все в ответе – </a:t>
            </a:r>
            <a:b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 это, человек!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Михаила Дудина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24584" name="Picture 8" descr="эко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395288" y="222250"/>
            <a:ext cx="4392612" cy="2789238"/>
          </a:xfrm>
          <a:noFill/>
          <a:ln/>
        </p:spPr>
      </p:pic>
      <p:pic>
        <p:nvPicPr>
          <p:cNvPr id="24585" name="Picture 9" descr="E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395288" y="3357563"/>
            <a:ext cx="4392612" cy="3292475"/>
          </a:xfrm>
          <a:noFill/>
          <a:ln/>
        </p:spPr>
      </p:pic>
      <p:pic>
        <p:nvPicPr>
          <p:cNvPr id="24586" name="Picture 10" descr="эко 4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>
          <a:xfrm>
            <a:off x="5218113" y="333375"/>
            <a:ext cx="3479800" cy="4032250"/>
          </a:xfrm>
          <a:noFill/>
          <a:ln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003800" y="4508500"/>
            <a:ext cx="4140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Источниками искусственного загряз-нения служат промышленные, транспортные и бытовые выбросы. При высокой концентрации газов, пыли во влажном воздухе в промышленных районах возникает ядовитый туман - </a:t>
            </a: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смог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68313" y="29972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Смог в Лондоне (5-9 декабря 1952 г.)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sz="quarter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26633" name="Picture 9" descr="зс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6548438" y="188913"/>
            <a:ext cx="2328862" cy="3671887"/>
          </a:xfrm>
          <a:noFill/>
          <a:ln/>
        </p:spPr>
      </p:pic>
      <p:pic>
        <p:nvPicPr>
          <p:cNvPr id="26634" name="Picture 10" descr="эко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179388" y="3500438"/>
            <a:ext cx="3960812" cy="3100387"/>
          </a:xfrm>
          <a:noFill/>
          <a:ln/>
        </p:spPr>
      </p:pic>
      <p:pic>
        <p:nvPicPr>
          <p:cNvPr id="26635" name="Picture 11" descr="зс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>
          <a:xfrm>
            <a:off x="250825" y="260350"/>
            <a:ext cx="3816350" cy="3070225"/>
          </a:xfrm>
          <a:noFill/>
          <a:ln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211638" y="333375"/>
            <a:ext cx="230505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Выбросы ТЭС, металлургических комбинатов и транспорта содер-жат большое коли-чество </a:t>
            </a: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ru-RU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что приводит к выпаде-нию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кислотных дождей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(диоксид серы растворяется в атмосферной влаге), которые угнетают растительность, ускоряют коррозию металла, разрушают строения.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356100" y="4437063"/>
            <a:ext cx="47879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Уничтоженный кислотными дождями хвойный лес – типичная картина деградации лесных массивов вокруг крупных промышленных районов Европы и Северной Америки.</a:t>
            </a:r>
          </a:p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Ущерб от кислотных дождей в Западной Европе достигает 1,1 млрд. долларов ежегодно, несмотря на самую совершенную очистку газовых выбросов.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4537075" cy="5688013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Среди прочих газов в атмосферу поступает около 1 млрд. т. фреонов (используются в аэрозолях, холодильных установках), которые вместе с закисями азота (сверхзвуковая авиация и ракеты) в верхних слоях атмосферы разрушают озоновый слой. Уже сейчас в Северной Европе, Канаде, Австралии и Южной Америки резко возросла заболеваемость раком кожи.  </a:t>
            </a:r>
          </a:p>
        </p:txBody>
      </p:sp>
      <p:pic>
        <p:nvPicPr>
          <p:cNvPr id="28681" name="Picture 9" descr="NASA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>
          <a:xfrm>
            <a:off x="5557838" y="3284538"/>
            <a:ext cx="3275012" cy="3413125"/>
          </a:xfrm>
          <a:noFill/>
          <a:ln/>
        </p:spPr>
      </p:pic>
      <p:pic>
        <p:nvPicPr>
          <p:cNvPr id="28683" name="Picture 11" descr="FALCO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859338" y="188913"/>
            <a:ext cx="3927475" cy="2944812"/>
          </a:xfrm>
          <a:noFill/>
          <a:ln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219700" y="260350"/>
            <a:ext cx="3924300" cy="6337300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Рост концентрации СО</a:t>
            </a:r>
            <a:r>
              <a:rPr lang="ru-RU" sz="1200">
                <a:latin typeface="Arial" charset="0"/>
              </a:rPr>
              <a:t>2</a:t>
            </a:r>
            <a:r>
              <a:rPr lang="ru-RU" sz="2000">
                <a:latin typeface="Arial" charset="0"/>
              </a:rPr>
              <a:t> вызывает «парниковый эффект», ведущий к глобальному потеплению климата. За последние 30 лет в 8-10 раз возросло число засух; в 5 раз – появление мощных циклонов (ураганов). До    80 гг ХХ века средняя температура на планете была +15С, а к  2004 г. она возросла до +18С. </a:t>
            </a:r>
          </a:p>
          <a:p>
            <a:r>
              <a:rPr lang="ru-RU" sz="2000">
                <a:latin typeface="Arial" charset="0"/>
              </a:rPr>
              <a:t>Потепление ускорило таяние ледников и началось повышение уровня океана. Возникла реальная угроза затопления таких стран, как Нидерланды, Япония, Южная Корея, Сингапур.</a:t>
            </a:r>
          </a:p>
          <a:p>
            <a:endParaRPr lang="ru-RU" sz="2000">
              <a:latin typeface="Arial" charset="0"/>
            </a:endParaRPr>
          </a:p>
        </p:txBody>
      </p:sp>
      <p:pic>
        <p:nvPicPr>
          <p:cNvPr id="52232" name="Picture 8" descr="1720_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323850" y="260350"/>
            <a:ext cx="4752975" cy="3170238"/>
          </a:xfrm>
          <a:noFill/>
          <a:ln/>
        </p:spPr>
      </p:pic>
      <p:pic>
        <p:nvPicPr>
          <p:cNvPr id="52235" name="Picture 11" descr="зс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323850" y="3690938"/>
            <a:ext cx="4752975" cy="2935287"/>
          </a:xfrm>
          <a:noFill/>
          <a:ln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0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3384550" cy="6264275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В зонах наибольшего загрязнения атмосферы около крупных промышлен-ных городов происхо-дит увеличение частоты заболеваний органов дыхания, органов чувств, различ-ных аллергических заболеваний примерно в 2-3 раза. В этих регионах наиболее высокий показатель смертности – 14,9 на 1000 человек. Повысилась частота врожденных пороков развития новорож-денных.</a:t>
            </a:r>
          </a:p>
        </p:txBody>
      </p:sp>
      <p:pic>
        <p:nvPicPr>
          <p:cNvPr id="54279" name="Picture 7" descr="эко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>
          <a:xfrm>
            <a:off x="3779838" y="404813"/>
            <a:ext cx="5262562" cy="5903912"/>
          </a:xfrm>
          <a:noFill/>
          <a:ln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3816350" cy="6335713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Ресурсы пресной воды, пригодной для питья, орошения, снабжения промышленности, ограни-чены во всем мире. Главная причина – в заг-рязнении вод промышлен-ными, транспортными и коммунальными стоками. Реки, протекающие через с/х районы, насыщены удобрениями и ядохими-катами.</a:t>
            </a:r>
          </a:p>
          <a:p>
            <a:r>
              <a:rPr lang="ru-RU" sz="2000">
                <a:latin typeface="Arial" charset="0"/>
              </a:rPr>
              <a:t>Сброс неочищенных бытовых стоков приводит к распространению инфекций. 80% заболева-ний и треть смертельных случаев связаны с потреб-лением загрязненной воды </a:t>
            </a:r>
          </a:p>
        </p:txBody>
      </p:sp>
      <p:pic>
        <p:nvPicPr>
          <p:cNvPr id="19464" name="Picture 8" descr="зс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>
          <a:xfrm>
            <a:off x="4140200" y="260350"/>
            <a:ext cx="4676775" cy="3163888"/>
          </a:xfrm>
          <a:noFill/>
          <a:ln/>
        </p:spPr>
      </p:pic>
      <p:pic>
        <p:nvPicPr>
          <p:cNvPr id="19465" name="Picture 9" descr="03000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4140200" y="3565525"/>
            <a:ext cx="4781550" cy="3132138"/>
          </a:xfrm>
          <a:noFill/>
          <a:ln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4437063"/>
            <a:ext cx="8713788" cy="2160587"/>
          </a:xfrm>
        </p:spPr>
        <p:txBody>
          <a:bodyPr/>
          <a:lstStyle/>
          <a:p>
            <a:r>
              <a:rPr lang="ru-RU" sz="1800">
                <a:latin typeface="Arial" charset="0"/>
              </a:rPr>
              <a:t>Освоение космоса, несмотря на огромную приносимую пользу, поставило перед человечеством ряд существенных проблем. Накопление в ОЗП техногенного мусора (остатков летательных аппаратов и спутников; в 2000 г. около 10 тыс. т., что в 200 раз больше массы метеоритных тел) создает реальную угрозу для действующих спутников и космических станций. Запуск ракет всегда негативно сказывается на состоянии атмосферы и приводит к резкому изменению погоды на огромных территориях.</a:t>
            </a:r>
          </a:p>
        </p:txBody>
      </p:sp>
      <p:pic>
        <p:nvPicPr>
          <p:cNvPr id="30728" name="Picture 8" descr="3230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395288" y="188913"/>
            <a:ext cx="4105275" cy="4097337"/>
          </a:xfrm>
          <a:noFill/>
          <a:ln/>
        </p:spPr>
      </p:pic>
      <p:pic>
        <p:nvPicPr>
          <p:cNvPr id="30729" name="Picture 9" descr="323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643438" y="188913"/>
            <a:ext cx="4151312" cy="4117975"/>
          </a:xfrm>
          <a:noFill/>
          <a:ln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32776" name="Picture 8" descr="Dsshld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>
          <a:xfrm>
            <a:off x="250825" y="188913"/>
            <a:ext cx="3816350" cy="3584575"/>
          </a:xfrm>
          <a:noFill/>
          <a:ln/>
        </p:spPr>
      </p:pic>
      <p:pic>
        <p:nvPicPr>
          <p:cNvPr id="32777" name="Picture 9" descr="OO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859338" y="2924175"/>
            <a:ext cx="4038600" cy="3741738"/>
          </a:xfrm>
          <a:noFill/>
          <a:ln/>
        </p:spPr>
      </p:pic>
      <p:pic>
        <p:nvPicPr>
          <p:cNvPr id="32778" name="Picture 10" descr="Bye_by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>
          <a:xfrm>
            <a:off x="4427538" y="188913"/>
            <a:ext cx="4530725" cy="2603500"/>
          </a:xfrm>
          <a:noFill/>
          <a:ln/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79388" y="3860800"/>
            <a:ext cx="45370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Гонка вооружений, накопление химического и бактериологического оружия, военные конфликты (даже локальные) – сильный удар по биосфере, т.к. современное оружие ориентировано на уничтожение всего живого. Все это приводит к тяжелым экологическим последствиям.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34824" name="Picture 8" descr="эко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250825" y="260350"/>
            <a:ext cx="5041900" cy="2944813"/>
          </a:xfrm>
          <a:noFill/>
          <a:ln/>
        </p:spPr>
      </p:pic>
      <p:pic>
        <p:nvPicPr>
          <p:cNvPr id="34825" name="Picture 9" descr="эко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250825" y="3351213"/>
            <a:ext cx="5041900" cy="3275012"/>
          </a:xfrm>
          <a:noFill/>
          <a:ln/>
        </p:spPr>
      </p:pic>
      <p:sp>
        <p:nvSpPr>
          <p:cNvPr id="34831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5364163" y="260350"/>
            <a:ext cx="3600450" cy="6337300"/>
          </a:xfrm>
        </p:spPr>
        <p:txBody>
          <a:bodyPr/>
          <a:lstStyle/>
          <a:p>
            <a:r>
              <a:rPr lang="ru-RU" sz="1800">
                <a:latin typeface="Arial" charset="0"/>
              </a:rPr>
              <a:t>Очень опасны для биосфе-ры отходы химической промышленности, а аварии на химических объектах вызывают массовые поражения людей и живот-ных и приводят к заражению всего приземного слоя биосферы (авария в Бхопале в 1984 г. привела к гибели 3 тыс. чел., 20 тыс. ослепли и у более 200 тыс. чел. отмечались параличи и др.поражения).</a:t>
            </a:r>
          </a:p>
          <a:p>
            <a:r>
              <a:rPr lang="ru-RU" sz="1800">
                <a:latin typeface="Arial" charset="0"/>
              </a:rPr>
              <a:t>Опасных химические отходы часто складируют в щебеночных карьерах, а емкости с пестицидами и лабораторными отходами хранят на складах и маркируют как товар, а не отходы.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3924300" cy="6335713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Самое опасное загрязнение окружающей среды – радиоактивное. Источниками радиоактив-ного загрязнения служат атомные взрывы, производство ядерного топлива, эксплуатация атомных судов, медицинское и научное оборудование, аварии на атомных электростанциях и предприятиях ( на«Маяке» в 1957 г., на Чернобыльской АЭС в 1986 г.). Повышение допустимых доз приводит к возникновению злокачест-венных новообразований, лейкемии и генетическим мутациям.</a:t>
            </a:r>
          </a:p>
        </p:txBody>
      </p:sp>
      <p:pic>
        <p:nvPicPr>
          <p:cNvPr id="56328" name="Picture 8" descr="эко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4356100" y="188913"/>
            <a:ext cx="4503738" cy="2941637"/>
          </a:xfrm>
          <a:noFill/>
          <a:ln/>
        </p:spPr>
      </p:pic>
      <p:pic>
        <p:nvPicPr>
          <p:cNvPr id="56329" name="Picture 9" descr="B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356100" y="3500438"/>
            <a:ext cx="4575175" cy="3168650"/>
          </a:xfrm>
          <a:noFill/>
          <a:ln/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356100" y="3068638"/>
            <a:ext cx="453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Места захоронения радиоактивных веществ в море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295203"/>
          </a:xfrm>
        </p:spPr>
        <p:txBody>
          <a:bodyPr/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рассмотреть деятельность человека, анализируя его созидательную и разрушительную роль в природе и обществе учащимися 10-11х классов, используя полученные знания на уроках биологии, обществознания, географии.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36304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выявить основные экологические проблемы современности, ознакомить с основными принципами охраны природы.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38920" name="Picture 8" descr="зс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179388" y="260350"/>
            <a:ext cx="3998912" cy="6264275"/>
          </a:xfrm>
          <a:noFill/>
          <a:ln/>
        </p:spPr>
      </p:pic>
      <p:pic>
        <p:nvPicPr>
          <p:cNvPr id="38921" name="Picture 9" descr="зс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6588125" y="260350"/>
            <a:ext cx="2301875" cy="3313113"/>
          </a:xfrm>
          <a:noFill/>
          <a:ln/>
        </p:spPr>
      </p:pic>
      <p:pic>
        <p:nvPicPr>
          <p:cNvPr id="38922" name="Picture 10" descr="зс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>
          <a:xfrm>
            <a:off x="4932363" y="3752850"/>
            <a:ext cx="4032250" cy="2873375"/>
          </a:xfrm>
          <a:noFill/>
          <a:ln/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284663" y="333375"/>
            <a:ext cx="23749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 нефтяных и газовых место-рождений приво-дит к сильному загрязнению поверхности почвы, водоемов и гибели растений и животных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45064" name="Picture 8" descr="D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250825" y="333375"/>
            <a:ext cx="3816350" cy="2860675"/>
          </a:xfrm>
          <a:noFill/>
          <a:ln/>
        </p:spPr>
      </p:pic>
      <p:pic>
        <p:nvPicPr>
          <p:cNvPr id="45065" name="Picture 9" descr="D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50825" y="3692525"/>
            <a:ext cx="3816350" cy="2862263"/>
          </a:xfrm>
          <a:noFill/>
          <a:ln/>
        </p:spPr>
      </p:pic>
      <p:pic>
        <p:nvPicPr>
          <p:cNvPr id="45066" name="Picture 10" descr="эко 8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>
          <a:xfrm>
            <a:off x="4284663" y="333375"/>
            <a:ext cx="4613275" cy="3359150"/>
          </a:xfrm>
          <a:noFill/>
          <a:ln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140200" y="3933825"/>
            <a:ext cx="48593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Промышленные и бытовые отходы загрязняют все среды биосферы. На 1 жителя городов приходится 1-1,5 т. мусора в год. Для создания свалок (полигонов) бытовых отходов ежегодно их хозяйственного оборота выводится до 1 млн. га, а сжигание бытового мусора приводит к загрязнению атмосферы ядовитыми веществами.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10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60424" name="Picture 8" descr="эко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>
          <a:xfrm>
            <a:off x="652463" y="260350"/>
            <a:ext cx="2927350" cy="4105275"/>
          </a:xfrm>
          <a:noFill/>
          <a:ln/>
        </p:spPr>
      </p:pic>
      <p:pic>
        <p:nvPicPr>
          <p:cNvPr id="60425" name="Picture 9" descr="эко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>
          <a:xfrm>
            <a:off x="5364163" y="260350"/>
            <a:ext cx="3238500" cy="4103688"/>
          </a:xfrm>
          <a:noFill/>
          <a:ln/>
        </p:spPr>
      </p:pic>
      <p:sp>
        <p:nvSpPr>
          <p:cNvPr id="60427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4437063"/>
            <a:ext cx="8964612" cy="2420937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Сверхвысокий прирост населения создает новые глобальные экологические проблемы. В 1830 г. население мира составляло 1 млрд. чел., в 1960 г – 3 млрд., а в 2000 г. – 6 млрд. человек. Прирост населения происходит за счет стран «третьего» мира, где голод, безработица, бедность и антисанитария превращают эти страны в зону повышенной смертности и политической нестабильности.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4067175" y="3284538"/>
            <a:ext cx="1368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воздействия человека на природу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63495" name="Picture 7" descr="Yose1-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179388" y="260350"/>
            <a:ext cx="4248150" cy="3186113"/>
          </a:xfrm>
          <a:noFill/>
          <a:ln/>
        </p:spPr>
      </p:pic>
      <p:sp>
        <p:nvSpPr>
          <p:cNvPr id="63498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260350"/>
            <a:ext cx="4254500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latin typeface="Arial" charset="0"/>
              </a:rPr>
              <a:t>Появление растений способствовало накоплению О</a:t>
            </a:r>
            <a:r>
              <a:rPr lang="ru-RU" sz="1200">
                <a:latin typeface="Arial" charset="0"/>
              </a:rPr>
              <a:t>2</a:t>
            </a:r>
            <a:r>
              <a:rPr lang="ru-RU" sz="2000">
                <a:latin typeface="Arial" charset="0"/>
              </a:rPr>
              <a:t> в атмосфере, обриванию озонового слоя, что создало поверхность суши пригодной для жизни и эволюции животных. Современная хозяйственная деятельность человека приводит к такому изменению экологических условий, что подрывает способность живой природы к саморегуляции.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Arial" charset="0"/>
              </a:rPr>
              <a:t>Сведение лесов грозит глобальными изменениями в биосфере. Особенно опасна гибель тропических лесов, где сосредоточено 60% видов растений, многие из которых не восстанавливаются после вырубки.</a:t>
            </a:r>
          </a:p>
          <a:p>
            <a:pPr>
              <a:lnSpc>
                <a:spcPct val="90000"/>
              </a:lnSpc>
            </a:pPr>
            <a:endParaRPr lang="ru-RU" sz="2000">
              <a:latin typeface="Arial" charset="0"/>
            </a:endParaRPr>
          </a:p>
        </p:txBody>
      </p:sp>
      <p:pic>
        <p:nvPicPr>
          <p:cNvPr id="63501" name="Picture 13" descr="Img01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250825" y="3840163"/>
            <a:ext cx="4176713" cy="2786062"/>
          </a:xfrm>
          <a:noFill/>
          <a:ln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4321175" cy="6264275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На протяжении всей своей жизни человек оказывал на животных прямое (истреблял) и косвенное (уничтожение мест обитания, вырубка лесов, распашка полей, загрязнение среды) воздействия.</a:t>
            </a:r>
          </a:p>
          <a:p>
            <a:r>
              <a:rPr lang="ru-RU" sz="2000">
                <a:latin typeface="Arial" charset="0"/>
              </a:rPr>
              <a:t>За последние 400 лет с лица Земли по вине человека исчезло113 видов птиц, 83 вида млекопитающих и тысячи беспозвоночных.</a:t>
            </a:r>
          </a:p>
          <a:p>
            <a:r>
              <a:rPr lang="ru-RU" sz="2000">
                <a:latin typeface="Arial" charset="0"/>
              </a:rPr>
              <a:t>Исчезновение многих видов может привести к разбалан-сировке экосистем. Свободные ниши займут низшие организмы, способные ускорить процесс деградации живых сообществ.</a:t>
            </a:r>
          </a:p>
        </p:txBody>
      </p:sp>
      <p:pic>
        <p:nvPicPr>
          <p:cNvPr id="66568" name="Picture 8" descr="эко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4716463" y="188913"/>
            <a:ext cx="4265612" cy="3481387"/>
          </a:xfrm>
          <a:noFill/>
          <a:ln/>
        </p:spPr>
      </p:pic>
      <p:pic>
        <p:nvPicPr>
          <p:cNvPr id="66569" name="Picture 9" descr="Fis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4716463" y="3813175"/>
            <a:ext cx="4221162" cy="2811463"/>
          </a:xfrm>
          <a:noFill/>
          <a:ln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323528" y="22843"/>
            <a:ext cx="856895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 по биологии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 находитесь в походе, и местные источники воды вызывают у вас, мягко говоря, сомнения как обезопасить себя с помощью простых и надежных средств?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секрет, что сегодня водопроводная вода содержит большое количество примесей. Одни люди воду отстаивают, другие кипятят. Кто прав?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Бывает, что, набирая воду впрок, наши бабушки кладут на дно ведра серебряную ложку зачем?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При промышленной очистки воды применяют различные вещества, в том числе озон и хлор. Какой способ предпочтительней с экологической точки зрения?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Назовите естественные фильтры воды в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природе.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Современные хозяйки обязательно имеют на кухне вытяжку или воздухоочиститель. Что предпочтительной с экологической точки зрения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Можно ли использовать кондиционер как средство очистки воздуха в помещении? 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Какое вещество в промышленных условиях чаще всего используется для очистки воздуха? </a:t>
            </a:r>
            <a:endParaRPr lang="ru-RU" sz="32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Какие растения способствуют очищению воздуха? </a:t>
            </a:r>
            <a:endParaRPr lang="ru-RU" sz="32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16938" cy="6264275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                        </a:t>
            </a: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Люди повинуются законам природы, даже когда </a:t>
            </a:r>
          </a:p>
          <a:p>
            <a:pPr>
              <a:buFont typeface="Wingdings" pitchFamily="2" charset="2"/>
              <a:buNone/>
            </a:pP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                                    действуют против них</a:t>
            </a:r>
          </a:p>
          <a:p>
            <a:pPr>
              <a:buFont typeface="Wingdings" pitchFamily="2" charset="2"/>
              <a:buNone/>
            </a:pP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                                                                                                 И.В. Гете</a:t>
            </a:r>
          </a:p>
          <a:p>
            <a:pPr>
              <a:buFont typeface="Wingdings" pitchFamily="2" charset="2"/>
              <a:buNone/>
            </a:pP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1800" b="1" i="1" dirty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Arial" charset="0"/>
              </a:rPr>
              <a:t>Для решения глобальных экологических проблем требуется всестороннее, постоянное международное сотрудничество. Необходимы меры экономического, правового и воспитательного характера.</a:t>
            </a:r>
          </a:p>
          <a:p>
            <a:pPr>
              <a:buFont typeface="Wingdings" pitchFamily="2" charset="2"/>
              <a:buNone/>
            </a:pPr>
            <a:endParaRPr lang="ru-RU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FF0000"/>
                </a:solidFill>
                <a:latin typeface="Arial" charset="0"/>
              </a:rPr>
              <a:t>			</a:t>
            </a: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	Два мира есть у человека:</a:t>
            </a:r>
          </a:p>
          <a:p>
            <a:pPr>
              <a:buFont typeface="Wingdings" pitchFamily="2" charset="2"/>
              <a:buNone/>
            </a:pP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                                           Один, который нас творил,</a:t>
            </a:r>
          </a:p>
          <a:p>
            <a:pPr>
              <a:buFont typeface="Wingdings" pitchFamily="2" charset="2"/>
              <a:buNone/>
            </a:pP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                                           Другой, который мы от века</a:t>
            </a:r>
          </a:p>
          <a:p>
            <a:pPr>
              <a:buFont typeface="Wingdings" pitchFamily="2" charset="2"/>
              <a:buNone/>
            </a:pP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                                           Творим, по мере наших сил.</a:t>
            </a:r>
          </a:p>
          <a:p>
            <a:pPr>
              <a:buFont typeface="Wingdings" pitchFamily="2" charset="2"/>
              <a:buNone/>
            </a:pPr>
            <a:r>
              <a:rPr lang="ru-RU" sz="1800" b="1" i="1" dirty="0">
                <a:solidFill>
                  <a:srgbClr val="FF0000"/>
                </a:solidFill>
                <a:latin typeface="Arial" charset="0"/>
              </a:rPr>
              <a:t>                                                                                          Н. Заболоцкий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9675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 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1.Подготовка </a:t>
            </a:r>
            <a:r>
              <a:rPr lang="ru-RU" dirty="0" smtClean="0"/>
              <a:t>сообщений по местным проблемам и способам их решения; об охраняемых растениях и животных Пермского края 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2. Учебник </a:t>
            </a:r>
            <a:r>
              <a:rPr lang="ru-RU" dirty="0" smtClean="0"/>
              <a:t>10-11 класса под ред.Андреевой биологии §65 по биологии;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3.заполнить </a:t>
            </a:r>
            <a:r>
              <a:rPr lang="ru-RU" dirty="0" smtClean="0"/>
              <a:t>контурную карту, тема 11§ 1 учебник географии 10 класс.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81548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Природа не признаёт шуток, </a:t>
            </a:r>
            <a:br>
              <a:rPr lang="ru-RU" dirty="0" smtClean="0"/>
            </a:br>
            <a:r>
              <a:rPr lang="ru-RU" dirty="0" smtClean="0"/>
              <a:t>она всегда правдива, всегда серьезна: </a:t>
            </a:r>
            <a:br>
              <a:rPr lang="ru-RU" dirty="0" smtClean="0"/>
            </a:br>
            <a:r>
              <a:rPr lang="ru-RU" dirty="0" smtClean="0"/>
              <a:t>она всегда права,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ошибки </a:t>
            </a:r>
            <a:r>
              <a:rPr lang="ru-RU" dirty="0" smtClean="0"/>
              <a:t>же и </a:t>
            </a:r>
            <a:br>
              <a:rPr lang="ru-RU" dirty="0" smtClean="0"/>
            </a:br>
            <a:r>
              <a:rPr lang="ru-RU" dirty="0" smtClean="0"/>
              <a:t>заблуждения исходят от людей»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И. Гете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247531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природу шагу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ступить,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Чтоб тотчас, так ли сяк,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Ей чем-нибудь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заплатить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 этот самый шаг.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Твардовский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82762"/>
          </a:xfrm>
        </p:spPr>
        <p:txBody>
          <a:bodyPr/>
          <a:lstStyle/>
          <a:p>
            <a:r>
              <a:rPr lang="ru-RU" sz="4800">
                <a:solidFill>
                  <a:srgbClr val="FF00FF"/>
                </a:solidFill>
              </a:rPr>
              <a:t>Глобальный экологический кризис -</a:t>
            </a:r>
            <a:r>
              <a:rPr lang="ru-RU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5525"/>
          </a:xfrm>
        </p:spPr>
        <p:txBody>
          <a:bodyPr/>
          <a:lstStyle/>
          <a:p>
            <a:r>
              <a:rPr lang="ru-RU" sz="4000"/>
              <a:t>Обратимое критическое состояние ОС, угрожающее существованию живых организмов.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566862"/>
          </a:xfrm>
        </p:spPr>
        <p:txBody>
          <a:bodyPr/>
          <a:lstStyle/>
          <a:p>
            <a:r>
              <a:rPr lang="ru-RU" i="1">
                <a:solidFill>
                  <a:srgbClr val="99FF99"/>
                </a:solidFill>
              </a:rPr>
              <a:t>Что такое глобальные проблемы?</a:t>
            </a:r>
            <a:endParaRPr lang="ru-RU" sz="4800">
              <a:solidFill>
                <a:srgbClr val="99FF99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r>
              <a:rPr lang="ru-RU">
                <a:solidFill>
                  <a:srgbClr val="FF99FF"/>
                </a:solidFill>
              </a:rPr>
              <a:t>проблемы, возникающие в результате объективного развития общества, создающие угрозы всему человечеству и требующие для своего решения объединенных усилий всего мирового сообщества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172450" cy="3086100"/>
          </a:xfrm>
        </p:spPr>
        <p:txBody>
          <a:bodyPr/>
          <a:lstStyle/>
          <a:p>
            <a:r>
              <a:rPr lang="ru-RU" sz="3200" b="1">
                <a:solidFill>
                  <a:srgbClr val="FF0000"/>
                </a:solidFill>
              </a:rPr>
              <a:t>Глобальные проблемы человечества – это проблемы, касающиеся всего человечества. 	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Ни одно государство не в состоянии справиться с этими проблемами.</a:t>
            </a:r>
          </a:p>
        </p:txBody>
      </p:sp>
      <p:pic>
        <p:nvPicPr>
          <p:cNvPr id="74755" name="Picture 3" descr="Земля из косм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529013"/>
            <a:ext cx="4932362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Причины глобальных проблем:</a:t>
            </a:r>
            <a:endParaRPr lang="ru-RU" sz="4000" b="1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огромные масштабы человеческой деятельности, радикально изменяющей природу, общество, образ жизни людей.</a:t>
            </a:r>
            <a:endParaRPr lang="ru-RU" b="1"/>
          </a:p>
          <a:p>
            <a:r>
              <a:rPr lang="ru-RU"/>
              <a:t>неспособность человека рационально распорядиться этой могучей силой.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579</TotalTime>
  <Words>1666</Words>
  <Application>Microsoft Office PowerPoint</Application>
  <PresentationFormat>Экран (4:3)</PresentationFormat>
  <Paragraphs>100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Times New Roman</vt:lpstr>
      <vt:lpstr>Verdana</vt:lpstr>
      <vt:lpstr>Wingdings</vt:lpstr>
      <vt:lpstr>Глобус</vt:lpstr>
      <vt:lpstr>Слайд 1</vt:lpstr>
      <vt:lpstr>Слайд 2</vt:lpstr>
      <vt:lpstr>Цель: рассмотреть деятельность человека, анализируя его созидательную и разрушительную роль в природе и обществе учащимися 10-11х классов, используя полученные знания на уроках биологии, обществознания, географии.  </vt:lpstr>
      <vt:lpstr>«Природа не признаёт шуток,  она всегда правдива, всегда серьезна:  она всегда права,  ошибки же и  заблуждения исходят от людей»   И. Гете </vt:lpstr>
      <vt:lpstr>В природу шагу  не ступить,  Чтоб тотчас, так ли сяк,  Ей чем-нибудь  не заплатить  За этот самый шаг.  А. Твардовский </vt:lpstr>
      <vt:lpstr>Глобальный экологический кризис - </vt:lpstr>
      <vt:lpstr>Что такое глобальные проблемы?</vt:lpstr>
      <vt:lpstr>Глобальные проблемы человечества – это проблемы, касающиеся всего человечества.   Ни одно государство не в состоянии справиться с этими проблемами.</vt:lpstr>
      <vt:lpstr>Причины глобальных проблем: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Воздействие городской экосистемы на атмосферу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Домашнее задание :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ЭКОЛОГИЧЕСКИЕ ПРОБЛЕМЫ</dc:title>
  <dc:creator>ПАПА</dc:creator>
  <cp:lastModifiedBy>user</cp:lastModifiedBy>
  <cp:revision>14</cp:revision>
  <dcterms:created xsi:type="dcterms:W3CDTF">2005-11-07T14:22:31Z</dcterms:created>
  <dcterms:modified xsi:type="dcterms:W3CDTF">2014-01-26T17:06:54Z</dcterms:modified>
</cp:coreProperties>
</file>