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44" r:id="rId7"/>
    <p:sldMasterId id="2147483780" r:id="rId8"/>
    <p:sldMasterId id="2147483792" r:id="rId9"/>
    <p:sldMasterId id="2147483804" r:id="rId10"/>
  </p:sldMasterIdLst>
  <p:sldIdLst>
    <p:sldId id="256" r:id="rId11"/>
    <p:sldId id="257" r:id="rId12"/>
    <p:sldId id="261" r:id="rId13"/>
    <p:sldId id="258" r:id="rId14"/>
    <p:sldId id="259" r:id="rId15"/>
    <p:sldId id="260" r:id="rId16"/>
    <p:sldId id="262" r:id="rId17"/>
    <p:sldId id="263" r:id="rId18"/>
    <p:sldId id="264" r:id="rId19"/>
    <p:sldId id="265" r:id="rId20"/>
    <p:sldId id="266" r:id="rId21"/>
    <p:sldId id="267" r:id="rId22"/>
    <p:sldId id="270" r:id="rId23"/>
    <p:sldId id="268" r:id="rId24"/>
    <p:sldId id="269" r:id="rId25"/>
    <p:sldId id="271" r:id="rId26"/>
    <p:sldId id="272"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8" d="100"/>
          <a:sy n="78" d="100"/>
        </p:scale>
        <p:origin x="-228" y="-9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4221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0413543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3749189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email"/>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97F6C70-4D2D-48D9-B224-D9A2D1A77E83}"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7F6C70-4D2D-48D9-B224-D9A2D1A77E83}"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email"/>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697F6C70-4D2D-48D9-B224-D9A2D1A77E8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74896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email"/>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697F6C70-4D2D-48D9-B224-D9A2D1A77E83}"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668073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527648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97F6C70-4D2D-48D9-B224-D9A2D1A77E83}"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E93899D-9136-476B-B582-9417727C2B9E}" type="datetimeFigureOut">
              <a:rPr lang="ru-RU" smtClean="0"/>
              <a:pPr/>
              <a:t>28.06.2014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1895042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97F6C70-4D2D-48D9-B224-D9A2D1A77E83}"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896363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7F6C70-4D2D-48D9-B224-D9A2D1A77E83}"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E93899D-9136-476B-B582-9417727C2B9E}" type="datetimeFigureOut">
              <a:rPr lang="ru-RU" smtClean="0"/>
              <a:pPr/>
              <a:t>28.06.2014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697F6C70-4D2D-48D9-B224-D9A2D1A77E83}"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269739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7F6C70-4D2D-48D9-B224-D9A2D1A77E83}"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697F6C70-4D2D-48D9-B224-D9A2D1A77E83}"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7F6C70-4D2D-48D9-B224-D9A2D1A77E83}"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7F6C70-4D2D-48D9-B224-D9A2D1A77E83}"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697F6C70-4D2D-48D9-B224-D9A2D1A77E83}" type="slidenum">
              <a:rPr lang="ru-RU" smtClean="0"/>
              <a:pPr/>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28589943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7F6C70-4D2D-48D9-B224-D9A2D1A77E83}"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C70-4D2D-48D9-B224-D9A2D1A77E83}"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697F6C70-4D2D-48D9-B224-D9A2D1A77E83}"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697F6C70-4D2D-48D9-B224-D9A2D1A77E83}"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97F6C70-4D2D-48D9-B224-D9A2D1A77E83}"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97F6C70-4D2D-48D9-B224-D9A2D1A77E83}"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697F6C70-4D2D-48D9-B224-D9A2D1A77E83}"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F6C70-4D2D-48D9-B224-D9A2D1A77E8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697F6C70-4D2D-48D9-B224-D9A2D1A77E83}"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97F6C70-4D2D-48D9-B224-D9A2D1A77E83}"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107523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7" name="Slide Number Placeholder 6"/>
          <p:cNvSpPr>
            <a:spLocks noGrp="1"/>
          </p:cNvSpPr>
          <p:nvPr>
            <p:ph type="sldNum" sz="quarter" idx="12"/>
          </p:nvPr>
        </p:nvSpPr>
        <p:spPr/>
        <p:txBody>
          <a:bodyPr/>
          <a:lstStyle/>
          <a:p>
            <a:fld id="{697F6C70-4D2D-48D9-B224-D9A2D1A77E83}"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93899D-9136-476B-B582-9417727C2B9E}" type="datetimeFigureOut">
              <a:rPr lang="ru-RU" smtClean="0"/>
              <a:pPr/>
              <a:t>28.06.2014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7F6C70-4D2D-48D9-B224-D9A2D1A77E8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3899D-9136-476B-B582-9417727C2B9E}" type="datetimeFigureOut">
              <a:rPr lang="ru-RU" smtClean="0"/>
              <a:pPr/>
              <a:t>28.06.2014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F6C70-4D2D-48D9-B224-D9A2D1A77E83}" type="slidenum">
              <a:rPr lang="ru-RU" smtClean="0"/>
              <a:pPr/>
              <a:t>‹#›</a:t>
            </a:fld>
            <a:endParaRPr lang="ru-RU"/>
          </a:p>
        </p:txBody>
      </p:sp>
    </p:spTree>
    <p:extLst>
      <p:ext uri="{BB962C8B-B14F-4D97-AF65-F5344CB8AC3E}">
        <p14:creationId xmlns:p14="http://schemas.microsoft.com/office/powerpoint/2010/main" xmlns="" val="34479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E93899D-9136-476B-B582-9417727C2B9E}" type="datetimeFigureOut">
              <a:rPr lang="ru-RU" smtClean="0"/>
              <a:pPr/>
              <a:t>28.06.2014</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97F6C70-4D2D-48D9-B224-D9A2D1A77E8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email"/>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E93899D-9136-476B-B582-9417727C2B9E}" type="datetimeFigureOut">
              <a:rPr lang="ru-RU" smtClean="0"/>
              <a:pPr/>
              <a:t>28.06.2014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E93899D-9136-476B-B582-9417727C2B9E}" type="datetimeFigureOut">
              <a:rPr lang="ru-RU" smtClean="0"/>
              <a:pPr/>
              <a:t>28.06.2014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E93899D-9136-476B-B582-9417727C2B9E}" type="datetimeFigureOut">
              <a:rPr lang="ru-RU" smtClean="0"/>
              <a:pPr/>
              <a:t>28.06.2014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E93899D-9136-476B-B582-9417727C2B9E}" type="datetimeFigureOut">
              <a:rPr lang="ru-RU" smtClean="0"/>
              <a:pPr/>
              <a:t>28.06.2014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E93899D-9136-476B-B582-9417727C2B9E}" type="datetimeFigureOut">
              <a:rPr lang="ru-RU" smtClean="0"/>
              <a:pPr/>
              <a:t>28.06.2014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93899D-9136-476B-B582-9417727C2B9E}" type="datetimeFigureOut">
              <a:rPr lang="ru-RU" smtClean="0"/>
              <a:pPr/>
              <a:t>28.06.2014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7F6C70-4D2D-48D9-B224-D9A2D1A77E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93899D-9136-476B-B582-9417727C2B9E}" type="datetimeFigureOut">
              <a:rPr lang="ru-RU" smtClean="0"/>
              <a:pPr/>
              <a:t>28.06.2014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97F6C70-4D2D-48D9-B224-D9A2D1A77E83}"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E93899D-9136-476B-B582-9417727C2B9E}" type="datetimeFigureOut">
              <a:rPr lang="ru-RU" smtClean="0"/>
              <a:pPr/>
              <a:t>28.06.2014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97F6C70-4D2D-48D9-B224-D9A2D1A77E83}"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60.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1.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0.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1.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0.xml"/><Relationship Id="rId1" Type="http://schemas.openxmlformats.org/officeDocument/2006/relationships/tags" Target="../tags/tag8.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24944"/>
            <a:ext cx="8229600" cy="1143000"/>
          </a:xfrm>
        </p:spPr>
        <p:txBody>
          <a:bodyPr>
            <a:normAutofit fontScale="90000"/>
          </a:bodyPr>
          <a:lstStyle/>
          <a:p>
            <a:r>
              <a:rPr lang="ru-RU" sz="1300" dirty="0"/>
              <a:t>МУНИЦИПАЛЬНОЕ БЮДЖЕТНОЕ ОБРАЗОВАТЕЛЬНОЕ УЧРЕЖДЕНИЕ</a:t>
            </a:r>
            <a:br>
              <a:rPr lang="ru-RU" sz="1300" dirty="0"/>
            </a:br>
            <a:r>
              <a:rPr lang="ru-RU" sz="1300" dirty="0"/>
              <a:t>СРЕДНЯЯ ОБЩЕОБРАЗОВАТЕЛЬНАЯ ШКОЛА № 5</a:t>
            </a:r>
            <a:br>
              <a:rPr lang="ru-RU" sz="1300" dirty="0"/>
            </a:br>
            <a:r>
              <a:rPr lang="ru-RU" sz="1300" dirty="0"/>
              <a:t>СЕЛО САДОВОЕ КРАСНОГВАРДЕЙСКОГО РАЙОНА</a:t>
            </a:r>
            <a:br>
              <a:rPr lang="ru-RU" sz="1300" dirty="0"/>
            </a:br>
            <a:r>
              <a:rPr lang="ru-RU" sz="1300" dirty="0"/>
              <a:t>РЕСПУБЛИКИ АДЫГЕЯ</a:t>
            </a:r>
            <a:br>
              <a:rPr lang="ru-RU" sz="1300" dirty="0"/>
            </a:br>
            <a:r>
              <a:rPr lang="ru-RU" sz="1300" dirty="0"/>
              <a:t> </a:t>
            </a:r>
            <a:br>
              <a:rPr lang="ru-RU" sz="1300" dirty="0"/>
            </a:br>
            <a:r>
              <a:rPr lang="ru-RU" sz="1300" dirty="0"/>
              <a:t> </a:t>
            </a:r>
            <a:br>
              <a:rPr lang="ru-RU" sz="1300" dirty="0"/>
            </a:br>
            <a:r>
              <a:rPr lang="ru-RU" sz="1300" dirty="0"/>
              <a:t> </a:t>
            </a:r>
            <a:br>
              <a:rPr lang="ru-RU" sz="1300" dirty="0"/>
            </a:br>
            <a:r>
              <a:rPr lang="ru-RU" sz="1300" dirty="0"/>
              <a:t> </a:t>
            </a:r>
            <a:br>
              <a:rPr lang="ru-RU" sz="1300" dirty="0"/>
            </a:br>
            <a:r>
              <a:rPr lang="ru-RU" sz="1300" dirty="0"/>
              <a:t>МАТЕМАТИЧЕСКИЙ ВЕЧЕР В ШКОЛЕ, КАК СРЕДСТВО ПОЗНАВАТЕЛЬНОГО ИНТЕРЕСА УЧАЩИХСЯ</a:t>
            </a:r>
            <a:br>
              <a:rPr lang="ru-RU" sz="1300" dirty="0"/>
            </a:br>
            <a:r>
              <a:rPr lang="ru-RU" sz="1300" dirty="0"/>
              <a:t> </a:t>
            </a:r>
            <a:br>
              <a:rPr lang="ru-RU" sz="1300" dirty="0"/>
            </a:br>
            <a:r>
              <a:rPr lang="ru-RU" sz="1300" dirty="0"/>
              <a:t> </a:t>
            </a:r>
            <a:br>
              <a:rPr lang="ru-RU" sz="1300" dirty="0"/>
            </a:br>
            <a:r>
              <a:rPr lang="ru-RU" sz="1300" dirty="0"/>
              <a:t> </a:t>
            </a:r>
            <a:br>
              <a:rPr lang="ru-RU" sz="1300" dirty="0"/>
            </a:br>
            <a:r>
              <a:rPr lang="ru-RU" sz="1300" dirty="0"/>
              <a:t> </a:t>
            </a:r>
            <a:br>
              <a:rPr lang="ru-RU" sz="1300" dirty="0"/>
            </a:br>
            <a:r>
              <a:rPr lang="ru-RU" sz="1300" dirty="0"/>
              <a:t> </a:t>
            </a:r>
            <a:br>
              <a:rPr lang="ru-RU" sz="1300" dirty="0"/>
            </a:br>
            <a:r>
              <a:rPr lang="ru-RU" sz="1300" dirty="0"/>
              <a:t>АВТОР: ЗАМАЗИЙ В.Э</a:t>
            </a:r>
            <a:br>
              <a:rPr lang="ru-RU" sz="1300" dirty="0"/>
            </a:br>
            <a:r>
              <a:rPr lang="ru-RU" sz="1300" dirty="0"/>
              <a:t>УЧИТЕЛЬ МАТЕМАТИКИ ПЕРВОЙ КВАЛИФИКАЦИОННОЙ КАТЕГОРИИ</a:t>
            </a:r>
            <a:br>
              <a:rPr lang="ru-RU" sz="1300" dirty="0"/>
            </a:br>
            <a:r>
              <a:rPr lang="ru-RU" sz="1300" dirty="0"/>
              <a:t>С.САДОВОЕ КРАСНОГВАРДЕЙСКОГО РАЙОНА РЕСПУБЛИКИ АДЫГЕЯ</a:t>
            </a:r>
            <a:br>
              <a:rPr lang="ru-RU" sz="1300" dirty="0"/>
            </a:br>
            <a:r>
              <a:rPr lang="ru-RU" sz="1300" dirty="0"/>
              <a:t>.</a:t>
            </a:r>
            <a:br>
              <a:rPr lang="ru-RU" sz="1300" dirty="0"/>
            </a:br>
            <a:r>
              <a:rPr lang="ru-RU" sz="1300" dirty="0"/>
              <a:t> </a:t>
            </a:r>
            <a:br>
              <a:rPr lang="ru-RU" sz="1300" dirty="0"/>
            </a:br>
            <a:r>
              <a:rPr lang="ru-RU" sz="1300" dirty="0"/>
              <a:t> </a:t>
            </a:r>
            <a:br>
              <a:rPr lang="ru-RU" sz="1300" dirty="0"/>
            </a:br>
            <a:r>
              <a:rPr lang="ru-RU" sz="1300" dirty="0"/>
              <a:t>2О14 ГОД</a:t>
            </a:r>
            <a:br>
              <a:rPr lang="ru-RU" sz="1300" dirty="0"/>
            </a:br>
            <a:r>
              <a:rPr lang="ru-RU" sz="1300" dirty="0"/>
              <a:t>С.САДОВОЕ</a:t>
            </a:r>
            <a:r>
              <a:rPr lang="ru-RU" dirty="0"/>
              <a:t/>
            </a:r>
            <a:br>
              <a:rPr lang="ru-RU" dirty="0"/>
            </a:br>
            <a:endParaRPr lang="ru-RU" dirty="0"/>
          </a:p>
        </p:txBody>
      </p:sp>
    </p:spTree>
    <p:extLst>
      <p:ext uri="{BB962C8B-B14F-4D97-AF65-F5344CB8AC3E}">
        <p14:creationId xmlns:p14="http://schemas.microsoft.com/office/powerpoint/2010/main" xmlns="" val="321484430"/>
      </p:ext>
    </p:extLst>
  </p:cSld>
  <p:clrMapOvr>
    <a:masterClrMapping/>
  </p:clrMapOvr>
  <mc:AlternateContent xmlns:mc="http://schemas.openxmlformats.org/markup-compatibility/2006">
    <mc:Choice xmlns:p14="http://schemas.microsoft.com/office/powerpoint/2010/main" xmlns="" Requires="p14">
      <p:transition spd="slow" p14:dur="2000" advTm="4901"/>
    </mc:Choice>
    <mc:Fallback>
      <p:transition spd="slow" advTm="49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087524" y="1340768"/>
            <a:ext cx="8064896" cy="864096"/>
          </a:xfrm>
        </p:spPr>
        <p:txBody>
          <a:bodyPr>
            <a:noAutofit/>
          </a:bodyPr>
          <a:lstStyle/>
          <a:p>
            <a:pPr algn="just"/>
            <a:r>
              <a:rPr lang="ru-RU" sz="1200" b="0" dirty="0"/>
              <a:t>Ведущая.</a:t>
            </a:r>
          </a:p>
          <a:p>
            <a:pPr algn="just"/>
            <a:r>
              <a:rPr lang="ru-RU" sz="1200" b="0" dirty="0"/>
              <a:t>Не всегда уравнения</a:t>
            </a:r>
          </a:p>
          <a:p>
            <a:pPr algn="just"/>
            <a:r>
              <a:rPr lang="ru-RU" sz="1200" b="0" dirty="0"/>
              <a:t>Разрешают сомнения,</a:t>
            </a:r>
          </a:p>
          <a:p>
            <a:pPr algn="just"/>
            <a:r>
              <a:rPr lang="ru-RU" sz="1200" b="0" dirty="0"/>
              <a:t>Но итогом сомнения</a:t>
            </a:r>
          </a:p>
          <a:p>
            <a:pPr algn="just"/>
            <a:r>
              <a:rPr lang="ru-RU" sz="1200" b="0" dirty="0"/>
              <a:t>Может быть озарение!</a:t>
            </a:r>
          </a:p>
          <a:p>
            <a:pPr algn="just"/>
            <a:endParaRPr lang="ru-RU" sz="1200" dirty="0"/>
          </a:p>
        </p:txBody>
      </p:sp>
      <p:sp>
        <p:nvSpPr>
          <p:cNvPr id="5" name="Объект 4"/>
          <p:cNvSpPr>
            <a:spLocks noGrp="1"/>
          </p:cNvSpPr>
          <p:nvPr>
            <p:ph sz="half" idx="2"/>
          </p:nvPr>
        </p:nvSpPr>
        <p:spPr>
          <a:xfrm>
            <a:off x="5148064" y="1556792"/>
            <a:ext cx="3816424" cy="2448272"/>
          </a:xfrm>
        </p:spPr>
        <p:txBody>
          <a:bodyPr>
            <a:normAutofit/>
          </a:bodyPr>
          <a:lstStyle/>
          <a:p>
            <a:pPr marL="0" indent="0">
              <a:buNone/>
            </a:pPr>
            <a:r>
              <a:rPr lang="ru-RU" sz="1200" dirty="0"/>
              <a:t>2.Нас трое в треугольнике любом.</a:t>
            </a:r>
          </a:p>
          <a:p>
            <a:pPr marL="0" indent="0">
              <a:buNone/>
            </a:pPr>
            <a:r>
              <a:rPr lang="ru-RU" sz="1200" dirty="0"/>
              <a:t>Предпочитая золотые середины,</a:t>
            </a:r>
          </a:p>
          <a:p>
            <a:pPr marL="0" indent="0">
              <a:buNone/>
            </a:pPr>
            <a:r>
              <a:rPr lang="ru-RU" sz="1200" dirty="0"/>
              <a:t>Мы центр тяжести встречаем на пути.</a:t>
            </a:r>
          </a:p>
          <a:p>
            <a:pPr marL="0" indent="0">
              <a:buNone/>
            </a:pPr>
            <a:r>
              <a:rPr lang="ru-RU" sz="1200" dirty="0"/>
              <a:t>Ведущим прямо из вершины,	</a:t>
            </a:r>
          </a:p>
          <a:p>
            <a:pPr marL="0" indent="0">
              <a:buNone/>
            </a:pPr>
            <a:r>
              <a:rPr lang="ru-RU" sz="1200" dirty="0"/>
              <a:t>Как получают нас?</a:t>
            </a:r>
          </a:p>
          <a:p>
            <a:pPr marL="0" indent="0">
              <a:buNone/>
            </a:pPr>
            <a:r>
              <a:rPr lang="ru-RU" sz="1200" i="1" dirty="0"/>
              <a:t>Ответ: Находим точку пересечения серединных перпендикуляров</a:t>
            </a:r>
            <a:r>
              <a:rPr lang="ru-RU" dirty="0"/>
              <a:t>.</a:t>
            </a:r>
          </a:p>
          <a:p>
            <a:endParaRPr lang="ru-RU" dirty="0"/>
          </a:p>
        </p:txBody>
      </p:sp>
      <p:sp>
        <p:nvSpPr>
          <p:cNvPr id="6" name="Текст 5"/>
          <p:cNvSpPr>
            <a:spLocks noGrp="1"/>
          </p:cNvSpPr>
          <p:nvPr>
            <p:ph type="body" sz="quarter" idx="3"/>
          </p:nvPr>
        </p:nvSpPr>
        <p:spPr>
          <a:xfrm>
            <a:off x="467544" y="4509120"/>
            <a:ext cx="4041775" cy="1575866"/>
          </a:xfrm>
        </p:spPr>
        <p:txBody>
          <a:bodyPr>
            <a:normAutofit fontScale="25000" lnSpcReduction="20000"/>
          </a:bodyPr>
          <a:lstStyle/>
          <a:p>
            <a:pPr algn="just"/>
            <a:r>
              <a:rPr lang="ru-RU" sz="4800" b="0" dirty="0"/>
              <a:t>Командам по очереди задаются загадки.</a:t>
            </a:r>
          </a:p>
          <a:p>
            <a:pPr algn="just"/>
            <a:r>
              <a:rPr lang="ru-RU" sz="4800" b="0" dirty="0"/>
              <a:t>1.По бумаге я  брожу,</a:t>
            </a:r>
          </a:p>
          <a:p>
            <a:pPr algn="just"/>
            <a:r>
              <a:rPr lang="ru-RU" sz="4800" b="0" dirty="0"/>
              <a:t>Тонким носиком вожу</a:t>
            </a:r>
          </a:p>
          <a:p>
            <a:pPr algn="just"/>
            <a:r>
              <a:rPr lang="ru-RU" sz="4800" b="0" dirty="0"/>
              <a:t>Оставляю сзади след,</a:t>
            </a:r>
          </a:p>
          <a:p>
            <a:pPr algn="just"/>
            <a:r>
              <a:rPr lang="ru-RU" sz="4800" b="0" dirty="0"/>
              <a:t>Когда верный, когда нет.</a:t>
            </a:r>
          </a:p>
          <a:p>
            <a:pPr algn="just"/>
            <a:r>
              <a:rPr lang="ru-RU" sz="4800" b="0" dirty="0"/>
              <a:t>Вот это как раз,</a:t>
            </a:r>
          </a:p>
          <a:p>
            <a:pPr algn="just"/>
            <a:r>
              <a:rPr lang="ru-RU" sz="4800" b="0" dirty="0"/>
              <a:t>Зависит от вас!</a:t>
            </a:r>
          </a:p>
          <a:p>
            <a:pPr algn="just"/>
            <a:r>
              <a:rPr lang="ru-RU" sz="4800" i="1" dirty="0"/>
              <a:t>Ответ: Карандаш.</a:t>
            </a:r>
            <a:endParaRPr lang="ru-RU" sz="4800" dirty="0"/>
          </a:p>
          <a:p>
            <a:pPr algn="just"/>
            <a:endParaRPr lang="ru-RU" dirty="0"/>
          </a:p>
        </p:txBody>
      </p:sp>
      <p:pic>
        <p:nvPicPr>
          <p:cNvPr id="8" name="Объект 7"/>
          <p:cNvPicPr>
            <a:picLocks noGrp="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436096" y="4221088"/>
            <a:ext cx="2160239" cy="1943571"/>
          </a:xfrm>
          <a:prstGeom prst="rect">
            <a:avLst/>
          </a:prstGeom>
        </p:spPr>
      </p:pic>
      <p:sp>
        <p:nvSpPr>
          <p:cNvPr id="3" name="Заголовок 2"/>
          <p:cNvSpPr>
            <a:spLocks noGrp="1"/>
          </p:cNvSpPr>
          <p:nvPr>
            <p:ph type="title"/>
          </p:nvPr>
        </p:nvSpPr>
        <p:spPr>
          <a:xfrm>
            <a:off x="251520" y="116632"/>
            <a:ext cx="8229600" cy="418058"/>
          </a:xfrm>
        </p:spPr>
        <p:txBody>
          <a:bodyPr>
            <a:noAutofit/>
          </a:bodyPr>
          <a:lstStyle/>
          <a:p>
            <a:r>
              <a:rPr lang="ru-RU" sz="1200" b="1" i="1" dirty="0"/>
              <a:t>Капитаны решают задачи, а с остальными проводится конкурс загадок.</a:t>
            </a:r>
            <a:br>
              <a:rPr lang="ru-RU" sz="1200" b="1" i="1" dirty="0"/>
            </a:br>
            <a:endParaRPr lang="ru-RU" sz="1200" b="1" i="1" dirty="0"/>
          </a:p>
        </p:txBody>
      </p:sp>
    </p:spTree>
    <p:custDataLst>
      <p:tags r:id="rId1"/>
    </p:custDataLst>
    <p:extLst>
      <p:ext uri="{BB962C8B-B14F-4D97-AF65-F5344CB8AC3E}">
        <p14:creationId xmlns:p14="http://schemas.microsoft.com/office/powerpoint/2010/main" xmlns="" val="4281692427"/>
      </p:ext>
    </p:extLst>
  </p:cSld>
  <p:clrMapOvr>
    <a:masterClrMapping/>
  </p:clrMapOvr>
  <mc:AlternateContent xmlns:mc="http://schemas.openxmlformats.org/markup-compatibility/2006">
    <mc:Choice xmlns:p14="http://schemas.microsoft.com/office/powerpoint/2010/main" xmlns="" Requires="p14">
      <p:transition spd="slow" p14:dur="2000" advTm="13632"/>
    </mc:Choice>
    <mc:Fallback>
      <p:transition spd="slow" advTm="13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p:cTn id="7" dur="500" fill="hold"/>
                                        <p:tgtEl>
                                          <p:spTgt spid="6">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7" end="7"/>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95536" y="145940"/>
            <a:ext cx="3346704" cy="3129528"/>
          </a:xfrm>
        </p:spPr>
        <p:txBody>
          <a:bodyPr/>
          <a:lstStyle/>
          <a:p>
            <a:r>
              <a:rPr lang="ru-RU" sz="1200" dirty="0"/>
              <a:t>3.У мальчика с пальчик из сказки Ш.Перро было шесть братьев. Автор сказки почему-то не пожелал сообщить нам, что в действительности в этой семье дровосека у каждого из семи братьев было по семь сестриц. Сколько же всего братьев и сестриц было в этой семье?</a:t>
            </a:r>
          </a:p>
          <a:p>
            <a:r>
              <a:rPr lang="ru-RU" sz="1200" i="1" dirty="0"/>
              <a:t>Ответ: У каждого из семи братьев одни и те же семь сестёр. Значит, всего братьев и сестёр в этой семье-14.</a:t>
            </a:r>
            <a:endParaRPr lang="ru-RU" sz="1200" dirty="0"/>
          </a:p>
          <a:p>
            <a:endParaRPr lang="ru-RU" dirty="0"/>
          </a:p>
        </p:txBody>
      </p:sp>
      <p:sp>
        <p:nvSpPr>
          <p:cNvPr id="4" name="Текст 3"/>
          <p:cNvSpPr>
            <a:spLocks noGrp="1"/>
          </p:cNvSpPr>
          <p:nvPr>
            <p:ph type="body" sz="half" idx="3"/>
          </p:nvPr>
        </p:nvSpPr>
        <p:spPr>
          <a:xfrm>
            <a:off x="5364088" y="3429000"/>
            <a:ext cx="2880320" cy="2884438"/>
          </a:xfrm>
        </p:spPr>
        <p:txBody>
          <a:bodyPr>
            <a:normAutofit fontScale="55000" lnSpcReduction="20000"/>
          </a:bodyPr>
          <a:lstStyle/>
          <a:p>
            <a:pPr algn="just"/>
            <a:r>
              <a:rPr lang="ru-RU" sz="2200" dirty="0">
                <a:latin typeface="Arial" pitchFamily="34" charset="0"/>
                <a:cs typeface="Arial" pitchFamily="34" charset="0"/>
              </a:rPr>
              <a:t>4.Три соседа мужика	</a:t>
            </a:r>
          </a:p>
          <a:p>
            <a:pPr algn="just"/>
            <a:r>
              <a:rPr lang="ru-RU" sz="2200" dirty="0">
                <a:latin typeface="Arial" pitchFamily="34" charset="0"/>
                <a:cs typeface="Arial" pitchFamily="34" charset="0"/>
              </a:rPr>
              <a:t>(Фёдор, Яков и Лука)</a:t>
            </a:r>
          </a:p>
          <a:p>
            <a:pPr algn="just"/>
            <a:r>
              <a:rPr lang="ru-RU" sz="2200" dirty="0">
                <a:latin typeface="Arial" pitchFamily="34" charset="0"/>
                <a:cs typeface="Arial" pitchFamily="34" charset="0"/>
              </a:rPr>
              <a:t>Чтоб всегда с водою жить,</a:t>
            </a:r>
          </a:p>
          <a:p>
            <a:pPr algn="just"/>
            <a:r>
              <a:rPr lang="ru-RU" sz="2200" dirty="0">
                <a:latin typeface="Arial" pitchFamily="34" charset="0"/>
                <a:cs typeface="Arial" pitchFamily="34" charset="0"/>
              </a:rPr>
              <a:t>Стали свой колодец рыть.</a:t>
            </a:r>
          </a:p>
          <a:p>
            <a:pPr algn="just"/>
            <a:r>
              <a:rPr lang="ru-RU" sz="2200" dirty="0">
                <a:latin typeface="Arial" pitchFamily="34" charset="0"/>
                <a:cs typeface="Arial" pitchFamily="34" charset="0"/>
              </a:rPr>
              <a:t>Но Лука вдруг говорит:</a:t>
            </a:r>
          </a:p>
          <a:p>
            <a:pPr algn="just"/>
            <a:r>
              <a:rPr lang="ru-RU" sz="2200" dirty="0">
                <a:latin typeface="Arial" pitchFamily="34" charset="0"/>
                <a:cs typeface="Arial" pitchFamily="34" charset="0"/>
              </a:rPr>
              <a:t>«Ведь один момент забыт!</a:t>
            </a:r>
          </a:p>
          <a:p>
            <a:pPr algn="just"/>
            <a:r>
              <a:rPr lang="ru-RU" sz="2200" dirty="0">
                <a:latin typeface="Arial" pitchFamily="34" charset="0"/>
                <a:cs typeface="Arial" pitchFamily="34" charset="0"/>
              </a:rPr>
              <a:t>Нужно длины всех дорог</a:t>
            </a:r>
          </a:p>
          <a:p>
            <a:pPr algn="just"/>
            <a:r>
              <a:rPr lang="ru-RU" sz="2200" dirty="0">
                <a:latin typeface="Arial" pitchFamily="34" charset="0"/>
                <a:cs typeface="Arial" pitchFamily="34" charset="0"/>
              </a:rPr>
              <a:t>Сделать равными, друзья!</a:t>
            </a:r>
          </a:p>
          <a:p>
            <a:pPr algn="just"/>
            <a:r>
              <a:rPr lang="ru-RU" sz="2200" dirty="0">
                <a:latin typeface="Arial" pitchFamily="34" charset="0"/>
                <a:cs typeface="Arial" pitchFamily="34" charset="0"/>
              </a:rPr>
              <a:t>Допустить обид нельзя».</a:t>
            </a:r>
          </a:p>
          <a:p>
            <a:pPr algn="just"/>
            <a:r>
              <a:rPr lang="ru-RU" sz="2200" dirty="0">
                <a:latin typeface="Arial" pitchFamily="34" charset="0"/>
                <a:cs typeface="Arial" pitchFamily="34" charset="0"/>
              </a:rPr>
              <a:t>Можно ль это сделать им?</a:t>
            </a:r>
          </a:p>
          <a:p>
            <a:pPr algn="just"/>
            <a:r>
              <a:rPr lang="ru-RU" sz="2200" dirty="0">
                <a:latin typeface="Arial" pitchFamily="34" charset="0"/>
                <a:cs typeface="Arial" pitchFamily="34" charset="0"/>
              </a:rPr>
              <a:t>И смекни, путём каким?</a:t>
            </a:r>
          </a:p>
          <a:p>
            <a:pPr algn="just"/>
            <a:r>
              <a:rPr lang="ru-RU" sz="2200" dirty="0">
                <a:latin typeface="Arial" pitchFamily="34" charset="0"/>
                <a:cs typeface="Arial" pitchFamily="34" charset="0"/>
              </a:rPr>
              <a:t> Ответ: Найти точку пересечения серединных перпендикуляров.</a:t>
            </a:r>
          </a:p>
          <a:p>
            <a:endParaRPr lang="ru-RU" dirty="0"/>
          </a:p>
        </p:txBody>
      </p:sp>
      <p:sp>
        <p:nvSpPr>
          <p:cNvPr id="3" name="Объект 2"/>
          <p:cNvSpPr>
            <a:spLocks noGrp="1"/>
          </p:cNvSpPr>
          <p:nvPr>
            <p:ph sz="quarter" idx="2"/>
          </p:nvPr>
        </p:nvSpPr>
        <p:spPr>
          <a:xfrm>
            <a:off x="323528" y="4005064"/>
            <a:ext cx="4176464" cy="2160240"/>
          </a:xfrm>
        </p:spPr>
        <p:txBody>
          <a:bodyPr>
            <a:normAutofit/>
          </a:bodyPr>
          <a:lstStyle/>
          <a:p>
            <a:r>
              <a:rPr lang="ru-RU" sz="1200" dirty="0">
                <a:latin typeface="Arial" pitchFamily="34" charset="0"/>
                <a:cs typeface="Arial" pitchFamily="34" charset="0"/>
              </a:rPr>
              <a:t>5.Два человека подошли к реке. У пустынного берега стояла лодка, в которой мог  поместиться один человек. Всё же оба  туриста без всякой помощи переправились на этой лодке и продолжили свой путь. Как они это сделали?</a:t>
            </a:r>
          </a:p>
          <a:p>
            <a:r>
              <a:rPr lang="ru-RU" sz="1200" dirty="0">
                <a:latin typeface="Arial" pitchFamily="34" charset="0"/>
                <a:cs typeface="Arial" pitchFamily="34" charset="0"/>
              </a:rPr>
              <a:t>Ответ: Двое подошли к разным берегам реки.  Поэтому сначала переправился один, а затем в той же лодке другой.</a:t>
            </a:r>
          </a:p>
          <a:p>
            <a:endParaRPr lang="ru-RU" dirty="0"/>
          </a:p>
        </p:txBody>
      </p:sp>
      <p:pic>
        <p:nvPicPr>
          <p:cNvPr id="7" name="Рисунок 6"/>
          <p:cNvPicPr/>
          <p:nvPr/>
        </p:nvPicPr>
        <p:blipFill>
          <a:blip r:embed="rId3" cstate="email">
            <a:extLst>
              <a:ext uri="{28A0092B-C50C-407E-A947-70E740481C1C}">
                <a14:useLocalDpi xmlns:a14="http://schemas.microsoft.com/office/drawing/2010/main" xmlns="" val="0"/>
              </a:ext>
            </a:extLst>
          </a:blip>
          <a:stretch>
            <a:fillRect/>
          </a:stretch>
        </p:blipFill>
        <p:spPr>
          <a:xfrm>
            <a:off x="4572000" y="404664"/>
            <a:ext cx="3168352" cy="244827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xmlns="" val="2113617354"/>
      </p:ext>
    </p:extLst>
  </p:cSld>
  <p:clrMapOvr>
    <a:masterClrMapping/>
  </p:clrMapOvr>
  <mc:AlternateContent xmlns:mc="http://schemas.openxmlformats.org/markup-compatibility/2006">
    <mc:Choice xmlns:p14="http://schemas.microsoft.com/office/powerpoint/2010/main" xmlns="" Requires="p14">
      <p:transition spd="slow" p14:dur="2000" advTm="32565"/>
    </mc:Choice>
    <mc:Fallback>
      <p:transition spd="slow" advTm="32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4">
                                            <p:txEl>
                                              <p:pRg st="11" end="11"/>
                                            </p:txEl>
                                          </p:spTgt>
                                        </p:tgtEl>
                                        <p:attrNameLst>
                                          <p:attrName>style.visibility</p:attrName>
                                        </p:attrNameLst>
                                      </p:cBhvr>
                                      <p:to>
                                        <p:strVal val="visible"/>
                                      </p:to>
                                    </p:set>
                                    <p:anim by="(-#ppt_w*2)" calcmode="lin" valueType="num">
                                      <p:cBhvr rctx="PPT">
                                        <p:cTn id="14" dur="500" autoRev="1" fill="hold">
                                          <p:stCondLst>
                                            <p:cond delay="0"/>
                                          </p:stCondLst>
                                        </p:cTn>
                                        <p:tgtEl>
                                          <p:spTgt spid="4">
                                            <p:txEl>
                                              <p:pRg st="11" end="11"/>
                                            </p:txEl>
                                          </p:spTgt>
                                        </p:tgtEl>
                                        <p:attrNameLst>
                                          <p:attrName>ppt_w</p:attrName>
                                        </p:attrNameLst>
                                      </p:cBhvr>
                                    </p:anim>
                                    <p:anim by="(#ppt_w*0.50)" calcmode="lin" valueType="num">
                                      <p:cBhvr>
                                        <p:cTn id="15" dur="500" decel="50000" autoRev="1" fill="hold">
                                          <p:stCondLst>
                                            <p:cond delay="0"/>
                                          </p:stCondLst>
                                        </p:cTn>
                                        <p:tgtEl>
                                          <p:spTgt spid="4">
                                            <p:txEl>
                                              <p:pRg st="11" end="11"/>
                                            </p:txEl>
                                          </p:spTgt>
                                        </p:tgtEl>
                                        <p:attrNameLst>
                                          <p:attrName>ppt_x</p:attrName>
                                        </p:attrNameLst>
                                      </p:cBhvr>
                                    </p:anim>
                                    <p:anim from="(-#ppt_h/2)" to="(#ppt_y)" calcmode="lin" valueType="num">
                                      <p:cBhvr>
                                        <p:cTn id="16" dur="1000" fill="hold">
                                          <p:stCondLst>
                                            <p:cond delay="0"/>
                                          </p:stCondLst>
                                        </p:cTn>
                                        <p:tgtEl>
                                          <p:spTgt spid="4">
                                            <p:txEl>
                                              <p:pRg st="11" end="11"/>
                                            </p:txEl>
                                          </p:spTgt>
                                        </p:tgtEl>
                                        <p:attrNameLst>
                                          <p:attrName>ppt_y</p:attrName>
                                        </p:attrNameLst>
                                      </p:cBhvr>
                                    </p:anim>
                                    <p:animRot by="21600000">
                                      <p:cBhvr>
                                        <p:cTn id="17" dur="1000" fill="hold">
                                          <p:stCondLst>
                                            <p:cond delay="0"/>
                                          </p:stCondLst>
                                        </p:cTn>
                                        <p:tgtEl>
                                          <p:spTgt spid="4">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sz="half" idx="2"/>
          </p:nvPr>
        </p:nvSpPr>
        <p:spPr>
          <a:xfrm>
            <a:off x="539552" y="404664"/>
            <a:ext cx="3346704" cy="2743200"/>
          </a:xfrm>
        </p:spPr>
        <p:txBody>
          <a:bodyPr>
            <a:normAutofit fontScale="25000" lnSpcReduction="20000"/>
          </a:bodyPr>
          <a:lstStyle/>
          <a:p>
            <a:pPr marL="45720" indent="0">
              <a:buNone/>
            </a:pPr>
            <a:r>
              <a:rPr lang="ru-RU" dirty="0" smtClean="0"/>
              <a:t>6.</a:t>
            </a:r>
            <a:r>
              <a:rPr lang="ru-RU" sz="4800" dirty="0" smtClean="0">
                <a:latin typeface="Arial" pitchFamily="34" charset="0"/>
                <a:cs typeface="Arial" pitchFamily="34" charset="0"/>
              </a:rPr>
              <a:t>На </a:t>
            </a:r>
            <a:r>
              <a:rPr lang="ru-RU" sz="4800" dirty="0">
                <a:latin typeface="Arial" pitchFamily="34" charset="0"/>
                <a:cs typeface="Arial" pitchFamily="34" charset="0"/>
              </a:rPr>
              <a:t>болоте две лягушки похвалялись </a:t>
            </a:r>
            <a:r>
              <a:rPr lang="ru-RU" sz="4800" dirty="0" err="1">
                <a:latin typeface="Arial" pitchFamily="34" charset="0"/>
                <a:cs typeface="Arial" pitchFamily="34" charset="0"/>
              </a:rPr>
              <a:t>попрыгушки</a:t>
            </a:r>
            <a:r>
              <a:rPr lang="ru-RU" sz="4800" dirty="0">
                <a:latin typeface="Arial" pitchFamily="34" charset="0"/>
                <a:cs typeface="Arial" pitchFamily="34" charset="0"/>
              </a:rPr>
              <a:t>.</a:t>
            </a:r>
          </a:p>
          <a:p>
            <a:pPr marL="45720" indent="0">
              <a:buNone/>
            </a:pPr>
            <a:r>
              <a:rPr lang="ru-RU" sz="4800" dirty="0">
                <a:latin typeface="Arial" pitchFamily="34" charset="0"/>
                <a:cs typeface="Arial" pitchFamily="34" charset="0"/>
              </a:rPr>
              <a:t>«Съела пять я комаров,</a:t>
            </a:r>
          </a:p>
          <a:p>
            <a:pPr marL="45720" indent="0">
              <a:buNone/>
            </a:pPr>
            <a:r>
              <a:rPr lang="ru-RU" sz="4800" dirty="0">
                <a:latin typeface="Arial" pitchFamily="34" charset="0"/>
                <a:cs typeface="Arial" pitchFamily="34" charset="0"/>
              </a:rPr>
              <a:t>Восемь мошек, шесть жуков!»</a:t>
            </a:r>
          </a:p>
          <a:p>
            <a:pPr marL="45720" indent="0">
              <a:buNone/>
            </a:pPr>
            <a:r>
              <a:rPr lang="ru-RU" sz="4800" dirty="0">
                <a:latin typeface="Arial" pitchFamily="34" charset="0"/>
                <a:cs typeface="Arial" pitchFamily="34" charset="0"/>
              </a:rPr>
              <a:t>«Ну, а я в два раза больше	</a:t>
            </a:r>
          </a:p>
          <a:p>
            <a:pPr marL="45720" indent="0">
              <a:buNone/>
            </a:pPr>
            <a:r>
              <a:rPr lang="ru-RU" sz="4800" dirty="0">
                <a:latin typeface="Arial" pitchFamily="34" charset="0"/>
                <a:cs typeface="Arial" pitchFamily="34" charset="0"/>
              </a:rPr>
              <a:t>Съела комаров</a:t>
            </a:r>
          </a:p>
          <a:p>
            <a:pPr marL="45720" indent="0">
              <a:buNone/>
            </a:pPr>
            <a:r>
              <a:rPr lang="ru-RU" sz="4800" dirty="0">
                <a:latin typeface="Arial" pitchFamily="34" charset="0"/>
                <a:cs typeface="Arial" pitchFamily="34" charset="0"/>
              </a:rPr>
              <a:t>И в два раза больше </a:t>
            </a:r>
          </a:p>
          <a:p>
            <a:pPr marL="45720" indent="0">
              <a:buNone/>
            </a:pPr>
            <a:r>
              <a:rPr lang="ru-RU" sz="4800" dirty="0">
                <a:latin typeface="Arial" pitchFamily="34" charset="0"/>
                <a:cs typeface="Arial" pitchFamily="34" charset="0"/>
              </a:rPr>
              <a:t>Съела я жуков!»</a:t>
            </a:r>
          </a:p>
          <a:p>
            <a:pPr marL="45720" indent="0">
              <a:buNone/>
            </a:pPr>
            <a:r>
              <a:rPr lang="ru-RU" sz="4800" dirty="0">
                <a:latin typeface="Arial" pitchFamily="34" charset="0"/>
                <a:cs typeface="Arial" pitchFamily="34" charset="0"/>
              </a:rPr>
              <a:t>Сколько всего насекомых съела первая лягушка?</a:t>
            </a:r>
          </a:p>
          <a:p>
            <a:pPr marL="45720" indent="0">
              <a:buNone/>
            </a:pPr>
            <a:r>
              <a:rPr lang="ru-RU" sz="4800" dirty="0">
                <a:latin typeface="Arial" pitchFamily="34" charset="0"/>
                <a:cs typeface="Arial" pitchFamily="34" charset="0"/>
              </a:rPr>
              <a:t>Ну-ка отвечайте,</a:t>
            </a:r>
          </a:p>
          <a:p>
            <a:pPr marL="45720" indent="0">
              <a:buNone/>
            </a:pPr>
            <a:r>
              <a:rPr lang="ru-RU" sz="4800" dirty="0">
                <a:latin typeface="Arial" pitchFamily="34" charset="0"/>
                <a:cs typeface="Arial" pitchFamily="34" charset="0"/>
              </a:rPr>
              <a:t>Сколько съела вторая лягушка?</a:t>
            </a:r>
          </a:p>
          <a:p>
            <a:pPr marL="45720" indent="0">
              <a:buNone/>
            </a:pPr>
            <a:r>
              <a:rPr lang="ru-RU" sz="4800" dirty="0">
                <a:latin typeface="Arial" pitchFamily="34" charset="0"/>
                <a:cs typeface="Arial" pitchFamily="34" charset="0"/>
              </a:rPr>
              <a:t>Ответ: Первая-19,а вторая-22.</a:t>
            </a:r>
          </a:p>
          <a:p>
            <a:endParaRPr lang="ru-RU" dirty="0"/>
          </a:p>
        </p:txBody>
      </p:sp>
      <p:sp>
        <p:nvSpPr>
          <p:cNvPr id="4" name="Текст 3"/>
          <p:cNvSpPr>
            <a:spLocks noGrp="1"/>
          </p:cNvSpPr>
          <p:nvPr>
            <p:ph type="body" sz="quarter" idx="3"/>
          </p:nvPr>
        </p:nvSpPr>
        <p:spPr>
          <a:xfrm>
            <a:off x="179512" y="3645024"/>
            <a:ext cx="3346704" cy="2800002"/>
          </a:xfrm>
        </p:spPr>
        <p:txBody>
          <a:bodyPr/>
          <a:lstStyle/>
          <a:p>
            <a:pPr algn="l"/>
            <a:r>
              <a:rPr lang="en-US" sz="1200" b="0" dirty="0">
                <a:latin typeface="Arial" pitchFamily="34" charset="0"/>
                <a:cs typeface="Arial" pitchFamily="34" charset="0"/>
              </a:rPr>
              <a:t>8</a:t>
            </a:r>
            <a:r>
              <a:rPr lang="ru-RU" sz="1200" b="0" dirty="0" smtClean="0">
                <a:latin typeface="Arial" pitchFamily="34" charset="0"/>
                <a:cs typeface="Arial" pitchFamily="34" charset="0"/>
              </a:rPr>
              <a:t>.О </a:t>
            </a:r>
            <a:r>
              <a:rPr lang="ru-RU" sz="1200" b="0" dirty="0">
                <a:latin typeface="Arial" pitchFamily="34" charset="0"/>
                <a:cs typeface="Arial" pitchFamily="34" charset="0"/>
              </a:rPr>
              <a:t>какой теореме говорит поэт И </a:t>
            </a:r>
            <a:r>
              <a:rPr lang="ru-RU" sz="1200" b="0" dirty="0" smtClean="0">
                <a:latin typeface="Arial" pitchFamily="34" charset="0"/>
                <a:cs typeface="Arial" pitchFamily="34" charset="0"/>
              </a:rPr>
              <a:t>.</a:t>
            </a:r>
            <a:r>
              <a:rPr lang="ru-RU" sz="1200" b="0" dirty="0" err="1" smtClean="0">
                <a:latin typeface="Arial" pitchFamily="34" charset="0"/>
                <a:cs typeface="Arial" pitchFamily="34" charset="0"/>
              </a:rPr>
              <a:t>Дырченко</a:t>
            </a:r>
            <a:r>
              <a:rPr lang="ru-RU" sz="1200" b="0" dirty="0" smtClean="0">
                <a:latin typeface="Arial" pitchFamily="34" charset="0"/>
                <a:cs typeface="Arial" pitchFamily="34" charset="0"/>
              </a:rPr>
              <a:t>?</a:t>
            </a:r>
            <a:endParaRPr lang="ru-RU" sz="1200" b="0" dirty="0">
              <a:latin typeface="Arial" pitchFamily="34" charset="0"/>
              <a:cs typeface="Arial" pitchFamily="34" charset="0"/>
            </a:endParaRPr>
          </a:p>
          <a:p>
            <a:pPr algn="l"/>
            <a:r>
              <a:rPr lang="ru-RU" sz="1200" b="0" dirty="0" smtClean="0">
                <a:latin typeface="Arial" pitchFamily="34" charset="0"/>
                <a:cs typeface="Arial" pitchFamily="34" charset="0"/>
              </a:rPr>
              <a:t>Если </a:t>
            </a:r>
            <a:r>
              <a:rPr lang="ru-RU" sz="1200" b="0" dirty="0">
                <a:latin typeface="Arial" pitchFamily="34" charset="0"/>
                <a:cs typeface="Arial" pitchFamily="34" charset="0"/>
              </a:rPr>
              <a:t>дан нам треугольник</a:t>
            </a:r>
          </a:p>
          <a:p>
            <a:pPr algn="l"/>
            <a:r>
              <a:rPr lang="ru-RU" sz="1200" b="0" dirty="0">
                <a:latin typeface="Arial" pitchFamily="34" charset="0"/>
                <a:cs typeface="Arial" pitchFamily="34" charset="0"/>
              </a:rPr>
              <a:t>И при том с прямым углом,</a:t>
            </a:r>
          </a:p>
          <a:p>
            <a:pPr algn="l"/>
            <a:r>
              <a:rPr lang="ru-RU" sz="1200" b="0" dirty="0">
                <a:latin typeface="Arial" pitchFamily="34" charset="0"/>
                <a:cs typeface="Arial" pitchFamily="34" charset="0"/>
              </a:rPr>
              <a:t>То квадрат гипотенузы</a:t>
            </a:r>
          </a:p>
          <a:p>
            <a:pPr algn="l"/>
            <a:r>
              <a:rPr lang="ru-RU" sz="1200" b="0" dirty="0">
                <a:latin typeface="Arial" pitchFamily="34" charset="0"/>
                <a:cs typeface="Arial" pitchFamily="34" charset="0"/>
              </a:rPr>
              <a:t>Мы всегда легко найдём:</a:t>
            </a:r>
          </a:p>
          <a:p>
            <a:pPr algn="l"/>
            <a:r>
              <a:rPr lang="ru-RU" sz="1200" b="0" dirty="0">
                <a:latin typeface="Arial" pitchFamily="34" charset="0"/>
                <a:cs typeface="Arial" pitchFamily="34" charset="0"/>
              </a:rPr>
              <a:t>Катеты в квадрат возводим,</a:t>
            </a:r>
          </a:p>
          <a:p>
            <a:pPr algn="l"/>
            <a:r>
              <a:rPr lang="ru-RU" sz="1200" b="0" dirty="0">
                <a:latin typeface="Arial" pitchFamily="34" charset="0"/>
                <a:cs typeface="Arial" pitchFamily="34" charset="0"/>
              </a:rPr>
              <a:t>Сумму степеней находим-</a:t>
            </a:r>
          </a:p>
          <a:p>
            <a:pPr algn="l"/>
            <a:r>
              <a:rPr lang="ru-RU" sz="1200" b="0" dirty="0">
                <a:latin typeface="Arial" pitchFamily="34" charset="0"/>
                <a:cs typeface="Arial" pitchFamily="34" charset="0"/>
              </a:rPr>
              <a:t>И таким простым путём</a:t>
            </a:r>
          </a:p>
          <a:p>
            <a:pPr algn="l"/>
            <a:r>
              <a:rPr lang="ru-RU" sz="1200" b="0" dirty="0">
                <a:latin typeface="Arial" pitchFamily="34" charset="0"/>
                <a:cs typeface="Arial" pitchFamily="34" charset="0"/>
              </a:rPr>
              <a:t>К результату мы придём.</a:t>
            </a:r>
          </a:p>
          <a:p>
            <a:pPr algn="l"/>
            <a:r>
              <a:rPr lang="ru-RU" sz="1200" b="0" dirty="0">
                <a:latin typeface="Arial" pitchFamily="34" charset="0"/>
                <a:cs typeface="Arial" pitchFamily="34" charset="0"/>
              </a:rPr>
              <a:t>Ответ: Теорема Пифагора</a:t>
            </a:r>
          </a:p>
        </p:txBody>
      </p:sp>
      <p:sp>
        <p:nvSpPr>
          <p:cNvPr id="6" name="Заголовок 5"/>
          <p:cNvSpPr>
            <a:spLocks noGrp="1"/>
          </p:cNvSpPr>
          <p:nvPr>
            <p:ph type="title"/>
          </p:nvPr>
        </p:nvSpPr>
        <p:spPr>
          <a:xfrm>
            <a:off x="2483768" y="3068960"/>
            <a:ext cx="6512511" cy="1143000"/>
          </a:xfrm>
        </p:spPr>
        <p:txBody>
          <a:bodyPr/>
          <a:lstStyle/>
          <a:p>
            <a:pPr marL="0" indent="0">
              <a:buNone/>
            </a:pPr>
            <a:r>
              <a:rPr lang="ru-RU" sz="1200" b="0" dirty="0">
                <a:effectLst/>
                <a:latin typeface="Arial" pitchFamily="34" charset="0"/>
                <a:cs typeface="Arial" pitchFamily="34" charset="0"/>
              </a:rPr>
              <a:t>7.Много ли ног?</a:t>
            </a:r>
            <a:br>
              <a:rPr lang="ru-RU" sz="1200" b="0" dirty="0">
                <a:effectLst/>
                <a:latin typeface="Arial" pitchFamily="34" charset="0"/>
                <a:cs typeface="Arial" pitchFamily="34" charset="0"/>
              </a:rPr>
            </a:br>
            <a:r>
              <a:rPr lang="ru-RU" sz="1200" b="0" dirty="0">
                <a:effectLst/>
                <a:latin typeface="Arial" pitchFamily="34" charset="0"/>
                <a:cs typeface="Arial" pitchFamily="34" charset="0"/>
              </a:rPr>
              <a:t>Мельник пришёл на мельницу. В каждом из четырёх углов он увидел по три мешка .На каждом мешке сидело по три кошки, а каждая кошка имела при себе троих котят.  Спрашивается, много ли ног было на мельнице?</a:t>
            </a:r>
            <a:br>
              <a:rPr lang="ru-RU" sz="1200" b="0" dirty="0">
                <a:effectLst/>
                <a:latin typeface="Arial" pitchFamily="34" charset="0"/>
                <a:cs typeface="Arial" pitchFamily="34" charset="0"/>
              </a:rPr>
            </a:br>
            <a:r>
              <a:rPr lang="ru-RU" sz="1200" dirty="0">
                <a:effectLst/>
                <a:latin typeface="Arial" pitchFamily="34" charset="0"/>
                <a:cs typeface="Arial" pitchFamily="34" charset="0"/>
              </a:rPr>
              <a:t>Ответ: Две ноги  у мельника</a:t>
            </a:r>
            <a:r>
              <a:rPr lang="ru-RU" sz="1200" b="0" dirty="0">
                <a:effectLst/>
                <a:latin typeface="Arial" pitchFamily="34" charset="0"/>
                <a:cs typeface="Arial" pitchFamily="34" charset="0"/>
              </a:rPr>
              <a:t>.</a:t>
            </a:r>
          </a:p>
        </p:txBody>
      </p:sp>
      <p:pic>
        <p:nvPicPr>
          <p:cNvPr id="7" name="Объект 6"/>
          <p:cNvPicPr>
            <a:picLocks noGrp="1"/>
          </p:cNvPicPr>
          <p:nvPr>
            <p:ph sz="quarter" idx="4"/>
          </p:nvPr>
        </p:nvPicPr>
        <p:blipFill>
          <a:blip r:embed="rId3" cstate="email">
            <a:extLst>
              <a:ext uri="{28A0092B-C50C-407E-A947-70E740481C1C}">
                <a14:useLocalDpi xmlns:a14="http://schemas.microsoft.com/office/drawing/2010/main" xmlns="" val="0"/>
              </a:ext>
            </a:extLst>
          </a:blip>
          <a:stretch>
            <a:fillRect/>
          </a:stretch>
        </p:blipFill>
        <p:spPr>
          <a:xfrm>
            <a:off x="3779912" y="404664"/>
            <a:ext cx="3528391" cy="2592288"/>
          </a:xfrm>
          <a:prstGeom prst="rect">
            <a:avLst/>
          </a:prstGeom>
        </p:spPr>
      </p:pic>
      <p:sp>
        <p:nvSpPr>
          <p:cNvPr id="9" name="Прямоугольный треугольник 8"/>
          <p:cNvSpPr/>
          <p:nvPr/>
        </p:nvSpPr>
        <p:spPr>
          <a:xfrm>
            <a:off x="4355976" y="4005064"/>
            <a:ext cx="1656184" cy="244827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a:off x="4355976" y="5945578"/>
            <a:ext cx="43204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p:nvCxnSpPr>
        <p:spPr>
          <a:xfrm flipV="1">
            <a:off x="4791436" y="5949280"/>
            <a:ext cx="0" cy="504056"/>
          </a:xfrm>
          <a:prstGeom prst="line">
            <a:avLst/>
          </a:prstGeom>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xmlns="" val="539461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advTm="35476"/>
    </mc:Choice>
    <mc:Fallback>
      <p:transition spd="slow" advTm="354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2"/>
          </p:nvPr>
        </p:nvSpPr>
        <p:spPr>
          <a:xfrm>
            <a:off x="251520" y="260648"/>
            <a:ext cx="5688632" cy="1584176"/>
          </a:xfrm>
        </p:spPr>
        <p:txBody>
          <a:bodyPr numCol="2">
            <a:normAutofit/>
          </a:bodyPr>
          <a:lstStyle/>
          <a:p>
            <a:pPr marL="109728" indent="0" algn="just">
              <a:buNone/>
            </a:pPr>
            <a:r>
              <a:rPr lang="ru-RU" sz="1200" dirty="0">
                <a:latin typeface="Arial" pitchFamily="34" charset="0"/>
                <a:cs typeface="Arial" pitchFamily="34" charset="0"/>
              </a:rPr>
              <a:t>9</a:t>
            </a:r>
            <a:r>
              <a:rPr lang="ru-RU" sz="1200" dirty="0" smtClean="0">
                <a:latin typeface="Arial" pitchFamily="34" charset="0"/>
                <a:cs typeface="Arial" pitchFamily="34" charset="0"/>
              </a:rPr>
              <a:t>.Десять </a:t>
            </a:r>
            <a:r>
              <a:rPr lang="ru-RU" sz="1200" dirty="0">
                <a:latin typeface="Arial" pitchFamily="34" charset="0"/>
                <a:cs typeface="Arial" pitchFamily="34" charset="0"/>
              </a:rPr>
              <a:t>солдат строились в ряд	</a:t>
            </a:r>
          </a:p>
          <a:p>
            <a:pPr marL="109728" indent="0" algn="just">
              <a:buNone/>
            </a:pPr>
            <a:r>
              <a:rPr lang="ru-RU" sz="1200" dirty="0">
                <a:latin typeface="Arial" pitchFamily="34" charset="0"/>
                <a:cs typeface="Arial" pitchFamily="34" charset="0"/>
              </a:rPr>
              <a:t>Десять солдат шли на парад.</a:t>
            </a:r>
          </a:p>
          <a:p>
            <a:pPr marL="109728" indent="0" algn="just">
              <a:buNone/>
            </a:pPr>
            <a:r>
              <a:rPr lang="ru-RU" sz="1200" dirty="0">
                <a:latin typeface="Arial" pitchFamily="34" charset="0"/>
                <a:cs typeface="Arial" pitchFamily="34" charset="0"/>
              </a:rPr>
              <a:t>Девять десятых было усатых</a:t>
            </a:r>
          </a:p>
          <a:p>
            <a:pPr marL="109728" indent="0" algn="just">
              <a:buNone/>
            </a:pPr>
            <a:r>
              <a:rPr lang="ru-RU" sz="1200" dirty="0">
                <a:latin typeface="Arial" pitchFamily="34" charset="0"/>
                <a:cs typeface="Arial" pitchFamily="34" charset="0"/>
              </a:rPr>
              <a:t>Сколько там было безусых солдат?</a:t>
            </a:r>
          </a:p>
          <a:p>
            <a:pPr marL="109728" indent="0" algn="just">
              <a:buNone/>
            </a:pPr>
            <a:r>
              <a:rPr lang="ru-RU" sz="1200" dirty="0">
                <a:latin typeface="Arial" pitchFamily="34" charset="0"/>
                <a:cs typeface="Arial" pitchFamily="34" charset="0"/>
              </a:rPr>
              <a:t>Ответ: Один. </a:t>
            </a:r>
          </a:p>
          <a:p>
            <a:pPr marL="109728" indent="0" algn="just">
              <a:buNone/>
            </a:pPr>
            <a:r>
              <a:rPr lang="ru-RU" sz="1200" dirty="0" smtClean="0">
                <a:latin typeface="Arial" pitchFamily="34" charset="0"/>
                <a:cs typeface="Arial" pitchFamily="34" charset="0"/>
              </a:rPr>
              <a:t>10.Десять солдат строились в ряд</a:t>
            </a:r>
          </a:p>
          <a:p>
            <a:pPr marL="109728" indent="0" algn="just">
              <a:buNone/>
            </a:pPr>
            <a:r>
              <a:rPr lang="ru-RU" sz="1200" dirty="0" smtClean="0">
                <a:latin typeface="Arial" pitchFamily="34" charset="0"/>
                <a:cs typeface="Arial" pitchFamily="34" charset="0"/>
              </a:rPr>
              <a:t>Десять </a:t>
            </a:r>
            <a:r>
              <a:rPr lang="ru-RU" sz="1200" dirty="0">
                <a:latin typeface="Arial" pitchFamily="34" charset="0"/>
                <a:cs typeface="Arial" pitchFamily="34" charset="0"/>
              </a:rPr>
              <a:t>солдат шли на парад.</a:t>
            </a:r>
          </a:p>
          <a:p>
            <a:pPr marL="109728" indent="0" algn="just">
              <a:buNone/>
            </a:pPr>
            <a:r>
              <a:rPr lang="ru-RU" sz="1200" dirty="0" smtClean="0">
                <a:latin typeface="Arial" pitchFamily="34" charset="0"/>
                <a:cs typeface="Arial" pitchFamily="34" charset="0"/>
              </a:rPr>
              <a:t>Восемь десятых было носатых,</a:t>
            </a:r>
          </a:p>
          <a:p>
            <a:pPr marL="109728" indent="0" algn="just">
              <a:buNone/>
            </a:pPr>
            <a:r>
              <a:rPr lang="ru-RU" sz="1200" dirty="0" smtClean="0">
                <a:latin typeface="Arial" pitchFamily="34" charset="0"/>
                <a:cs typeface="Arial" pitchFamily="34" charset="0"/>
              </a:rPr>
              <a:t>Сколько </a:t>
            </a:r>
            <a:r>
              <a:rPr lang="ru-RU" sz="1200" dirty="0">
                <a:latin typeface="Arial" pitchFamily="34" charset="0"/>
                <a:cs typeface="Arial" pitchFamily="34" charset="0"/>
              </a:rPr>
              <a:t>там было курносых солдат?</a:t>
            </a:r>
          </a:p>
          <a:p>
            <a:pPr marL="109728" indent="0" algn="just">
              <a:buNone/>
            </a:pPr>
            <a:r>
              <a:rPr lang="ru-RU" sz="1200" b="1" dirty="0">
                <a:latin typeface="Arial" pitchFamily="34" charset="0"/>
                <a:cs typeface="Arial" pitchFamily="34" charset="0"/>
              </a:rPr>
              <a:t>Ответ:</a:t>
            </a:r>
            <a:r>
              <a:rPr lang="ru-RU" sz="1200" dirty="0">
                <a:latin typeface="Arial" pitchFamily="34" charset="0"/>
                <a:cs typeface="Arial" pitchFamily="34" charset="0"/>
              </a:rPr>
              <a:t> 2.</a:t>
            </a:r>
          </a:p>
          <a:p>
            <a:endParaRPr lang="ru-RU" dirty="0"/>
          </a:p>
        </p:txBody>
      </p:sp>
      <p:pic>
        <p:nvPicPr>
          <p:cNvPr id="7" name="Объект 6"/>
          <p:cNvPicPr>
            <a:picLocks noGrp="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156176" y="404664"/>
            <a:ext cx="2520280" cy="3960440"/>
          </a:xfrm>
          <a:prstGeom prst="rect">
            <a:avLst/>
          </a:prstGeom>
        </p:spPr>
      </p:pic>
      <p:sp>
        <p:nvSpPr>
          <p:cNvPr id="8" name="Rectangle 2"/>
          <p:cNvSpPr>
            <a:spLocks noChangeArrowheads="1"/>
          </p:cNvSpPr>
          <p:nvPr/>
        </p:nvSpPr>
        <p:spPr bwMode="auto">
          <a:xfrm>
            <a:off x="179512" y="2020199"/>
            <a:ext cx="5724128"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Головоломки со спичками</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Командам выдаются спички для составления фигур. У учащихся развивается пространственное представление. Каждый ученик напряжённо работает, чувствуя ответственность за успех команды.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1.Используя 12 спичек, соберите шесть одинаковых квадратов.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Ответ: Куб, грани-6 одинаковых квадратов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Рисунок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3418057"/>
            <a:ext cx="1441451" cy="14271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a:spLocks noChangeArrowheads="1"/>
          </p:cNvSpPr>
          <p:nvPr/>
        </p:nvSpPr>
        <p:spPr bwMode="auto">
          <a:xfrm>
            <a:off x="163144" y="3861048"/>
            <a:ext cx="338437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2.Используя 8 спичек, соберите квадрат и четыре треугольника.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Ответ: Пирамида, в основании-квадрат,  боковые  грани-4 треугольника.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79512" y="4872640"/>
            <a:ext cx="4572000" cy="830997"/>
          </a:xfrm>
          <a:prstGeom prst="rect">
            <a:avLst/>
          </a:prstGeom>
        </p:spPr>
        <p:txBody>
          <a:bodyPr>
            <a:spAutoFit/>
          </a:bodyPr>
          <a:lstStyle/>
          <a:p>
            <a:r>
              <a:rPr lang="ru-RU" sz="1200" dirty="0">
                <a:latin typeface="Arial" pitchFamily="34" charset="0"/>
                <a:cs typeface="Arial" pitchFamily="34" charset="0"/>
              </a:rPr>
              <a:t>3.Используя 9 спичек, соберите семь одинаковых треугольников.</a:t>
            </a:r>
          </a:p>
          <a:p>
            <a:r>
              <a:rPr lang="ru-RU" sz="1200" dirty="0">
                <a:latin typeface="Arial" pitchFamily="34" charset="0"/>
                <a:cs typeface="Arial" pitchFamily="34" charset="0"/>
              </a:rPr>
              <a:t>Ответ: Две треугольные пирамиды с общим основанием. Образуется 7 одинаковых треугольников</a:t>
            </a:r>
          </a:p>
        </p:txBody>
      </p:sp>
      <p:pic>
        <p:nvPicPr>
          <p:cNvPr id="12" name="Рисунок 11"/>
          <p:cNvPicPr/>
          <p:nvPr/>
        </p:nvPicPr>
        <p:blipFill>
          <a:blip r:embed="rId5" cstate="email">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4898348" y="5080126"/>
            <a:ext cx="1460433" cy="1464171"/>
          </a:xfrm>
          <a:prstGeom prst="rect">
            <a:avLst/>
          </a:prstGeom>
        </p:spPr>
      </p:pic>
      <p:sp>
        <p:nvSpPr>
          <p:cNvPr id="11" name="Прямоугольник 10"/>
          <p:cNvSpPr/>
          <p:nvPr/>
        </p:nvSpPr>
        <p:spPr>
          <a:xfrm>
            <a:off x="199546" y="5812212"/>
            <a:ext cx="4572000" cy="830997"/>
          </a:xfrm>
          <a:prstGeom prst="rect">
            <a:avLst/>
          </a:prstGeom>
        </p:spPr>
        <p:txBody>
          <a:bodyPr>
            <a:spAutoFit/>
          </a:bodyPr>
          <a:lstStyle/>
          <a:p>
            <a:r>
              <a:rPr lang="ru-RU" sz="1200" dirty="0">
                <a:latin typeface="Arial" pitchFamily="34" charset="0"/>
                <a:cs typeface="Arial" pitchFamily="34" charset="0"/>
              </a:rPr>
              <a:t>4.Используя 12 спичек, соберите квадрат и восемь треугольников.</a:t>
            </a:r>
          </a:p>
          <a:p>
            <a:r>
              <a:rPr lang="ru-RU" sz="1200" dirty="0">
                <a:latin typeface="Arial" pitchFamily="34" charset="0"/>
                <a:cs typeface="Arial" pitchFamily="34" charset="0"/>
              </a:rPr>
              <a:t>Ответ: Две пирамиды с общим квадратным основанием. Образуется квадрат и 8 треугольников.</a:t>
            </a:r>
          </a:p>
        </p:txBody>
      </p:sp>
    </p:spTree>
    <p:custDataLst>
      <p:tags r:id="rId1"/>
    </p:custDataLst>
    <p:extLst>
      <p:ext uri="{BB962C8B-B14F-4D97-AF65-F5344CB8AC3E}">
        <p14:creationId xmlns:p14="http://schemas.microsoft.com/office/powerpoint/2010/main" xmlns="" val="3493202541"/>
      </p:ext>
    </p:extLst>
  </p:cSld>
  <p:clrMapOvr>
    <a:masterClrMapping/>
  </p:clrMapOvr>
  <mc:AlternateContent xmlns:mc="http://schemas.openxmlformats.org/markup-compatibility/2006">
    <mc:Choice xmlns:p14="http://schemas.microsoft.com/office/powerpoint/2010/main" xmlns="" Requires="p14">
      <p:transition spd="slow" p14:dur="2000" advTm="51600"/>
    </mc:Choice>
    <mc:Fallback>
      <p:transition spd="slow" advTm="51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9" end="9"/>
                                            </p:txEl>
                                          </p:spTgt>
                                        </p:tgtEl>
                                        <p:attrNameLst>
                                          <p:attrName>style.visibility</p:attrName>
                                        </p:attrNameLst>
                                      </p:cBhvr>
                                      <p:to>
                                        <p:strVal val="visible"/>
                                      </p:to>
                                    </p:set>
                                    <p:animEffect transition="in" filter="barn(inVertical)">
                                      <p:cBhvr>
                                        <p:cTn id="14" dur="500"/>
                                        <p:tgtEl>
                                          <p:spTgt spid="5">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barn(inVertical)">
                                      <p:cBhvr>
                                        <p:cTn id="19" dur="500"/>
                                        <p:tgtEl>
                                          <p:spTgt spid="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diamond(in)">
                                      <p:cBhvr>
                                        <p:cTn id="31" dur="20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heel(1)">
                                      <p:cBhvr>
                                        <p:cTn id="36"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30342" y="116632"/>
            <a:ext cx="6912768" cy="2520280"/>
          </a:xfrm>
        </p:spPr>
        <p:txBody>
          <a:bodyPr>
            <a:noAutofit/>
          </a:bodyPr>
          <a:lstStyle/>
          <a:p>
            <a:pPr marL="45720" indent="0">
              <a:buNone/>
            </a:pPr>
            <a:r>
              <a:rPr lang="ru-RU" sz="1200" b="1" i="1" dirty="0">
                <a:latin typeface="Arial" pitchFamily="34" charset="0"/>
                <a:cs typeface="Arial" pitchFamily="34" charset="0"/>
              </a:rPr>
              <a:t>Головоломки на составление фигур</a:t>
            </a:r>
            <a:r>
              <a:rPr lang="ru-RU" sz="1200" dirty="0">
                <a:latin typeface="Arial" pitchFamily="34" charset="0"/>
                <a:cs typeface="Arial" pitchFamily="34" charset="0"/>
              </a:rPr>
              <a:t>.</a:t>
            </a:r>
          </a:p>
          <a:p>
            <a:pPr marL="45720" indent="0">
              <a:buNone/>
            </a:pPr>
            <a:r>
              <a:rPr lang="ru-RU" sz="1200" dirty="0">
                <a:latin typeface="Arial" pitchFamily="34" charset="0"/>
                <a:cs typeface="Arial" pitchFamily="34" charset="0"/>
              </a:rPr>
              <a:t>Ведущая.</a:t>
            </a:r>
          </a:p>
          <a:p>
            <a:pPr marL="45720" indent="0">
              <a:buNone/>
            </a:pPr>
            <a:r>
              <a:rPr lang="ru-RU" sz="1200" dirty="0">
                <a:latin typeface="Arial" pitchFamily="34" charset="0"/>
                <a:cs typeface="Arial" pitchFamily="34" charset="0"/>
              </a:rPr>
              <a:t>Потомки  </a:t>
            </a:r>
            <a:r>
              <a:rPr lang="ru-RU" sz="1200" dirty="0" err="1">
                <a:latin typeface="Arial" pitchFamily="34" charset="0"/>
                <a:cs typeface="Arial" pitchFamily="34" charset="0"/>
              </a:rPr>
              <a:t>Стомахиона</a:t>
            </a:r>
            <a:r>
              <a:rPr lang="ru-RU" sz="1200" dirty="0">
                <a:latin typeface="Arial" pitchFamily="34" charset="0"/>
                <a:cs typeface="Arial" pitchFamily="34" charset="0"/>
              </a:rPr>
              <a:t> - </a:t>
            </a:r>
            <a:r>
              <a:rPr lang="ru-RU" sz="1200" dirty="0" err="1">
                <a:latin typeface="Arial" pitchFamily="34" charset="0"/>
                <a:cs typeface="Arial" pitchFamily="34" charset="0"/>
              </a:rPr>
              <a:t>тангрем</a:t>
            </a:r>
            <a:r>
              <a:rPr lang="ru-RU" sz="1200" dirty="0">
                <a:latin typeface="Arial" pitchFamily="34" charset="0"/>
                <a:cs typeface="Arial" pitchFamily="34" charset="0"/>
              </a:rPr>
              <a:t>  и яйцо Колумба – имеют то же назначение, что и </a:t>
            </a:r>
            <a:r>
              <a:rPr lang="ru-RU" sz="1200" dirty="0" err="1">
                <a:latin typeface="Arial" pitchFamily="34" charset="0"/>
                <a:cs typeface="Arial" pitchFamily="34" charset="0"/>
              </a:rPr>
              <a:t>Стомахион</a:t>
            </a:r>
            <a:r>
              <a:rPr lang="ru-RU" sz="1200" dirty="0">
                <a:latin typeface="Arial" pitchFamily="34" charset="0"/>
                <a:cs typeface="Arial" pitchFamily="34" charset="0"/>
              </a:rPr>
              <a:t>. Они развивают смекалку,  умение воспринимать в окружающих нас объектах геометрические формы и воссоздавать их.</a:t>
            </a:r>
          </a:p>
          <a:p>
            <a:pPr marL="45720" indent="0">
              <a:buNone/>
            </a:pPr>
            <a:r>
              <a:rPr lang="ru-RU" sz="1200" dirty="0" smtClean="0">
                <a:latin typeface="Arial" pitchFamily="34" charset="0"/>
                <a:cs typeface="Arial" pitchFamily="34" charset="0"/>
              </a:rPr>
              <a:t>Во </a:t>
            </a:r>
            <a:r>
              <a:rPr lang="ru-RU" sz="1200" dirty="0">
                <a:latin typeface="Arial" pitchFamily="34" charset="0"/>
                <a:cs typeface="Arial" pitchFamily="34" charset="0"/>
              </a:rPr>
              <a:t>всех этих играх-головоломках требуется, чтобы при составлении фигур были использованы каждый раз все части фигуры-прямоугольника, квадрата или </a:t>
            </a:r>
            <a:r>
              <a:rPr lang="ru-RU" sz="1200" dirty="0" smtClean="0">
                <a:latin typeface="Arial" pitchFamily="34" charset="0"/>
                <a:cs typeface="Arial" pitchFamily="34" charset="0"/>
              </a:rPr>
              <a:t>яйца</a:t>
            </a:r>
            <a:endParaRPr lang="ru-RU" sz="1200" dirty="0">
              <a:latin typeface="Arial" pitchFamily="34" charset="0"/>
              <a:cs typeface="Arial" pitchFamily="34" charset="0"/>
            </a:endParaRPr>
          </a:p>
          <a:p>
            <a:pPr marL="45720" indent="0">
              <a:buNone/>
            </a:pPr>
            <a:r>
              <a:rPr lang="ru-RU" sz="1200" dirty="0">
                <a:latin typeface="Arial" pitchFamily="34" charset="0"/>
                <a:cs typeface="Arial" pitchFamily="34" charset="0"/>
              </a:rPr>
              <a:t>Командам выдаются конверты с частями разрезанной фигуры и рисунок этой фигуры. Ученики решают нестандартную задачу на составление фигуры. Побеждает тот, кто раньше выполнит задание.</a:t>
            </a:r>
          </a:p>
        </p:txBody>
      </p:sp>
      <p:pic>
        <p:nvPicPr>
          <p:cNvPr id="7" name="Объект 6"/>
          <p:cNvPicPr>
            <a:picLocks noGrp="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1043608" y="2720771"/>
            <a:ext cx="2016224" cy="3000633"/>
          </a:xfrm>
          <a:prstGeom prst="rect">
            <a:avLst/>
          </a:prstGeom>
        </p:spPr>
      </p:pic>
      <p:pic>
        <p:nvPicPr>
          <p:cNvPr id="8" name="Рисунок 7"/>
          <p:cNvPicPr/>
          <p:nvPr/>
        </p:nvPicPr>
        <p:blipFill>
          <a:blip r:embed="rId4" cstate="email">
            <a:extLst>
              <a:ext uri="{28A0092B-C50C-407E-A947-70E740481C1C}">
                <a14:useLocalDpi xmlns:a14="http://schemas.microsoft.com/office/drawing/2010/main" xmlns="" val="0"/>
              </a:ext>
            </a:extLst>
          </a:blip>
          <a:stretch>
            <a:fillRect/>
          </a:stretch>
        </p:blipFill>
        <p:spPr>
          <a:xfrm>
            <a:off x="5436096" y="3068960"/>
            <a:ext cx="2561838" cy="3456384"/>
          </a:xfrm>
          <a:prstGeom prst="rect">
            <a:avLst/>
          </a:prstGeom>
        </p:spPr>
      </p:pic>
      <p:pic>
        <p:nvPicPr>
          <p:cNvPr id="9" name="Рисунок 8"/>
          <p:cNvPicPr/>
          <p:nvPr/>
        </p:nvPicPr>
        <p:blipFill>
          <a:blip r:embed="rId5" cstate="email">
            <a:extLst>
              <a:ext uri="{28A0092B-C50C-407E-A947-70E740481C1C}">
                <a14:useLocalDpi xmlns:a14="http://schemas.microsoft.com/office/drawing/2010/main" xmlns="" val="0"/>
              </a:ext>
            </a:extLst>
          </a:blip>
          <a:stretch>
            <a:fillRect/>
          </a:stretch>
        </p:blipFill>
        <p:spPr>
          <a:xfrm>
            <a:off x="7236296" y="404664"/>
            <a:ext cx="1124585" cy="1720215"/>
          </a:xfrm>
          <a:prstGeom prst="rect">
            <a:avLst/>
          </a:prstGeom>
        </p:spPr>
      </p:pic>
    </p:spTree>
    <p:custDataLst>
      <p:tags r:id="rId1"/>
    </p:custDataLst>
    <p:extLst>
      <p:ext uri="{BB962C8B-B14F-4D97-AF65-F5344CB8AC3E}">
        <p14:creationId xmlns:p14="http://schemas.microsoft.com/office/powerpoint/2010/main" xmlns="" val="530563025"/>
      </p:ext>
    </p:extLst>
  </p:cSld>
  <p:clrMapOvr>
    <a:masterClrMapping/>
  </p:clrMapOvr>
  <mc:AlternateContent xmlns:mc="http://schemas.openxmlformats.org/markup-compatibility/2006">
    <mc:Choice xmlns:p14="http://schemas.microsoft.com/office/powerpoint/2010/main" xmlns="" Requires="p14">
      <p:transition spd="slow" p14:dur="2000" advTm="18814"/>
    </mc:Choice>
    <mc:Fallback>
      <p:transition spd="slow" advTm="188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0" y="11124"/>
            <a:ext cx="3346704" cy="4764977"/>
          </a:xfrm>
        </p:spPr>
        <p:txBody>
          <a:bodyPr>
            <a:normAutofit fontScale="25000" lnSpcReduction="20000"/>
          </a:bodyPr>
          <a:lstStyle/>
          <a:p>
            <a:pPr marL="45720" indent="0" algn="ctr">
              <a:buNone/>
            </a:pPr>
            <a:r>
              <a:rPr lang="ru-RU" sz="4800" b="1" dirty="0">
                <a:latin typeface="Arial" pitchFamily="34" charset="0"/>
                <a:cs typeface="Arial" pitchFamily="34" charset="0"/>
              </a:rPr>
              <a:t>Конкурс частушек и стихов о математике.</a:t>
            </a:r>
            <a:endParaRPr lang="ru-RU" sz="4800" dirty="0">
              <a:latin typeface="Arial" pitchFamily="34" charset="0"/>
              <a:cs typeface="Arial" pitchFamily="34" charset="0"/>
            </a:endParaRPr>
          </a:p>
          <a:p>
            <a:pPr marL="45720" indent="0">
              <a:buNone/>
            </a:pPr>
            <a:r>
              <a:rPr lang="ru-RU" sz="4800" dirty="0">
                <a:latin typeface="Arial" pitchFamily="34" charset="0"/>
                <a:cs typeface="Arial" pitchFamily="34" charset="0"/>
              </a:rPr>
              <a:t>(Частушки и стихи ученики находят сами до конкурса)</a:t>
            </a:r>
          </a:p>
          <a:p>
            <a:pPr marL="45720" indent="0">
              <a:buNone/>
            </a:pPr>
            <a:r>
              <a:rPr lang="ru-RU" sz="4800" dirty="0">
                <a:latin typeface="Arial" pitchFamily="34" charset="0"/>
                <a:cs typeface="Arial" pitchFamily="34" charset="0"/>
              </a:rPr>
              <a:t>Побеждает та команда, которая больше пропоёт частушек или прочитает стихов.</a:t>
            </a:r>
          </a:p>
          <a:p>
            <a:pPr marL="45720" indent="0">
              <a:buNone/>
            </a:pPr>
            <a:r>
              <a:rPr lang="ru-RU" sz="4800" dirty="0">
                <a:latin typeface="Arial" pitchFamily="34" charset="0"/>
                <a:cs typeface="Arial" pitchFamily="34" charset="0"/>
              </a:rPr>
              <a:t>1.Мы сражаемся сегодня,</a:t>
            </a:r>
          </a:p>
          <a:p>
            <a:pPr marL="45720" indent="0">
              <a:buNone/>
            </a:pPr>
            <a:r>
              <a:rPr lang="ru-RU" sz="4800" dirty="0">
                <a:latin typeface="Arial" pitchFamily="34" charset="0"/>
                <a:cs typeface="Arial" pitchFamily="34" charset="0"/>
              </a:rPr>
              <a:t>Наши споры горячи.</a:t>
            </a:r>
          </a:p>
          <a:p>
            <a:pPr marL="45720" indent="0">
              <a:buNone/>
            </a:pPr>
            <a:r>
              <a:rPr lang="ru-RU" sz="4800" dirty="0">
                <a:latin typeface="Arial" pitchFamily="34" charset="0"/>
                <a:cs typeface="Arial" pitchFamily="34" charset="0"/>
              </a:rPr>
              <a:t>Вам совет даём, соперник,</a:t>
            </a:r>
          </a:p>
          <a:p>
            <a:pPr marL="45720" indent="0">
              <a:buNone/>
            </a:pPr>
            <a:r>
              <a:rPr lang="ru-RU" sz="4800" dirty="0">
                <a:latin typeface="Arial" pitchFamily="34" charset="0"/>
                <a:cs typeface="Arial" pitchFamily="34" charset="0"/>
              </a:rPr>
              <a:t>Математику учи.</a:t>
            </a:r>
          </a:p>
          <a:p>
            <a:pPr marL="45720" indent="0">
              <a:buNone/>
            </a:pPr>
            <a:r>
              <a:rPr lang="ru-RU" sz="4800" dirty="0">
                <a:latin typeface="Arial" pitchFamily="34" charset="0"/>
                <a:cs typeface="Arial" pitchFamily="34" charset="0"/>
              </a:rPr>
              <a:t>2.Порой задача не решается,</a:t>
            </a:r>
          </a:p>
          <a:p>
            <a:pPr marL="45720" indent="0">
              <a:buNone/>
            </a:pPr>
            <a:r>
              <a:rPr lang="ru-RU" sz="4800" dirty="0">
                <a:latin typeface="Arial" pitchFamily="34" charset="0"/>
                <a:cs typeface="Arial" pitchFamily="34" charset="0"/>
              </a:rPr>
              <a:t>Но это, в общем не беда.</a:t>
            </a:r>
          </a:p>
          <a:p>
            <a:pPr marL="45720" indent="0">
              <a:buNone/>
            </a:pPr>
            <a:r>
              <a:rPr lang="ru-RU" sz="4800" dirty="0">
                <a:latin typeface="Arial" pitchFamily="34" charset="0"/>
                <a:cs typeface="Arial" pitchFamily="34" charset="0"/>
              </a:rPr>
              <a:t>Ведь солнце тоже улыбается,</a:t>
            </a:r>
          </a:p>
          <a:p>
            <a:pPr marL="45720" indent="0">
              <a:buNone/>
            </a:pPr>
            <a:r>
              <a:rPr lang="ru-RU" sz="4800" dirty="0">
                <a:latin typeface="Arial" pitchFamily="34" charset="0"/>
                <a:cs typeface="Arial" pitchFamily="34" charset="0"/>
              </a:rPr>
              <a:t>Не унывая никогда.</a:t>
            </a:r>
          </a:p>
          <a:p>
            <a:pPr marL="45720" indent="0">
              <a:buNone/>
            </a:pPr>
            <a:r>
              <a:rPr lang="ru-RU" sz="4800" dirty="0">
                <a:latin typeface="Arial" pitchFamily="34" charset="0"/>
                <a:cs typeface="Arial" pitchFamily="34" charset="0"/>
              </a:rPr>
              <a:t>3.Вот уже вторую четверть</a:t>
            </a:r>
          </a:p>
          <a:p>
            <a:pPr marL="45720" indent="0">
              <a:buNone/>
            </a:pPr>
            <a:r>
              <a:rPr lang="ru-RU" sz="4800" dirty="0">
                <a:latin typeface="Arial" pitchFamily="34" charset="0"/>
                <a:cs typeface="Arial" pitchFamily="34" charset="0"/>
              </a:rPr>
              <a:t>Геометрию учу.</a:t>
            </a:r>
          </a:p>
          <a:p>
            <a:pPr marL="45720" indent="0">
              <a:buNone/>
            </a:pPr>
            <a:r>
              <a:rPr lang="ru-RU" sz="4800" dirty="0">
                <a:latin typeface="Arial" pitchFamily="34" charset="0"/>
                <a:cs typeface="Arial" pitchFamily="34" charset="0"/>
              </a:rPr>
              <a:t>Исхудал совсем учебник</a:t>
            </a:r>
          </a:p>
          <a:p>
            <a:pPr marL="45720" indent="0">
              <a:buNone/>
            </a:pPr>
            <a:r>
              <a:rPr lang="ru-RU" sz="4800" dirty="0">
                <a:latin typeface="Arial" pitchFamily="34" charset="0"/>
                <a:cs typeface="Arial" pitchFamily="34" charset="0"/>
              </a:rPr>
              <a:t>А я всё молчу, молчу.</a:t>
            </a:r>
          </a:p>
          <a:p>
            <a:pPr marL="45720" indent="0">
              <a:buNone/>
            </a:pPr>
            <a:r>
              <a:rPr lang="ru-RU" sz="4800" dirty="0">
                <a:latin typeface="Arial" pitchFamily="34" charset="0"/>
                <a:cs typeface="Arial" pitchFamily="34" charset="0"/>
              </a:rPr>
              <a:t>4.У меня стряслась беда,</a:t>
            </a:r>
          </a:p>
          <a:p>
            <a:pPr marL="45720" indent="0">
              <a:buNone/>
            </a:pPr>
            <a:r>
              <a:rPr lang="ru-RU" sz="4800" dirty="0">
                <a:latin typeface="Arial" pitchFamily="34" charset="0"/>
                <a:cs typeface="Arial" pitchFamily="34" charset="0"/>
              </a:rPr>
              <a:t>Я считала два часа</a:t>
            </a:r>
          </a:p>
          <a:p>
            <a:pPr marL="45720" indent="0">
              <a:buNone/>
            </a:pPr>
            <a:r>
              <a:rPr lang="ru-RU" sz="4800" dirty="0">
                <a:latin typeface="Arial" pitchFamily="34" charset="0"/>
                <a:cs typeface="Arial" pitchFamily="34" charset="0"/>
              </a:rPr>
              <a:t>Синус острого угла.</a:t>
            </a:r>
          </a:p>
          <a:p>
            <a:pPr marL="45720" indent="0">
              <a:buNone/>
            </a:pPr>
            <a:r>
              <a:rPr lang="ru-RU" sz="4800" dirty="0">
                <a:latin typeface="Arial" pitchFamily="34" charset="0"/>
                <a:cs typeface="Arial" pitchFamily="34" charset="0"/>
              </a:rPr>
              <a:t>Чуть с ума я не сошла.</a:t>
            </a:r>
          </a:p>
          <a:p>
            <a:pPr marL="45720" indent="0">
              <a:buNone/>
            </a:pPr>
            <a:endParaRPr lang="ru-RU" dirty="0"/>
          </a:p>
        </p:txBody>
      </p:sp>
      <p:sp>
        <p:nvSpPr>
          <p:cNvPr id="5" name="Объект 4"/>
          <p:cNvSpPr>
            <a:spLocks noGrp="1"/>
          </p:cNvSpPr>
          <p:nvPr>
            <p:ph sz="quarter" idx="4"/>
          </p:nvPr>
        </p:nvSpPr>
        <p:spPr>
          <a:xfrm>
            <a:off x="3203848" y="0"/>
            <a:ext cx="2520280" cy="5533584"/>
          </a:xfrm>
        </p:spPr>
        <p:txBody>
          <a:bodyPr>
            <a:normAutofit fontScale="25000" lnSpcReduction="20000"/>
          </a:bodyPr>
          <a:lstStyle/>
          <a:p>
            <a:pPr marL="18288" indent="0">
              <a:buNone/>
            </a:pPr>
            <a:r>
              <a:rPr lang="ru-RU" sz="4800" dirty="0">
                <a:effectLst/>
                <a:latin typeface="Arial" pitchFamily="34" charset="0"/>
                <a:cs typeface="Arial" pitchFamily="34" charset="0"/>
              </a:rPr>
              <a:t> </a:t>
            </a:r>
          </a:p>
          <a:p>
            <a:pPr marL="18288" indent="0">
              <a:buNone/>
            </a:pPr>
            <a:r>
              <a:rPr lang="ru-RU" sz="4800" dirty="0">
                <a:effectLst/>
                <a:latin typeface="Arial" pitchFamily="34" charset="0"/>
                <a:cs typeface="Arial" pitchFamily="34" charset="0"/>
              </a:rPr>
              <a:t>5.А ко мне во сне пришёл</a:t>
            </a:r>
          </a:p>
          <a:p>
            <a:pPr marL="18288" indent="0">
              <a:buNone/>
            </a:pPr>
            <a:r>
              <a:rPr lang="ru-RU" sz="4800" dirty="0">
                <a:effectLst/>
                <a:latin typeface="Arial" pitchFamily="34" charset="0"/>
                <a:cs typeface="Arial" pitchFamily="34" charset="0"/>
              </a:rPr>
              <a:t>Представляешь, Пифагор.</a:t>
            </a:r>
          </a:p>
          <a:p>
            <a:pPr marL="18288" indent="0">
              <a:buNone/>
            </a:pPr>
            <a:r>
              <a:rPr lang="ru-RU" sz="4800" dirty="0">
                <a:effectLst/>
                <a:latin typeface="Arial" pitchFamily="34" charset="0"/>
                <a:cs typeface="Arial" pitchFamily="34" charset="0"/>
              </a:rPr>
              <a:t>И стал спрашивать меня</a:t>
            </a:r>
          </a:p>
          <a:p>
            <a:pPr marL="18288" indent="0">
              <a:buNone/>
            </a:pPr>
            <a:r>
              <a:rPr lang="ru-RU" sz="4800" dirty="0">
                <a:effectLst/>
                <a:latin typeface="Arial" pitchFamily="34" charset="0"/>
                <a:cs typeface="Arial" pitchFamily="34" charset="0"/>
              </a:rPr>
              <a:t>Сколько будет дважды два.</a:t>
            </a:r>
          </a:p>
          <a:p>
            <a:pPr marL="18288" indent="0">
              <a:buNone/>
            </a:pPr>
            <a:r>
              <a:rPr lang="ru-RU" sz="4800" dirty="0">
                <a:effectLst/>
                <a:latin typeface="Arial" pitchFamily="34" charset="0"/>
                <a:cs typeface="Arial" pitchFamily="34" charset="0"/>
              </a:rPr>
              <a:t>6.У меня </a:t>
            </a:r>
            <a:r>
              <a:rPr lang="ru-RU" sz="4800" dirty="0" err="1">
                <a:effectLst/>
                <a:latin typeface="Arial" pitchFamily="34" charset="0"/>
                <a:cs typeface="Arial" pitchFamily="34" charset="0"/>
              </a:rPr>
              <a:t>ребята,горе</a:t>
            </a:r>
            <a:r>
              <a:rPr lang="ru-RU" sz="4800" dirty="0">
                <a:effectLst/>
                <a:latin typeface="Arial" pitchFamily="34" charset="0"/>
                <a:cs typeface="Arial" pitchFamily="34" charset="0"/>
              </a:rPr>
              <a:t>,</a:t>
            </a:r>
          </a:p>
          <a:p>
            <a:pPr marL="18288" indent="0">
              <a:buNone/>
            </a:pPr>
            <a:r>
              <a:rPr lang="ru-RU" sz="4800" dirty="0">
                <a:effectLst/>
                <a:latin typeface="Arial" pitchFamily="34" charset="0"/>
                <a:cs typeface="Arial" pitchFamily="34" charset="0"/>
              </a:rPr>
              <a:t>Не найду никак я корень.</a:t>
            </a:r>
          </a:p>
          <a:p>
            <a:pPr marL="18288" indent="0">
              <a:buNone/>
            </a:pPr>
            <a:r>
              <a:rPr lang="ru-RU" sz="4800" dirty="0">
                <a:effectLst/>
                <a:latin typeface="Arial" pitchFamily="34" charset="0"/>
                <a:cs typeface="Arial" pitchFamily="34" charset="0"/>
              </a:rPr>
              <a:t>Все я числа перебрал,</a:t>
            </a:r>
          </a:p>
          <a:p>
            <a:pPr marL="18288" indent="0">
              <a:buNone/>
            </a:pPr>
            <a:r>
              <a:rPr lang="ru-RU" sz="4800" dirty="0">
                <a:effectLst/>
                <a:latin typeface="Arial" pitchFamily="34" charset="0"/>
                <a:cs typeface="Arial" pitchFamily="34" charset="0"/>
              </a:rPr>
              <a:t>Это был сплошной кошмар.</a:t>
            </a:r>
          </a:p>
          <a:p>
            <a:pPr marL="18288" indent="0">
              <a:buNone/>
            </a:pPr>
            <a:r>
              <a:rPr lang="ru-RU" sz="4800" dirty="0">
                <a:effectLst/>
                <a:latin typeface="Arial" pitchFamily="34" charset="0"/>
                <a:cs typeface="Arial" pitchFamily="34" charset="0"/>
              </a:rPr>
              <a:t>7.Математика-царица.</a:t>
            </a:r>
          </a:p>
          <a:p>
            <a:pPr marL="18288" indent="0">
              <a:buNone/>
            </a:pPr>
            <a:r>
              <a:rPr lang="ru-RU" sz="4800" dirty="0">
                <a:effectLst/>
                <a:latin typeface="Arial" pitchFamily="34" charset="0"/>
                <a:cs typeface="Arial" pitchFamily="34" charset="0"/>
              </a:rPr>
              <a:t>Пощади меня ,сестрица,</a:t>
            </a:r>
          </a:p>
          <a:p>
            <a:pPr marL="18288" indent="0">
              <a:buNone/>
            </a:pPr>
            <a:r>
              <a:rPr lang="ru-RU" sz="4800" dirty="0">
                <a:effectLst/>
                <a:latin typeface="Arial" pitchFamily="34" charset="0"/>
                <a:cs typeface="Arial" pitchFamily="34" charset="0"/>
              </a:rPr>
              <a:t>Я измучилась совсем</a:t>
            </a:r>
          </a:p>
          <a:p>
            <a:pPr marL="18288" indent="0">
              <a:buNone/>
            </a:pPr>
            <a:r>
              <a:rPr lang="ru-RU" sz="4800" dirty="0">
                <a:effectLst/>
                <a:latin typeface="Arial" pitchFamily="34" charset="0"/>
                <a:cs typeface="Arial" pitchFamily="34" charset="0"/>
              </a:rPr>
              <a:t>Сил уж нет собрать портфель.</a:t>
            </a:r>
          </a:p>
          <a:p>
            <a:pPr marL="18288" indent="0">
              <a:buNone/>
            </a:pPr>
            <a:r>
              <a:rPr lang="ru-RU" sz="4800" dirty="0">
                <a:effectLst/>
                <a:latin typeface="Arial" pitchFamily="34" charset="0"/>
                <a:cs typeface="Arial" pitchFamily="34" charset="0"/>
              </a:rPr>
              <a:t>8.Приучайтесь думать точно!</a:t>
            </a:r>
          </a:p>
          <a:p>
            <a:pPr marL="18288" indent="0">
              <a:buNone/>
            </a:pPr>
            <a:r>
              <a:rPr lang="ru-RU" sz="4800" dirty="0">
                <a:effectLst/>
                <a:latin typeface="Arial" pitchFamily="34" charset="0"/>
                <a:cs typeface="Arial" pitchFamily="34" charset="0"/>
              </a:rPr>
              <a:t>Всё исследуйте до дна.</a:t>
            </a:r>
          </a:p>
          <a:p>
            <a:pPr marL="18288" indent="0">
              <a:buNone/>
            </a:pPr>
            <a:r>
              <a:rPr lang="ru-RU" sz="4800" dirty="0">
                <a:effectLst/>
                <a:latin typeface="Arial" pitchFamily="34" charset="0"/>
                <a:cs typeface="Arial" pitchFamily="34" charset="0"/>
              </a:rPr>
              <a:t>Вместо точек на листочке</a:t>
            </a:r>
          </a:p>
          <a:p>
            <a:pPr marL="18288" indent="0">
              <a:buNone/>
            </a:pPr>
            <a:r>
              <a:rPr lang="ru-RU" sz="4800" dirty="0">
                <a:effectLst/>
                <a:latin typeface="Arial" pitchFamily="34" charset="0"/>
                <a:cs typeface="Arial" pitchFamily="34" charset="0"/>
              </a:rPr>
              <a:t>Цифра верная нужна.</a:t>
            </a:r>
          </a:p>
          <a:p>
            <a:pPr marL="18288" indent="0">
              <a:buNone/>
            </a:pPr>
            <a:r>
              <a:rPr lang="ru-RU" sz="4800" dirty="0">
                <a:effectLst/>
                <a:latin typeface="Arial" pitchFamily="34" charset="0"/>
                <a:cs typeface="Arial" pitchFamily="34" charset="0"/>
              </a:rPr>
              <a:t>9.На зачёте мы сидим</a:t>
            </a:r>
          </a:p>
          <a:p>
            <a:pPr marL="18288" indent="0">
              <a:buNone/>
            </a:pPr>
            <a:r>
              <a:rPr lang="ru-RU" sz="4800" dirty="0">
                <a:effectLst/>
                <a:latin typeface="Arial" pitchFamily="34" charset="0"/>
                <a:cs typeface="Arial" pitchFamily="34" charset="0"/>
              </a:rPr>
              <a:t>Думаем, решаем</a:t>
            </a:r>
          </a:p>
          <a:p>
            <a:pPr marL="18288" indent="0">
              <a:buNone/>
            </a:pPr>
            <a:r>
              <a:rPr lang="ru-RU" sz="4800" dirty="0">
                <a:effectLst/>
                <a:latin typeface="Arial" pitchFamily="34" charset="0"/>
                <a:cs typeface="Arial" pitchFamily="34" charset="0"/>
              </a:rPr>
              <a:t>А когда его сдаём</a:t>
            </a:r>
          </a:p>
          <a:p>
            <a:pPr marL="18288" indent="0">
              <a:buNone/>
            </a:pPr>
            <a:r>
              <a:rPr lang="ru-RU" sz="4800" dirty="0">
                <a:effectLst/>
                <a:latin typeface="Arial" pitchFamily="34" charset="0"/>
                <a:cs typeface="Arial" pitchFamily="34" charset="0"/>
              </a:rPr>
              <a:t>Двойку получаем</a:t>
            </a:r>
          </a:p>
          <a:p>
            <a:pPr marL="18288" indent="0">
              <a:buNone/>
            </a:pPr>
            <a:r>
              <a:rPr lang="ru-RU" sz="4800" dirty="0">
                <a:effectLst/>
                <a:latin typeface="Arial" pitchFamily="34" charset="0"/>
                <a:cs typeface="Arial" pitchFamily="34" charset="0"/>
              </a:rPr>
              <a:t>10.Математику люблю</a:t>
            </a:r>
          </a:p>
          <a:p>
            <a:pPr marL="18288" indent="0">
              <a:buNone/>
            </a:pPr>
            <a:r>
              <a:rPr lang="ru-RU" sz="4800" dirty="0">
                <a:effectLst/>
                <a:latin typeface="Arial" pitchFamily="34" charset="0"/>
                <a:cs typeface="Arial" pitchFamily="34" charset="0"/>
              </a:rPr>
              <a:t>С калькулятором дружу.</a:t>
            </a:r>
          </a:p>
          <a:p>
            <a:pPr marL="18288" indent="0">
              <a:buNone/>
            </a:pPr>
            <a:r>
              <a:rPr lang="ru-RU" sz="4800" dirty="0">
                <a:effectLst/>
                <a:latin typeface="Arial" pitchFamily="34" charset="0"/>
                <a:cs typeface="Arial" pitchFamily="34" charset="0"/>
              </a:rPr>
              <a:t>На контрольной я сижу</a:t>
            </a:r>
          </a:p>
          <a:p>
            <a:pPr marL="18288" indent="0">
              <a:buNone/>
            </a:pPr>
            <a:r>
              <a:rPr lang="ru-RU" sz="4800" dirty="0">
                <a:effectLst/>
                <a:latin typeface="Arial" pitchFamily="34" charset="0"/>
                <a:cs typeface="Arial" pitchFamily="34" charset="0"/>
              </a:rPr>
              <a:t>Калькулятор достаю.</a:t>
            </a:r>
          </a:p>
          <a:p>
            <a:endParaRPr lang="ru-RU" dirty="0"/>
          </a:p>
        </p:txBody>
      </p:sp>
      <p:sp>
        <p:nvSpPr>
          <p:cNvPr id="7" name="Прямоугольник 6"/>
          <p:cNvSpPr/>
          <p:nvPr/>
        </p:nvSpPr>
        <p:spPr>
          <a:xfrm>
            <a:off x="5434245" y="260648"/>
            <a:ext cx="2378115" cy="5078313"/>
          </a:xfrm>
          <a:prstGeom prst="rect">
            <a:avLst/>
          </a:prstGeom>
        </p:spPr>
        <p:txBody>
          <a:bodyPr wrap="square">
            <a:spAutoFit/>
          </a:bodyPr>
          <a:lstStyle/>
          <a:p>
            <a:r>
              <a:rPr lang="ru-RU" sz="1200" dirty="0"/>
              <a:t>11.Мы с </a:t>
            </a:r>
            <a:r>
              <a:rPr lang="ru-RU" sz="1200" dirty="0" err="1"/>
              <a:t>решебника</a:t>
            </a:r>
            <a:r>
              <a:rPr lang="ru-RU" sz="1200" dirty="0"/>
              <a:t> списали</a:t>
            </a:r>
          </a:p>
          <a:p>
            <a:r>
              <a:rPr lang="ru-RU" sz="1200" dirty="0"/>
              <a:t>Думали всё правильно.</a:t>
            </a:r>
          </a:p>
          <a:p>
            <a:r>
              <a:rPr lang="ru-RU" sz="1200" dirty="0"/>
              <a:t>А на алгебру пришли</a:t>
            </a:r>
          </a:p>
          <a:p>
            <a:r>
              <a:rPr lang="ru-RU" sz="1200" dirty="0"/>
              <a:t>Двойку нам поставили.</a:t>
            </a:r>
          </a:p>
          <a:p>
            <a:r>
              <a:rPr lang="ru-RU" sz="1200" dirty="0"/>
              <a:t>12.Что такое умножение?</a:t>
            </a:r>
          </a:p>
          <a:p>
            <a:r>
              <a:rPr lang="ru-RU" sz="1200" dirty="0"/>
              <a:t>Это умное сложение,</a:t>
            </a:r>
          </a:p>
          <a:p>
            <a:r>
              <a:rPr lang="ru-RU" sz="1200" dirty="0"/>
              <a:t>Ведь умней умножить раз,</a:t>
            </a:r>
          </a:p>
          <a:p>
            <a:r>
              <a:rPr lang="ru-RU" sz="1200" dirty="0"/>
              <a:t>Чем слагать всё целый час.</a:t>
            </a:r>
          </a:p>
          <a:p>
            <a:r>
              <a:rPr lang="ru-RU" sz="1200" dirty="0"/>
              <a:t>13.Я сижу и чуть не плачу</a:t>
            </a:r>
          </a:p>
          <a:p>
            <a:r>
              <a:rPr lang="ru-RU" sz="1200" dirty="0"/>
              <a:t>Вот так задали задачу.</a:t>
            </a:r>
          </a:p>
          <a:p>
            <a:r>
              <a:rPr lang="ru-RU" sz="1200" dirty="0"/>
              <a:t>У Антона яблок пять</a:t>
            </a:r>
          </a:p>
          <a:p>
            <a:r>
              <a:rPr lang="ru-RU" sz="1200" dirty="0"/>
              <a:t>Надо два из них отнять.</a:t>
            </a:r>
          </a:p>
          <a:p>
            <a:r>
              <a:rPr lang="ru-RU" sz="1200" dirty="0"/>
              <a:t>Из задачника пример,</a:t>
            </a:r>
          </a:p>
          <a:p>
            <a:r>
              <a:rPr lang="ru-RU" sz="1200" dirty="0"/>
              <a:t>Составитель изувер.</a:t>
            </a:r>
          </a:p>
          <a:p>
            <a:r>
              <a:rPr lang="ru-RU" sz="1200" dirty="0"/>
              <a:t>Он бы глянул на Антона.</a:t>
            </a:r>
          </a:p>
          <a:p>
            <a:r>
              <a:rPr lang="ru-RU" sz="1200" dirty="0"/>
              <a:t>Мышцы словно из бетона.</a:t>
            </a:r>
          </a:p>
          <a:p>
            <a:r>
              <a:rPr lang="ru-RU" sz="1200" dirty="0"/>
              <a:t>Сам с размером с каланчу.</a:t>
            </a:r>
          </a:p>
          <a:p>
            <a:r>
              <a:rPr lang="ru-RU" sz="1200" dirty="0"/>
              <a:t>Видно двойку получу.</a:t>
            </a:r>
          </a:p>
          <a:p>
            <a:r>
              <a:rPr lang="ru-RU" sz="1200" dirty="0"/>
              <a:t>14.Дважды два ровно четыре</a:t>
            </a:r>
          </a:p>
          <a:p>
            <a:r>
              <a:rPr lang="ru-RU" sz="1200" dirty="0"/>
              <a:t>Трижды девять двадцать семь.</a:t>
            </a:r>
          </a:p>
          <a:p>
            <a:r>
              <a:rPr lang="ru-RU" sz="1200" dirty="0"/>
              <a:t>Это всем известно в мире</a:t>
            </a:r>
          </a:p>
          <a:p>
            <a:r>
              <a:rPr lang="ru-RU" sz="1200" dirty="0"/>
              <a:t>И давно известно всем.</a:t>
            </a:r>
          </a:p>
          <a:p>
            <a:r>
              <a:rPr lang="ru-RU" sz="1200" dirty="0"/>
              <a:t>Шестью восемь-сорок восемь,</a:t>
            </a:r>
          </a:p>
          <a:p>
            <a:r>
              <a:rPr lang="ru-RU" sz="1200" dirty="0"/>
              <a:t>Пятью девять-сорок пять.</a:t>
            </a:r>
          </a:p>
          <a:p>
            <a:r>
              <a:rPr lang="ru-RU" sz="1200" dirty="0"/>
              <a:t>Это где кого не спросим</a:t>
            </a:r>
          </a:p>
          <a:p>
            <a:r>
              <a:rPr lang="ru-RU" sz="1200" dirty="0"/>
              <a:t>Знают все и будут знать.</a:t>
            </a:r>
          </a:p>
        </p:txBody>
      </p:sp>
    </p:spTree>
    <p:extLst>
      <p:ext uri="{BB962C8B-B14F-4D97-AF65-F5344CB8AC3E}">
        <p14:creationId xmlns:p14="http://schemas.microsoft.com/office/powerpoint/2010/main" xmlns="" val="1191575071"/>
      </p:ext>
    </p:extLst>
  </p:cSld>
  <p:clrMapOvr>
    <a:masterClrMapping/>
  </p:clrMapOvr>
  <mc:AlternateContent xmlns:mc="http://schemas.openxmlformats.org/markup-compatibility/2006">
    <mc:Choice xmlns:p14="http://schemas.microsoft.com/office/powerpoint/2010/main" xmlns="" Requires="p14">
      <p:transition spd="slow" p14:dur="2000" advTm="16120"/>
    </mc:Choice>
    <mc:Fallback>
      <p:transition spd="slow" advTm="1612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068960"/>
            <a:ext cx="4040188" cy="2389158"/>
          </a:xfrm>
        </p:spPr>
        <p:txBody>
          <a:bodyPr/>
          <a:lstStyle/>
          <a:p>
            <a:pPr algn="ctr"/>
            <a:r>
              <a:rPr lang="ru-RU" sz="1200" i="1" dirty="0">
                <a:latin typeface="Arial" pitchFamily="34" charset="0"/>
                <a:cs typeface="Arial" pitchFamily="34" charset="0"/>
              </a:rPr>
              <a:t>Песенка первоклассника (То ли ещё будет)</a:t>
            </a:r>
            <a:endParaRPr lang="ru-RU" sz="1200" dirty="0">
              <a:latin typeface="Arial" pitchFamily="34" charset="0"/>
              <a:cs typeface="Arial" pitchFamily="34" charset="0"/>
            </a:endParaRPr>
          </a:p>
          <a:p>
            <a:endParaRPr lang="ru-RU" sz="1200" b="0" dirty="0" smtClean="0">
              <a:latin typeface="Arial" pitchFamily="34" charset="0"/>
              <a:cs typeface="Arial" pitchFamily="34" charset="0"/>
            </a:endParaRPr>
          </a:p>
          <a:p>
            <a:endParaRPr lang="ru-RU" sz="1200" b="0" dirty="0">
              <a:latin typeface="Arial" pitchFamily="34" charset="0"/>
              <a:cs typeface="Arial" pitchFamily="34" charset="0"/>
            </a:endParaRPr>
          </a:p>
          <a:p>
            <a:endParaRPr lang="ru-RU" sz="1200" b="0" dirty="0" smtClean="0">
              <a:latin typeface="Arial" pitchFamily="34" charset="0"/>
              <a:cs typeface="Arial" pitchFamily="34" charset="0"/>
            </a:endParaRPr>
          </a:p>
          <a:p>
            <a:endParaRPr lang="ru-RU" sz="1200" b="0" dirty="0">
              <a:latin typeface="Arial" pitchFamily="34" charset="0"/>
              <a:cs typeface="Arial" pitchFamily="34" charset="0"/>
            </a:endParaRPr>
          </a:p>
          <a:p>
            <a:endParaRPr lang="ru-RU" sz="1200" b="0" dirty="0" smtClean="0">
              <a:latin typeface="Arial" pitchFamily="34" charset="0"/>
              <a:cs typeface="Arial" pitchFamily="34" charset="0"/>
            </a:endParaRPr>
          </a:p>
          <a:p>
            <a:endParaRPr lang="ru-RU" sz="1200" b="0" dirty="0">
              <a:latin typeface="Arial" pitchFamily="34" charset="0"/>
              <a:cs typeface="Arial" pitchFamily="34" charset="0"/>
            </a:endParaRPr>
          </a:p>
          <a:p>
            <a:endParaRPr lang="ru-RU" sz="1200" b="0" dirty="0" smtClean="0">
              <a:latin typeface="Arial" pitchFamily="34" charset="0"/>
              <a:cs typeface="Arial" pitchFamily="34" charset="0"/>
            </a:endParaRPr>
          </a:p>
          <a:p>
            <a:endParaRPr lang="ru-RU" sz="1200" b="0" dirty="0">
              <a:latin typeface="Arial" pitchFamily="34" charset="0"/>
              <a:cs typeface="Arial" pitchFamily="34" charset="0"/>
            </a:endParaRPr>
          </a:p>
          <a:p>
            <a:endParaRPr lang="ru-RU" sz="1200" b="0" dirty="0" smtClean="0">
              <a:latin typeface="Arial" pitchFamily="34" charset="0"/>
              <a:cs typeface="Arial" pitchFamily="34" charset="0"/>
            </a:endParaRPr>
          </a:p>
          <a:p>
            <a:r>
              <a:rPr lang="ru-RU" sz="1200" b="0" dirty="0" smtClean="0">
                <a:latin typeface="Arial" pitchFamily="34" charset="0"/>
                <a:cs typeface="Arial" pitchFamily="34" charset="0"/>
              </a:rPr>
              <a:t>Слова</a:t>
            </a:r>
            <a:r>
              <a:rPr lang="ru-RU" sz="1200" b="0" dirty="0">
                <a:latin typeface="Arial" pitchFamily="34" charset="0"/>
                <a:cs typeface="Arial" pitchFamily="34" charset="0"/>
              </a:rPr>
              <a:t>: .И. Шаферана. Музыка; Э .Ханок.</a:t>
            </a:r>
          </a:p>
          <a:p>
            <a:r>
              <a:rPr lang="ru-RU" sz="1200" b="0" dirty="0">
                <a:latin typeface="Arial" pitchFamily="34" charset="0"/>
                <a:cs typeface="Arial" pitchFamily="34" charset="0"/>
              </a:rPr>
              <a:t>1.Нагружать всё больше нас</a:t>
            </a:r>
          </a:p>
          <a:p>
            <a:r>
              <a:rPr lang="ru-RU" sz="1200" b="0" dirty="0">
                <a:latin typeface="Arial" pitchFamily="34" charset="0"/>
                <a:cs typeface="Arial" pitchFamily="34" charset="0"/>
              </a:rPr>
              <a:t>Стали почему-то.</a:t>
            </a:r>
          </a:p>
          <a:p>
            <a:r>
              <a:rPr lang="ru-RU" sz="1200" b="0" dirty="0">
                <a:latin typeface="Arial" pitchFamily="34" charset="0"/>
                <a:cs typeface="Arial" pitchFamily="34" charset="0"/>
              </a:rPr>
              <a:t>Нынче в школе первый класс</a:t>
            </a:r>
          </a:p>
          <a:p>
            <a:r>
              <a:rPr lang="ru-RU" sz="1200" b="0" dirty="0">
                <a:latin typeface="Arial" pitchFamily="34" charset="0"/>
                <a:cs typeface="Arial" pitchFamily="34" charset="0"/>
              </a:rPr>
              <a:t>Вроде института.</a:t>
            </a:r>
          </a:p>
          <a:p>
            <a:r>
              <a:rPr lang="ru-RU" sz="1200" b="0" dirty="0">
                <a:latin typeface="Arial" pitchFamily="34" charset="0"/>
                <a:cs typeface="Arial" pitchFamily="34" charset="0"/>
              </a:rPr>
              <a:t>Нам учитель задаёт</a:t>
            </a:r>
          </a:p>
          <a:p>
            <a:r>
              <a:rPr lang="ru-RU" sz="1200" b="0" dirty="0">
                <a:latin typeface="Arial" pitchFamily="34" charset="0"/>
                <a:cs typeface="Arial" pitchFamily="34" charset="0"/>
              </a:rPr>
              <a:t>С иксами задачи</a:t>
            </a:r>
          </a:p>
          <a:p>
            <a:r>
              <a:rPr lang="ru-RU" sz="1200" b="0" dirty="0">
                <a:latin typeface="Arial" pitchFamily="34" charset="0"/>
                <a:cs typeface="Arial" pitchFamily="34" charset="0"/>
              </a:rPr>
              <a:t>Кандидат наук и тот</a:t>
            </a:r>
          </a:p>
          <a:p>
            <a:r>
              <a:rPr lang="ru-RU" sz="1200" b="0" dirty="0">
                <a:latin typeface="Arial" pitchFamily="34" charset="0"/>
                <a:cs typeface="Arial" pitchFamily="34" charset="0"/>
              </a:rPr>
              <a:t>Над задачей плачет</a:t>
            </a:r>
          </a:p>
          <a:p>
            <a:endParaRPr lang="ru-RU" dirty="0"/>
          </a:p>
        </p:txBody>
      </p:sp>
      <p:sp>
        <p:nvSpPr>
          <p:cNvPr id="4" name="Текст 3"/>
          <p:cNvSpPr>
            <a:spLocks noGrp="1"/>
          </p:cNvSpPr>
          <p:nvPr>
            <p:ph type="body" sz="half" idx="3"/>
          </p:nvPr>
        </p:nvSpPr>
        <p:spPr>
          <a:xfrm>
            <a:off x="5292080" y="1916832"/>
            <a:ext cx="3096344" cy="4176464"/>
          </a:xfrm>
        </p:spPr>
        <p:txBody>
          <a:bodyPr/>
          <a:lstStyle/>
          <a:p>
            <a:r>
              <a:rPr lang="ru-RU" sz="1200" b="0" dirty="0">
                <a:latin typeface="Arial" pitchFamily="34" charset="0"/>
                <a:cs typeface="Arial" pitchFamily="34" charset="0"/>
              </a:rPr>
              <a:t>Припев:</a:t>
            </a:r>
          </a:p>
          <a:p>
            <a:r>
              <a:rPr lang="ru-RU" sz="1200" b="0" dirty="0">
                <a:latin typeface="Arial" pitchFamily="34" charset="0"/>
                <a:cs typeface="Arial" pitchFamily="34" charset="0"/>
              </a:rPr>
              <a:t>То ли ещё будет,</a:t>
            </a:r>
          </a:p>
          <a:p>
            <a:r>
              <a:rPr lang="ru-RU" sz="1200" b="0" dirty="0">
                <a:latin typeface="Arial" pitchFamily="34" charset="0"/>
                <a:cs typeface="Arial" pitchFamily="34" charset="0"/>
              </a:rPr>
              <a:t>То ли ещё будет,</a:t>
            </a:r>
          </a:p>
          <a:p>
            <a:r>
              <a:rPr lang="ru-RU" sz="1200" b="0" dirty="0">
                <a:latin typeface="Arial" pitchFamily="34" charset="0"/>
                <a:cs typeface="Arial" pitchFamily="34" charset="0"/>
              </a:rPr>
              <a:t>То ли ещё будет,</a:t>
            </a:r>
          </a:p>
          <a:p>
            <a:r>
              <a:rPr lang="ru-RU" sz="1200" b="0" dirty="0">
                <a:latin typeface="Arial" pitchFamily="34" charset="0"/>
                <a:cs typeface="Arial" pitchFamily="34" charset="0"/>
              </a:rPr>
              <a:t>Ой-ей-ей.</a:t>
            </a:r>
          </a:p>
          <a:p>
            <a:r>
              <a:rPr lang="ru-RU" sz="1200" b="0" dirty="0" smtClean="0">
                <a:latin typeface="Arial" pitchFamily="34" charset="0"/>
                <a:cs typeface="Arial" pitchFamily="34" charset="0"/>
              </a:rPr>
              <a:t>2.А </a:t>
            </a:r>
            <a:r>
              <a:rPr lang="ru-RU" sz="1200" b="0" dirty="0">
                <a:latin typeface="Arial" pitchFamily="34" charset="0"/>
                <a:cs typeface="Arial" pitchFamily="34" charset="0"/>
              </a:rPr>
              <a:t>у нас стряслась беда-</a:t>
            </a:r>
          </a:p>
          <a:p>
            <a:r>
              <a:rPr lang="ru-RU" sz="1200" b="0" dirty="0">
                <a:latin typeface="Arial" pitchFamily="34" charset="0"/>
                <a:cs typeface="Arial" pitchFamily="34" charset="0"/>
              </a:rPr>
              <a:t>Сочиненье снова,</a:t>
            </a:r>
          </a:p>
          <a:p>
            <a:r>
              <a:rPr lang="ru-RU" sz="1200" b="0" dirty="0">
                <a:latin typeface="Arial" pitchFamily="34" charset="0"/>
                <a:cs typeface="Arial" pitchFamily="34" charset="0"/>
              </a:rPr>
              <a:t>Лев Толстой в мои года</a:t>
            </a:r>
          </a:p>
          <a:p>
            <a:r>
              <a:rPr lang="ru-RU" sz="1200" b="0" dirty="0">
                <a:latin typeface="Arial" pitchFamily="34" charset="0"/>
                <a:cs typeface="Arial" pitchFamily="34" charset="0"/>
              </a:rPr>
              <a:t>Не писал такого.</a:t>
            </a:r>
          </a:p>
          <a:p>
            <a:r>
              <a:rPr lang="ru-RU" sz="1200" b="0" dirty="0">
                <a:latin typeface="Arial" pitchFamily="34" charset="0"/>
                <a:cs typeface="Arial" pitchFamily="34" charset="0"/>
              </a:rPr>
              <a:t>Не бываю я нигде,</a:t>
            </a:r>
          </a:p>
          <a:p>
            <a:r>
              <a:rPr lang="ru-RU" sz="1200" b="0" dirty="0">
                <a:latin typeface="Arial" pitchFamily="34" charset="0"/>
                <a:cs typeface="Arial" pitchFamily="34" charset="0"/>
              </a:rPr>
              <a:t>Не дышу озоном,</a:t>
            </a:r>
          </a:p>
          <a:p>
            <a:r>
              <a:rPr lang="ru-RU" sz="1200" b="0" dirty="0">
                <a:latin typeface="Arial" pitchFamily="34" charset="0"/>
                <a:cs typeface="Arial" pitchFamily="34" charset="0"/>
              </a:rPr>
              <a:t>Занимаюсь на труде,</a:t>
            </a:r>
          </a:p>
          <a:p>
            <a:r>
              <a:rPr lang="ru-RU" sz="1200" b="0" dirty="0" err="1">
                <a:latin typeface="Arial" pitchFamily="34" charset="0"/>
                <a:cs typeface="Arial" pitchFamily="34" charset="0"/>
              </a:rPr>
              <a:t>Синхрофазатроном</a:t>
            </a:r>
            <a:endParaRPr lang="ru-RU" sz="1200" b="0" dirty="0">
              <a:latin typeface="Arial" pitchFamily="34" charset="0"/>
              <a:cs typeface="Arial" pitchFamily="34" charset="0"/>
            </a:endParaRPr>
          </a:p>
          <a:p>
            <a:r>
              <a:rPr lang="ru-RU" sz="1200" b="0" dirty="0">
                <a:latin typeface="Arial" pitchFamily="34" charset="0"/>
                <a:cs typeface="Arial" pitchFamily="34" charset="0"/>
              </a:rPr>
              <a:t>Припев:</a:t>
            </a:r>
          </a:p>
          <a:p>
            <a:r>
              <a:rPr lang="ru-RU" sz="1200" b="0" dirty="0">
                <a:latin typeface="Arial" pitchFamily="34" charset="0"/>
                <a:cs typeface="Arial" pitchFamily="34" charset="0"/>
              </a:rPr>
              <a:t>3.Нагружать всё больше нас</a:t>
            </a:r>
          </a:p>
          <a:p>
            <a:r>
              <a:rPr lang="ru-RU" sz="1200" b="0" dirty="0">
                <a:latin typeface="Arial" pitchFamily="34" charset="0"/>
                <a:cs typeface="Arial" pitchFamily="34" charset="0"/>
              </a:rPr>
              <a:t>Стали почему-то,</a:t>
            </a:r>
          </a:p>
          <a:p>
            <a:r>
              <a:rPr lang="ru-RU" sz="1200" b="0" dirty="0">
                <a:latin typeface="Arial" pitchFamily="34" charset="0"/>
                <a:cs typeface="Arial" pitchFamily="34" charset="0"/>
              </a:rPr>
              <a:t>Нынче в школе первый класс</a:t>
            </a:r>
          </a:p>
          <a:p>
            <a:r>
              <a:rPr lang="ru-RU" sz="1200" b="0" dirty="0">
                <a:latin typeface="Arial" pitchFamily="34" charset="0"/>
                <a:cs typeface="Arial" pitchFamily="34" charset="0"/>
              </a:rPr>
              <a:t>Вроде института.</a:t>
            </a:r>
          </a:p>
          <a:p>
            <a:r>
              <a:rPr lang="ru-RU" sz="1200" b="0" dirty="0">
                <a:latin typeface="Arial" pitchFamily="34" charset="0"/>
                <a:cs typeface="Arial" pitchFamily="34" charset="0"/>
              </a:rPr>
              <a:t>Я ложусь в двенадцать спать</a:t>
            </a:r>
          </a:p>
          <a:p>
            <a:r>
              <a:rPr lang="ru-RU" sz="1200" b="0" dirty="0">
                <a:latin typeface="Arial" pitchFamily="34" charset="0"/>
                <a:cs typeface="Arial" pitchFamily="34" charset="0"/>
              </a:rPr>
              <a:t>Силы нет раздеться,</a:t>
            </a:r>
          </a:p>
          <a:p>
            <a:r>
              <a:rPr lang="ru-RU" sz="1200" b="0" dirty="0">
                <a:latin typeface="Arial" pitchFamily="34" charset="0"/>
                <a:cs typeface="Arial" pitchFamily="34" charset="0"/>
              </a:rPr>
              <a:t>Вот бы сразу взрослым стать,</a:t>
            </a:r>
          </a:p>
          <a:p>
            <a:r>
              <a:rPr lang="ru-RU" sz="1200" b="0" dirty="0">
                <a:latin typeface="Arial" pitchFamily="34" charset="0"/>
                <a:cs typeface="Arial" pitchFamily="34" charset="0"/>
              </a:rPr>
              <a:t>Отдохнуть от детства.</a:t>
            </a:r>
          </a:p>
          <a:p>
            <a:endParaRPr lang="ru-RU" dirty="0"/>
          </a:p>
        </p:txBody>
      </p:sp>
      <p:sp>
        <p:nvSpPr>
          <p:cNvPr id="2" name="Заголовок 1"/>
          <p:cNvSpPr>
            <a:spLocks noGrp="1"/>
          </p:cNvSpPr>
          <p:nvPr>
            <p:ph type="title"/>
          </p:nvPr>
        </p:nvSpPr>
        <p:spPr>
          <a:xfrm>
            <a:off x="251520" y="116632"/>
            <a:ext cx="8534400" cy="1040160"/>
          </a:xfrm>
        </p:spPr>
        <p:txBody>
          <a:bodyPr>
            <a:normAutofit fontScale="90000"/>
          </a:bodyPr>
          <a:lstStyle/>
          <a:p>
            <a:r>
              <a:rPr lang="ru-RU" sz="1300" b="1" dirty="0">
                <a:latin typeface="Arial" pitchFamily="34" charset="0"/>
                <a:cs typeface="Arial" pitchFamily="34" charset="0"/>
              </a:rPr>
              <a:t>Ведущая.</a:t>
            </a:r>
            <a:br>
              <a:rPr lang="ru-RU" sz="1300" b="1" dirty="0">
                <a:latin typeface="Arial" pitchFamily="34" charset="0"/>
                <a:cs typeface="Arial" pitchFamily="34" charset="0"/>
              </a:rPr>
            </a:br>
            <a:r>
              <a:rPr lang="ru-RU" sz="1300" b="1" dirty="0">
                <a:latin typeface="Arial" pitchFamily="34" charset="0"/>
                <a:cs typeface="Arial" pitchFamily="34" charset="0"/>
              </a:rPr>
              <a:t>Музыкальная пауза. Команды выступают с номером. В это время  жюри подводит итоги.</a:t>
            </a:r>
            <a:br>
              <a:rPr lang="ru-RU" sz="1300" b="1" dirty="0">
                <a:latin typeface="Arial" pitchFamily="34" charset="0"/>
                <a:cs typeface="Arial" pitchFamily="34" charset="0"/>
              </a:rPr>
            </a:br>
            <a:r>
              <a:rPr lang="ru-RU" sz="1300" b="1" dirty="0">
                <a:latin typeface="Arial" pitchFamily="34" charset="0"/>
                <a:cs typeface="Arial" pitchFamily="34" charset="0"/>
              </a:rPr>
              <a:t>(Итоги  каждого тура показываются на доске, а затем суммируются)</a:t>
            </a:r>
            <a:r>
              <a:rPr lang="ru-RU" dirty="0"/>
              <a:t/>
            </a:r>
            <a:br>
              <a:rPr lang="ru-RU" dirty="0"/>
            </a:br>
            <a:endParaRPr lang="ru-RU" dirty="0"/>
          </a:p>
        </p:txBody>
      </p:sp>
      <p:pic>
        <p:nvPicPr>
          <p:cNvPr id="4098" name="Picture 2" descr="C:\Program Files\Microsoft Office\MEDIA\CAGCAT10\j01494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2348880"/>
            <a:ext cx="1800200"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6648683"/>
      </p:ext>
    </p:extLst>
  </p:cSld>
  <p:clrMapOvr>
    <a:masterClrMapping/>
  </p:clrMapOvr>
  <mc:AlternateContent xmlns:mc="http://schemas.openxmlformats.org/markup-compatibility/2006">
    <mc:Choice xmlns:p14="http://schemas.microsoft.com/office/powerpoint/2010/main" xmlns="" Requires="p14">
      <p:transition spd="slow" p14:dur="2000" advTm="26616"/>
    </mc:Choice>
    <mc:Fallback>
      <p:transition spd="slow" advTm="2661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2"/>
          </p:nvPr>
        </p:nvSpPr>
        <p:spPr>
          <a:xfrm>
            <a:off x="1043608" y="1628800"/>
            <a:ext cx="3137760" cy="3687762"/>
          </a:xfrm>
        </p:spPr>
        <p:txBody>
          <a:bodyPr>
            <a:normAutofit/>
          </a:bodyPr>
          <a:lstStyle/>
          <a:p>
            <a:pPr marL="114300" indent="0">
              <a:buNone/>
            </a:pPr>
            <a:r>
              <a:rPr lang="ru-RU" sz="1200" dirty="0" smtClean="0">
                <a:latin typeface="Arial" pitchFamily="34" charset="0"/>
                <a:cs typeface="Arial" pitchFamily="34" charset="0"/>
              </a:rPr>
              <a:t>Автор</a:t>
            </a:r>
            <a:r>
              <a:rPr lang="ru-RU" sz="1200" dirty="0">
                <a:latin typeface="Arial" pitchFamily="34" charset="0"/>
                <a:cs typeface="Arial" pitchFamily="34" charset="0"/>
              </a:rPr>
              <a:t>; Л. </a:t>
            </a:r>
            <a:r>
              <a:rPr lang="ru-RU" sz="1200" dirty="0" err="1">
                <a:latin typeface="Arial" pitchFamily="34" charset="0"/>
                <a:cs typeface="Arial" pitchFamily="34" charset="0"/>
              </a:rPr>
              <a:t>Дербенёв</a:t>
            </a:r>
            <a:r>
              <a:rPr lang="ru-RU" sz="1200" dirty="0">
                <a:latin typeface="Arial" pitchFamily="34" charset="0"/>
                <a:cs typeface="Arial" pitchFamily="34" charset="0"/>
              </a:rPr>
              <a:t>. Музыка; А. </a:t>
            </a:r>
            <a:r>
              <a:rPr lang="ru-RU" sz="1200" dirty="0" err="1">
                <a:latin typeface="Arial" pitchFamily="34" charset="0"/>
                <a:cs typeface="Arial" pitchFamily="34" charset="0"/>
              </a:rPr>
              <a:t>Зацепина</a:t>
            </a:r>
            <a:r>
              <a:rPr lang="ru-RU" sz="1200" dirty="0">
                <a:latin typeface="Arial" pitchFamily="34" charset="0"/>
                <a:cs typeface="Arial" pitchFamily="34" charset="0"/>
              </a:rPr>
              <a:t>.</a:t>
            </a:r>
          </a:p>
          <a:p>
            <a:pPr marL="114300" indent="0">
              <a:buNone/>
            </a:pPr>
            <a:r>
              <a:rPr lang="ru-RU" sz="1200" dirty="0">
                <a:latin typeface="Arial" pitchFamily="34" charset="0"/>
                <a:cs typeface="Arial" pitchFamily="34" charset="0"/>
              </a:rPr>
              <a:t>1 куплет.</a:t>
            </a:r>
          </a:p>
          <a:p>
            <a:pPr marL="114300" indent="0">
              <a:buNone/>
            </a:pPr>
            <a:r>
              <a:rPr lang="ru-RU" sz="1200" dirty="0">
                <a:latin typeface="Arial" pitchFamily="34" charset="0"/>
                <a:cs typeface="Arial" pitchFamily="34" charset="0"/>
              </a:rPr>
              <a:t>Вычислить путь звезды</a:t>
            </a:r>
          </a:p>
          <a:p>
            <a:pPr marL="114300" indent="0">
              <a:buNone/>
            </a:pPr>
            <a:r>
              <a:rPr lang="ru-RU" sz="1200" dirty="0">
                <a:latin typeface="Arial" pitchFamily="34" charset="0"/>
                <a:cs typeface="Arial" pitchFamily="34" charset="0"/>
              </a:rPr>
              <a:t>И развести сады</a:t>
            </a:r>
          </a:p>
          <a:p>
            <a:pPr marL="114300" indent="0">
              <a:buNone/>
            </a:pPr>
            <a:r>
              <a:rPr lang="ru-RU" sz="1200" dirty="0">
                <a:latin typeface="Arial" pitchFamily="34" charset="0"/>
                <a:cs typeface="Arial" pitchFamily="34" charset="0"/>
              </a:rPr>
              <a:t>И укротить тайфун</a:t>
            </a:r>
          </a:p>
          <a:p>
            <a:pPr marL="114300" indent="0">
              <a:buNone/>
            </a:pPr>
            <a:r>
              <a:rPr lang="ru-RU" sz="1200" dirty="0">
                <a:latin typeface="Arial" pitchFamily="34" charset="0"/>
                <a:cs typeface="Arial" pitchFamily="34" charset="0"/>
              </a:rPr>
              <a:t>Всё может магия.</a:t>
            </a:r>
          </a:p>
          <a:p>
            <a:pPr marL="114300" indent="0">
              <a:buNone/>
            </a:pPr>
            <a:r>
              <a:rPr lang="ru-RU" sz="1200" dirty="0">
                <a:latin typeface="Arial" pitchFamily="34" charset="0"/>
                <a:cs typeface="Arial" pitchFamily="34" charset="0"/>
              </a:rPr>
              <a:t>Есть у меня диплом,</a:t>
            </a:r>
          </a:p>
          <a:p>
            <a:pPr marL="114300" indent="0">
              <a:buNone/>
            </a:pPr>
            <a:r>
              <a:rPr lang="ru-RU" sz="1200" dirty="0">
                <a:latin typeface="Arial" pitchFamily="34" charset="0"/>
                <a:cs typeface="Arial" pitchFamily="34" charset="0"/>
              </a:rPr>
              <a:t>Только вот дело в том,</a:t>
            </a:r>
          </a:p>
          <a:p>
            <a:pPr marL="114300" indent="0">
              <a:buNone/>
            </a:pPr>
            <a:r>
              <a:rPr lang="ru-RU" sz="1200" dirty="0">
                <a:latin typeface="Arial" pitchFamily="34" charset="0"/>
                <a:cs typeface="Arial" pitchFamily="34" charset="0"/>
              </a:rPr>
              <a:t>Что всемогущий маг-</a:t>
            </a:r>
          </a:p>
          <a:p>
            <a:pPr marL="114300" indent="0">
              <a:buNone/>
            </a:pPr>
            <a:r>
              <a:rPr lang="ru-RU" sz="1200" dirty="0">
                <a:latin typeface="Arial" pitchFamily="34" charset="0"/>
                <a:cs typeface="Arial" pitchFamily="34" charset="0"/>
              </a:rPr>
              <a:t>Лишь на бумаге я!!!</a:t>
            </a:r>
          </a:p>
          <a:p>
            <a:endParaRPr lang="ru-RU" dirty="0"/>
          </a:p>
        </p:txBody>
      </p:sp>
      <p:sp>
        <p:nvSpPr>
          <p:cNvPr id="6" name="Объект 5"/>
          <p:cNvSpPr>
            <a:spLocks noGrp="1"/>
          </p:cNvSpPr>
          <p:nvPr>
            <p:ph sz="quarter" idx="4"/>
          </p:nvPr>
        </p:nvSpPr>
        <p:spPr>
          <a:xfrm>
            <a:off x="1043608" y="4005064"/>
            <a:ext cx="2159223" cy="3006824"/>
          </a:xfrm>
        </p:spPr>
        <p:txBody>
          <a:bodyPr>
            <a:normAutofit/>
          </a:bodyPr>
          <a:lstStyle/>
          <a:p>
            <a:pPr marL="114300" indent="0">
              <a:buNone/>
            </a:pPr>
            <a:r>
              <a:rPr lang="ru-RU" sz="1200" b="1" dirty="0">
                <a:latin typeface="Arial" pitchFamily="34" charset="0"/>
                <a:cs typeface="Arial" pitchFamily="34" charset="0"/>
              </a:rPr>
              <a:t>Припев;</a:t>
            </a:r>
          </a:p>
          <a:p>
            <a:pPr marL="114300" indent="0">
              <a:buNone/>
            </a:pPr>
            <a:r>
              <a:rPr lang="ru-RU" sz="1200" dirty="0">
                <a:latin typeface="Arial" pitchFamily="34" charset="0"/>
                <a:cs typeface="Arial" pitchFamily="34" charset="0"/>
              </a:rPr>
              <a:t>Даром преподаватели</a:t>
            </a:r>
          </a:p>
          <a:p>
            <a:pPr marL="114300" indent="0">
              <a:buNone/>
            </a:pPr>
            <a:r>
              <a:rPr lang="ru-RU" sz="1200" dirty="0">
                <a:latin typeface="Arial" pitchFamily="34" charset="0"/>
                <a:cs typeface="Arial" pitchFamily="34" charset="0"/>
              </a:rPr>
              <a:t>Время со мною тратили</a:t>
            </a:r>
          </a:p>
          <a:p>
            <a:pPr marL="114300" indent="0">
              <a:buNone/>
            </a:pPr>
            <a:r>
              <a:rPr lang="ru-RU" sz="1200" dirty="0">
                <a:latin typeface="Arial" pitchFamily="34" charset="0"/>
                <a:cs typeface="Arial" pitchFamily="34" charset="0"/>
              </a:rPr>
              <a:t>Даром со мною мучился</a:t>
            </a:r>
          </a:p>
          <a:p>
            <a:pPr marL="114300" indent="0">
              <a:buNone/>
            </a:pPr>
            <a:r>
              <a:rPr lang="ru-RU" sz="1200" dirty="0">
                <a:latin typeface="Arial" pitchFamily="34" charset="0"/>
                <a:cs typeface="Arial" pitchFamily="34" charset="0"/>
              </a:rPr>
              <a:t>Самый искусный маг</a:t>
            </a:r>
          </a:p>
          <a:p>
            <a:pPr marL="114300" indent="0">
              <a:buNone/>
            </a:pPr>
            <a:r>
              <a:rPr lang="ru-RU" sz="1200" dirty="0">
                <a:latin typeface="Arial" pitchFamily="34" charset="0"/>
                <a:cs typeface="Arial" pitchFamily="34" charset="0"/>
              </a:rPr>
              <a:t>Да, да, да!</a:t>
            </a:r>
          </a:p>
          <a:p>
            <a:pPr marL="114300" indent="0">
              <a:buNone/>
            </a:pPr>
            <a:r>
              <a:rPr lang="ru-RU" sz="1200" dirty="0">
                <a:latin typeface="Arial" pitchFamily="34" charset="0"/>
                <a:cs typeface="Arial" pitchFamily="34" charset="0"/>
              </a:rPr>
              <a:t>Мудрых преподавателей</a:t>
            </a:r>
          </a:p>
          <a:p>
            <a:pPr marL="114300" indent="0">
              <a:buNone/>
            </a:pPr>
            <a:r>
              <a:rPr lang="ru-RU" sz="1200" dirty="0">
                <a:latin typeface="Arial" pitchFamily="34" charset="0"/>
                <a:cs typeface="Arial" pitchFamily="34" charset="0"/>
              </a:rPr>
              <a:t>Слушал я не внимательно</a:t>
            </a:r>
          </a:p>
          <a:p>
            <a:pPr marL="114300" indent="0">
              <a:buNone/>
            </a:pPr>
            <a:r>
              <a:rPr lang="ru-RU" sz="1200" dirty="0">
                <a:latin typeface="Arial" pitchFamily="34" charset="0"/>
                <a:cs typeface="Arial" pitchFamily="34" charset="0"/>
              </a:rPr>
              <a:t>Всё, что не задавали мне,</a:t>
            </a:r>
          </a:p>
          <a:p>
            <a:pPr marL="114300" indent="0">
              <a:buNone/>
            </a:pPr>
            <a:r>
              <a:rPr lang="ru-RU" sz="1200" dirty="0">
                <a:latin typeface="Arial" pitchFamily="34" charset="0"/>
                <a:cs typeface="Arial" pitchFamily="34" charset="0"/>
              </a:rPr>
              <a:t>Делал я кое-как</a:t>
            </a:r>
          </a:p>
          <a:p>
            <a:endParaRPr lang="ru-RU" dirty="0"/>
          </a:p>
        </p:txBody>
      </p:sp>
      <p:sp>
        <p:nvSpPr>
          <p:cNvPr id="7" name="Прямоугольник 6"/>
          <p:cNvSpPr/>
          <p:nvPr/>
        </p:nvSpPr>
        <p:spPr>
          <a:xfrm>
            <a:off x="5148064" y="1772816"/>
            <a:ext cx="3816424" cy="1938992"/>
          </a:xfrm>
          <a:prstGeom prst="rect">
            <a:avLst/>
          </a:prstGeom>
        </p:spPr>
        <p:txBody>
          <a:bodyPr wrap="square">
            <a:spAutoFit/>
          </a:bodyPr>
          <a:lstStyle/>
          <a:p>
            <a:r>
              <a:rPr lang="ru-RU" sz="1200" dirty="0">
                <a:latin typeface="Arial" pitchFamily="34" charset="0"/>
                <a:cs typeface="Arial" pitchFamily="34" charset="0"/>
              </a:rPr>
              <a:t>2 куплет.</a:t>
            </a:r>
          </a:p>
          <a:p>
            <a:r>
              <a:rPr lang="ru-RU" sz="1200" dirty="0">
                <a:latin typeface="Arial" pitchFamily="34" charset="0"/>
                <a:cs typeface="Arial" pitchFamily="34" charset="0"/>
              </a:rPr>
              <a:t>Сделать хотел грозу,</a:t>
            </a:r>
          </a:p>
          <a:p>
            <a:r>
              <a:rPr lang="ru-RU" sz="1200" dirty="0">
                <a:latin typeface="Arial" pitchFamily="34" charset="0"/>
                <a:cs typeface="Arial" pitchFamily="34" charset="0"/>
              </a:rPr>
              <a:t>А получил козу,</a:t>
            </a:r>
          </a:p>
          <a:p>
            <a:r>
              <a:rPr lang="ru-RU" sz="1200" dirty="0">
                <a:latin typeface="Arial" pitchFamily="34" charset="0"/>
                <a:cs typeface="Arial" pitchFamily="34" charset="0"/>
              </a:rPr>
              <a:t>Розовую козу</a:t>
            </a:r>
          </a:p>
          <a:p>
            <a:r>
              <a:rPr lang="ru-RU" sz="1200" dirty="0">
                <a:latin typeface="Arial" pitchFamily="34" charset="0"/>
                <a:cs typeface="Arial" pitchFamily="34" charset="0"/>
              </a:rPr>
              <a:t>С жёлтою полосой.</a:t>
            </a:r>
          </a:p>
          <a:p>
            <a:r>
              <a:rPr lang="ru-RU" sz="1200" dirty="0">
                <a:latin typeface="Arial" pitchFamily="34" charset="0"/>
                <a:cs typeface="Arial" pitchFamily="34" charset="0"/>
              </a:rPr>
              <a:t>Вместо хвоста-нога,</a:t>
            </a:r>
          </a:p>
          <a:p>
            <a:r>
              <a:rPr lang="ru-RU" sz="1200" dirty="0">
                <a:latin typeface="Arial" pitchFamily="34" charset="0"/>
                <a:cs typeface="Arial" pitchFamily="34" charset="0"/>
              </a:rPr>
              <a:t>А на ноге –рога.</a:t>
            </a:r>
          </a:p>
          <a:p>
            <a:r>
              <a:rPr lang="ru-RU" sz="1200" dirty="0">
                <a:latin typeface="Arial" pitchFamily="34" charset="0"/>
                <a:cs typeface="Arial" pitchFamily="34" charset="0"/>
              </a:rPr>
              <a:t>Я не хотел бы вновь</a:t>
            </a:r>
          </a:p>
          <a:p>
            <a:r>
              <a:rPr lang="ru-RU" sz="1200" dirty="0">
                <a:latin typeface="Arial" pitchFamily="34" charset="0"/>
                <a:cs typeface="Arial" pitchFamily="34" charset="0"/>
              </a:rPr>
              <a:t>Встретиться с той козой!</a:t>
            </a:r>
          </a:p>
          <a:p>
            <a:r>
              <a:rPr lang="ru-RU" sz="1200" dirty="0">
                <a:latin typeface="Arial" pitchFamily="34" charset="0"/>
                <a:cs typeface="Arial" pitchFamily="34" charset="0"/>
              </a:rPr>
              <a:t>Припев:</a:t>
            </a:r>
          </a:p>
        </p:txBody>
      </p:sp>
      <p:sp>
        <p:nvSpPr>
          <p:cNvPr id="8" name="Прямоугольник 7"/>
          <p:cNvSpPr/>
          <p:nvPr/>
        </p:nvSpPr>
        <p:spPr>
          <a:xfrm>
            <a:off x="4268870" y="3831667"/>
            <a:ext cx="2651049" cy="2123658"/>
          </a:xfrm>
          <a:prstGeom prst="rect">
            <a:avLst/>
          </a:prstGeom>
        </p:spPr>
        <p:txBody>
          <a:bodyPr wrap="square">
            <a:spAutoFit/>
          </a:bodyPr>
          <a:lstStyle/>
          <a:p>
            <a:r>
              <a:rPr lang="ru-RU" sz="1200" dirty="0">
                <a:latin typeface="Arial" pitchFamily="34" charset="0"/>
                <a:cs typeface="Arial" pitchFamily="34" charset="0"/>
              </a:rPr>
              <a:t>3 куплет:</a:t>
            </a:r>
          </a:p>
          <a:p>
            <a:r>
              <a:rPr lang="ru-RU" sz="1200" dirty="0">
                <a:latin typeface="Arial" pitchFamily="34" charset="0"/>
                <a:cs typeface="Arial" pitchFamily="34" charset="0"/>
              </a:rPr>
              <a:t>Сделать хотел утюг,</a:t>
            </a:r>
          </a:p>
          <a:p>
            <a:r>
              <a:rPr lang="ru-RU" sz="1200" dirty="0">
                <a:latin typeface="Arial" pitchFamily="34" charset="0"/>
                <a:cs typeface="Arial" pitchFamily="34" charset="0"/>
              </a:rPr>
              <a:t>Слон получился вдруг.</a:t>
            </a:r>
          </a:p>
          <a:p>
            <a:r>
              <a:rPr lang="ru-RU" sz="1200" dirty="0">
                <a:latin typeface="Arial" pitchFamily="34" charset="0"/>
                <a:cs typeface="Arial" pitchFamily="34" charset="0"/>
              </a:rPr>
              <a:t>Крылья, как у пчелы.</a:t>
            </a:r>
          </a:p>
          <a:p>
            <a:r>
              <a:rPr lang="ru-RU" sz="1200" dirty="0">
                <a:latin typeface="Arial" pitchFamily="34" charset="0"/>
                <a:cs typeface="Arial" pitchFamily="34" charset="0"/>
              </a:rPr>
              <a:t>Вместо ушей-цветы.</a:t>
            </a:r>
          </a:p>
          <a:p>
            <a:r>
              <a:rPr lang="ru-RU" sz="1200" dirty="0">
                <a:latin typeface="Arial" pitchFamily="34" charset="0"/>
                <a:cs typeface="Arial" pitchFamily="34" charset="0"/>
              </a:rPr>
              <a:t>Ночью мне снится сон-</a:t>
            </a:r>
          </a:p>
          <a:p>
            <a:r>
              <a:rPr lang="ru-RU" sz="1200" dirty="0">
                <a:latin typeface="Arial" pitchFamily="34" charset="0"/>
                <a:cs typeface="Arial" pitchFamily="34" charset="0"/>
              </a:rPr>
              <a:t>Плачут коза и слон.</a:t>
            </a:r>
          </a:p>
          <a:p>
            <a:r>
              <a:rPr lang="ru-RU" sz="1200" dirty="0">
                <a:latin typeface="Arial" pitchFamily="34" charset="0"/>
                <a:cs typeface="Arial" pitchFamily="34" charset="0"/>
              </a:rPr>
              <a:t>Плачут и говорят:</a:t>
            </a:r>
          </a:p>
          <a:p>
            <a:r>
              <a:rPr lang="ru-RU" sz="1200" dirty="0">
                <a:latin typeface="Arial" pitchFamily="34" charset="0"/>
                <a:cs typeface="Arial" pitchFamily="34" charset="0"/>
              </a:rPr>
              <a:t>«Что с нами сделал ты?!</a:t>
            </a:r>
          </a:p>
          <a:p>
            <a:r>
              <a:rPr lang="ru-RU" sz="1200" dirty="0">
                <a:latin typeface="Arial" pitchFamily="34" charset="0"/>
                <a:cs typeface="Arial" pitchFamily="34" charset="0"/>
              </a:rPr>
              <a:t>Что с нами сделал ты?!»</a:t>
            </a:r>
          </a:p>
          <a:p>
            <a:r>
              <a:rPr lang="ru-RU" sz="1200" dirty="0">
                <a:latin typeface="Arial" pitchFamily="34" charset="0"/>
                <a:cs typeface="Arial" pitchFamily="34" charset="0"/>
              </a:rPr>
              <a:t>Припев:</a:t>
            </a:r>
          </a:p>
        </p:txBody>
      </p:sp>
      <p:pic>
        <p:nvPicPr>
          <p:cNvPr id="9" name="Рисунок 8" descr="C:\Program Files\Microsoft Office\MEDIA\CAGCAT10\j0336075.wm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0327" y="4003073"/>
            <a:ext cx="2834171" cy="2809554"/>
          </a:xfrm>
          <a:prstGeom prst="rect">
            <a:avLst/>
          </a:prstGeom>
          <a:noFill/>
          <a:ln>
            <a:noFill/>
          </a:ln>
        </p:spPr>
      </p:pic>
      <p:sp>
        <p:nvSpPr>
          <p:cNvPr id="11" name="Прямоугольник 10"/>
          <p:cNvSpPr/>
          <p:nvPr/>
        </p:nvSpPr>
        <p:spPr>
          <a:xfrm>
            <a:off x="1475656" y="692696"/>
            <a:ext cx="5976664" cy="369332"/>
          </a:xfrm>
          <a:prstGeom prst="rect">
            <a:avLst/>
          </a:prstGeom>
        </p:spPr>
        <p:txBody>
          <a:bodyPr wrap="square">
            <a:spAutoFit/>
          </a:bodyPr>
          <a:lstStyle/>
          <a:p>
            <a:pPr algn="ctr"/>
            <a:r>
              <a:rPr lang="ru-RU" b="1" i="1" dirty="0">
                <a:latin typeface="Arial" pitchFamily="34" charset="0"/>
                <a:cs typeface="Arial" pitchFamily="34" charset="0"/>
              </a:rPr>
              <a:t>Песня «Волшебник -недоучка»</a:t>
            </a:r>
            <a:endParaRPr lang="ru-RU" dirty="0">
              <a:latin typeface="Arial" pitchFamily="34" charset="0"/>
              <a:cs typeface="Arial" pitchFamily="34" charset="0"/>
            </a:endParaRPr>
          </a:p>
        </p:txBody>
      </p:sp>
    </p:spTree>
    <p:extLst>
      <p:ext uri="{BB962C8B-B14F-4D97-AF65-F5344CB8AC3E}">
        <p14:creationId xmlns:p14="http://schemas.microsoft.com/office/powerpoint/2010/main" xmlns="" val="286984150"/>
      </p:ext>
    </p:extLst>
  </p:cSld>
  <p:clrMapOvr>
    <a:masterClrMapping/>
  </p:clrMapOvr>
  <mc:AlternateContent xmlns:mc="http://schemas.openxmlformats.org/markup-compatibility/2006">
    <mc:Choice xmlns:p14="http://schemas.microsoft.com/office/powerpoint/2010/main" xmlns="" Requires="p14">
      <p:transition spd="slow" p14:dur="2000" advTm="25692"/>
    </mc:Choice>
    <mc:Fallback>
      <p:transition spd="slow" advTm="2569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2"/>
          </p:nvPr>
        </p:nvSpPr>
        <p:spPr>
          <a:xfrm>
            <a:off x="539552" y="404664"/>
            <a:ext cx="7488832" cy="1830189"/>
          </a:xfrm>
        </p:spPr>
        <p:txBody>
          <a:bodyPr>
            <a:normAutofit/>
          </a:bodyPr>
          <a:lstStyle/>
          <a:p>
            <a:r>
              <a:rPr lang="ru-RU" sz="1200" b="1" i="1" dirty="0">
                <a:latin typeface="Arial" pitchFamily="34" charset="0"/>
                <a:cs typeface="Arial" pitchFamily="34" charset="0"/>
              </a:rPr>
              <a:t>Литература:</a:t>
            </a:r>
            <a:endParaRPr lang="ru-RU" sz="1200" dirty="0">
              <a:latin typeface="Arial" pitchFamily="34" charset="0"/>
              <a:cs typeface="Arial" pitchFamily="34" charset="0"/>
            </a:endParaRPr>
          </a:p>
          <a:p>
            <a:r>
              <a:rPr lang="ru-RU" sz="1200" dirty="0">
                <a:latin typeface="Arial" pitchFamily="34" charset="0"/>
                <a:cs typeface="Arial" pitchFamily="34" charset="0"/>
              </a:rPr>
              <a:t>1.Б.А.Кордемский,А.А.Ахадов: «Удивительный мир чисел», Москва, «Просвещение»,1986г.</a:t>
            </a:r>
          </a:p>
          <a:p>
            <a:r>
              <a:rPr lang="ru-RU" sz="1200" dirty="0">
                <a:latin typeface="Arial" pitchFamily="34" charset="0"/>
                <a:cs typeface="Arial" pitchFamily="34" charset="0"/>
              </a:rPr>
              <a:t>2.А.Г.Конфорович , </a:t>
            </a:r>
            <a:r>
              <a:rPr lang="ru-RU" sz="1200" dirty="0" err="1">
                <a:latin typeface="Arial" pitchFamily="34" charset="0"/>
                <a:cs typeface="Arial" pitchFamily="34" charset="0"/>
              </a:rPr>
              <a:t>А.М.Андриевич</a:t>
            </a:r>
            <a:r>
              <a:rPr lang="ru-RU" sz="1200" dirty="0">
                <a:latin typeface="Arial" pitchFamily="34" charset="0"/>
                <a:cs typeface="Arial" pitchFamily="34" charset="0"/>
              </a:rPr>
              <a:t> :«История развития математики», Киев. Головное издательское объединение  «</a:t>
            </a:r>
            <a:r>
              <a:rPr lang="ru-RU" sz="1200" dirty="0" err="1">
                <a:latin typeface="Arial" pitchFamily="34" charset="0"/>
                <a:cs typeface="Arial" pitchFamily="34" charset="0"/>
              </a:rPr>
              <a:t>Выща</a:t>
            </a:r>
            <a:r>
              <a:rPr lang="ru-RU" sz="1200" dirty="0">
                <a:latin typeface="Arial" pitchFamily="34" charset="0"/>
                <a:cs typeface="Arial" pitchFamily="34" charset="0"/>
              </a:rPr>
              <a:t> школа», 1988г.</a:t>
            </a:r>
          </a:p>
          <a:p>
            <a:endParaRPr lang="ru-RU" dirty="0"/>
          </a:p>
        </p:txBody>
      </p:sp>
    </p:spTree>
    <p:extLst>
      <p:ext uri="{BB962C8B-B14F-4D97-AF65-F5344CB8AC3E}">
        <p14:creationId xmlns:p14="http://schemas.microsoft.com/office/powerpoint/2010/main" xmlns="" val="998621077"/>
      </p:ext>
    </p:extLst>
  </p:cSld>
  <p:clrMapOvr>
    <a:masterClrMapping/>
  </p:clrMapOvr>
  <mc:AlternateContent xmlns:mc="http://schemas.openxmlformats.org/markup-compatibility/2006">
    <mc:Choice xmlns:p14="http://schemas.microsoft.com/office/powerpoint/2010/main" xmlns="" Requires="p14">
      <p:transition spd="slow" p14:dur="2000" advTm="11100"/>
    </mc:Choice>
    <mc:Fallback>
      <p:transition spd="slow" advTm="111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7772400" cy="1470025"/>
          </a:xfrm>
        </p:spPr>
        <p:txBody>
          <a:bodyPr>
            <a:normAutofit fontScale="90000"/>
          </a:bodyPr>
          <a:lstStyle/>
          <a:p>
            <a:r>
              <a:rPr lang="ru-RU" sz="1200" b="1" i="1" dirty="0"/>
              <a:t>Математический вечер в школе, как средство развития познавательного интереса учащихся</a:t>
            </a:r>
            <a:r>
              <a:rPr lang="ru-RU" sz="1200" dirty="0"/>
              <a:t/>
            </a:r>
            <a:br>
              <a:rPr lang="ru-RU" sz="1200" dirty="0"/>
            </a:br>
            <a:r>
              <a:rPr lang="ru-RU" sz="1200" dirty="0"/>
              <a:t>(Вечер проводится в форме игры).</a:t>
            </a:r>
            <a:br>
              <a:rPr lang="ru-RU" sz="1200" dirty="0"/>
            </a:br>
            <a:r>
              <a:rPr lang="ru-RU" sz="1200" dirty="0"/>
              <a:t>Включение учащихся в игру способствует созданию положительной эмоциональной обстановки. Игра содержит элементы  нестандартного, неожиданного и занимательного. Она позволяет активизировать мыслительную деятельность учащихся, усилить внимание к содержанию материала.</a:t>
            </a:r>
            <a:br>
              <a:rPr lang="ru-RU" sz="1200" dirty="0"/>
            </a:br>
            <a:r>
              <a:rPr lang="ru-RU" sz="1200" dirty="0"/>
              <a:t>Данная игра носит состязательный характер. Побеждает тот, кто, быстрее выполняет известные действия: преобразование выражений, вычисления, построения и т.д.</a:t>
            </a:r>
            <a:br>
              <a:rPr lang="ru-RU" sz="1200" dirty="0"/>
            </a:br>
            <a:r>
              <a:rPr lang="ru-RU" sz="1200" dirty="0"/>
              <a:t>Включение учащихся в игру позволяет осуществлять идеи сотрудничества, самоуправления и воспитание через коллектив. Воспитывается целеустремлённость, организованность и доброжелательность. </a:t>
            </a:r>
            <a:br>
              <a:rPr lang="ru-RU" sz="1200" dirty="0"/>
            </a:br>
            <a:r>
              <a:rPr lang="ru-RU" sz="1200" dirty="0"/>
              <a:t>Учащиеся уже владеют техникой решения уравнений и техникой преобразования алгебраических преобразований, изучили методы решения систем (метод подстановки и метод сложения), научились применять эти методы при решении систем.</a:t>
            </a:r>
            <a:br>
              <a:rPr lang="ru-RU" sz="1200" dirty="0"/>
            </a:br>
            <a:r>
              <a:rPr lang="ru-RU" sz="1200" dirty="0"/>
              <a:t>В результате проведения игры учащиеся повторяют пройденный материал, закрепляют навыки решения уравнений и систем уравнений, развивают логическое мышление.</a:t>
            </a:r>
            <a:br>
              <a:rPr lang="ru-RU" sz="1200" dirty="0"/>
            </a:br>
            <a:r>
              <a:rPr lang="ru-RU" sz="1200" dirty="0"/>
              <a:t>У учащихся активизируется мыслительная деятельность, развивается  логическое мышление, внимание, способность применять свои знания в нестандартной обстановке. </a:t>
            </a:r>
            <a:br>
              <a:rPr lang="ru-RU" sz="1200" dirty="0"/>
            </a:br>
            <a:endParaRPr lang="ru-RU" sz="1200" dirty="0"/>
          </a:p>
        </p:txBody>
      </p:sp>
      <p:sp>
        <p:nvSpPr>
          <p:cNvPr id="3" name="Подзаголовок 2"/>
          <p:cNvSpPr>
            <a:spLocks noGrp="1"/>
          </p:cNvSpPr>
          <p:nvPr>
            <p:ph type="subTitle" idx="1"/>
          </p:nvPr>
        </p:nvSpPr>
        <p:spPr>
          <a:xfrm>
            <a:off x="539552" y="3501008"/>
            <a:ext cx="7128792" cy="2304256"/>
          </a:xfrm>
        </p:spPr>
        <p:txBody>
          <a:bodyPr>
            <a:noAutofit/>
          </a:bodyPr>
          <a:lstStyle/>
          <a:p>
            <a:r>
              <a:rPr lang="ru-RU" sz="1200" b="1" dirty="0">
                <a:solidFill>
                  <a:schemeClr val="tx1"/>
                </a:solidFill>
              </a:rPr>
              <a:t>Цели:</a:t>
            </a:r>
            <a:endParaRPr lang="ru-RU" sz="1200" dirty="0">
              <a:solidFill>
                <a:schemeClr val="tx1"/>
              </a:solidFill>
            </a:endParaRPr>
          </a:p>
          <a:p>
            <a:r>
              <a:rPr lang="ru-RU" sz="1200" dirty="0">
                <a:solidFill>
                  <a:schemeClr val="tx1"/>
                </a:solidFill>
              </a:rPr>
              <a:t>1.Выявление и расширение способностей каждого ученика.</a:t>
            </a:r>
          </a:p>
          <a:p>
            <a:r>
              <a:rPr lang="ru-RU" sz="1200" dirty="0">
                <a:solidFill>
                  <a:schemeClr val="tx1"/>
                </a:solidFill>
              </a:rPr>
              <a:t>2.Расширение и закрепление знаний.</a:t>
            </a:r>
          </a:p>
          <a:p>
            <a:r>
              <a:rPr lang="ru-RU" sz="1200" dirty="0">
                <a:solidFill>
                  <a:schemeClr val="tx1"/>
                </a:solidFill>
              </a:rPr>
              <a:t>3.Формировать духовно богатую, свободную и творчески мыслящую личность, обладающей прочными базовыми знаниями средней школы</a:t>
            </a:r>
          </a:p>
          <a:p>
            <a:r>
              <a:rPr lang="ru-RU" sz="1200" dirty="0">
                <a:solidFill>
                  <a:schemeClr val="tx1"/>
                </a:solidFill>
              </a:rPr>
              <a:t>Оборудование: интерактивная доска, компьютер, карточки с заданиями, карточки  с</a:t>
            </a:r>
          </a:p>
          <a:p>
            <a:r>
              <a:rPr lang="ru-RU" sz="1200" dirty="0">
                <a:solidFill>
                  <a:schemeClr val="tx1"/>
                </a:solidFill>
              </a:rPr>
              <a:t>решениями для жюри, конверты с рисунком для составления фигуры, коробки спичек, пластилин, листы бумаги, фломастеры.</a:t>
            </a:r>
          </a:p>
          <a:p>
            <a:pPr algn="l"/>
            <a:endParaRPr lang="ru-RU" sz="1200" dirty="0">
              <a:solidFill>
                <a:schemeClr val="tx1"/>
              </a:solidFill>
            </a:endParaRPr>
          </a:p>
        </p:txBody>
      </p:sp>
    </p:spTree>
    <p:extLst>
      <p:ext uri="{BB962C8B-B14F-4D97-AF65-F5344CB8AC3E}">
        <p14:creationId xmlns:p14="http://schemas.microsoft.com/office/powerpoint/2010/main" xmlns="" val="2972383668"/>
      </p:ext>
    </p:extLst>
  </p:cSld>
  <p:clrMapOvr>
    <a:masterClrMapping/>
  </p:clrMapOvr>
  <mc:AlternateContent xmlns:mc="http://schemas.openxmlformats.org/markup-compatibility/2006">
    <mc:Choice xmlns:p14="http://schemas.microsoft.com/office/powerpoint/2010/main" xmlns="" Requires="p14">
      <p:transition spd="slow" p14:dur="2000" advTm="15777"/>
    </mc:Choice>
    <mc:Fallback>
      <p:transition spd="slow" advTm="157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84784"/>
            <a:ext cx="7772400" cy="1470025"/>
          </a:xfrm>
        </p:spPr>
        <p:txBody>
          <a:bodyPr>
            <a:noAutofit/>
          </a:bodyPr>
          <a:lstStyle/>
          <a:p>
            <a:pPr algn="l"/>
            <a:r>
              <a:rPr lang="ru-RU" sz="1200" b="1" dirty="0" smtClean="0"/>
              <a:t>План вечера.</a:t>
            </a:r>
            <a:r>
              <a:rPr lang="ru-RU" sz="1200" dirty="0" smtClean="0"/>
              <a:t/>
            </a:r>
            <a:br>
              <a:rPr lang="ru-RU" sz="1200" dirty="0" smtClean="0"/>
            </a:br>
            <a:r>
              <a:rPr lang="ru-RU" sz="1200" dirty="0" smtClean="0"/>
              <a:t>1.Домашнее задание (отчёт команд). Конкурс капитанов.</a:t>
            </a:r>
            <a:br>
              <a:rPr lang="ru-RU" sz="1200" dirty="0" smtClean="0"/>
            </a:br>
            <a:r>
              <a:rPr lang="ru-RU" sz="1200" dirty="0" smtClean="0"/>
              <a:t>2.Конкурс загадок.</a:t>
            </a:r>
            <a:br>
              <a:rPr lang="ru-RU" sz="1200" dirty="0" smtClean="0"/>
            </a:br>
            <a:r>
              <a:rPr lang="ru-RU" sz="1200" dirty="0" smtClean="0"/>
              <a:t>3.Головоломки со спичками.</a:t>
            </a:r>
            <a:br>
              <a:rPr lang="ru-RU" sz="1200" dirty="0" smtClean="0"/>
            </a:br>
            <a:r>
              <a:rPr lang="ru-RU" sz="1200" dirty="0" smtClean="0"/>
              <a:t>4.Головоломки на составление силуэтов различных фигур.</a:t>
            </a:r>
            <a:br>
              <a:rPr lang="ru-RU" sz="1200" dirty="0" smtClean="0"/>
            </a:br>
            <a:r>
              <a:rPr lang="ru-RU" sz="1200" dirty="0" smtClean="0"/>
              <a:t>5.Конкурс частушек.</a:t>
            </a:r>
            <a:br>
              <a:rPr lang="ru-RU" sz="1200" dirty="0" smtClean="0"/>
            </a:br>
            <a:r>
              <a:rPr lang="ru-RU" sz="1200" dirty="0" smtClean="0"/>
              <a:t>6.Музыкальная пауза (жюри подводит итоги)</a:t>
            </a:r>
            <a:br>
              <a:rPr lang="ru-RU" sz="1200" dirty="0" smtClean="0"/>
            </a:br>
            <a:r>
              <a:rPr lang="ru-RU" sz="1200" dirty="0" smtClean="0"/>
              <a:t>Ученики под руководством учителя распределяются по командам, выбирают капитана в каждой команде. Команды должны быть равными по силам, а также нужно учитывать взаимоотношение между детьми. Болельщики команд тоже  вовлечены в игру. Все ученики должны работать.</a:t>
            </a:r>
            <a:br>
              <a:rPr lang="ru-RU" sz="1200" dirty="0" smtClean="0"/>
            </a:br>
            <a:r>
              <a:rPr lang="ru-RU" sz="1200" dirty="0" smtClean="0"/>
              <a:t>В состав жюри входят учителя-коллеги, родители учеников, старшеклассники.</a:t>
            </a:r>
            <a:br>
              <a:rPr lang="ru-RU" sz="1200" dirty="0" smtClean="0"/>
            </a:br>
            <a:r>
              <a:rPr lang="ru-RU" sz="1200" dirty="0" smtClean="0"/>
              <a:t>Учитель знакомит участников с правилами игры.</a:t>
            </a:r>
            <a:br>
              <a:rPr lang="ru-RU" sz="1200" dirty="0" smtClean="0"/>
            </a:br>
            <a:r>
              <a:rPr lang="ru-RU" sz="1200" dirty="0" smtClean="0"/>
              <a:t>1.Задание даёт учитель (карточки с одинаковым домашним заданием).</a:t>
            </a:r>
            <a:br>
              <a:rPr lang="ru-RU" sz="1200" dirty="0" smtClean="0"/>
            </a:br>
            <a:r>
              <a:rPr lang="ru-RU" sz="1200" dirty="0" smtClean="0"/>
              <a:t>2.За правильное решение задания командам начисляются очки. Жюри заносит их себе на лист учёта.</a:t>
            </a:r>
            <a:br>
              <a:rPr lang="ru-RU" sz="1200" dirty="0" smtClean="0"/>
            </a:br>
            <a:r>
              <a:rPr lang="ru-RU" sz="1200" dirty="0" smtClean="0"/>
              <a:t>3.Побеждает команда, набравшая наибольшее количество очков. </a:t>
            </a:r>
            <a:br>
              <a:rPr lang="ru-RU" sz="1200" dirty="0" smtClean="0"/>
            </a:br>
            <a:r>
              <a:rPr lang="ru-RU" sz="1200" dirty="0" smtClean="0"/>
              <a:t>4.Оценки получают все участники. </a:t>
            </a:r>
            <a:br>
              <a:rPr lang="ru-RU" sz="1200" dirty="0" smtClean="0"/>
            </a:br>
            <a:r>
              <a:rPr lang="ru-RU" sz="1200" dirty="0" smtClean="0"/>
              <a:t/>
            </a:r>
            <a:br>
              <a:rPr lang="ru-RU" sz="1200" dirty="0" smtClean="0"/>
            </a:br>
            <a:endParaRPr lang="ru-RU" sz="1200" dirty="0"/>
          </a:p>
        </p:txBody>
      </p:sp>
    </p:spTree>
    <p:extLst>
      <p:ext uri="{BB962C8B-B14F-4D97-AF65-F5344CB8AC3E}">
        <p14:creationId xmlns:p14="http://schemas.microsoft.com/office/powerpoint/2010/main" xmlns="" val="2267687240"/>
      </p:ext>
    </p:extLst>
  </p:cSld>
  <p:clrMapOvr>
    <a:masterClrMapping/>
  </p:clrMapOvr>
  <mc:AlternateContent xmlns:mc="http://schemas.openxmlformats.org/markup-compatibility/2006">
    <mc:Choice xmlns:p14="http://schemas.microsoft.com/office/powerpoint/2010/main" xmlns="" Requires="p14">
      <p:transition spd="slow" p14:dur="2000" advTm="16303"/>
    </mc:Choice>
    <mc:Fallback>
      <p:transition spd="slow" advTm="1630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lnSpc>
                <a:spcPct val="115000"/>
              </a:lnSpc>
              <a:spcAft>
                <a:spcPts val="1000"/>
              </a:spcAft>
            </a:pPr>
            <a:r>
              <a:rPr lang="ru-RU" dirty="0">
                <a:ea typeface="Calibri"/>
                <a:cs typeface="Times New Roman"/>
              </a:rPr>
              <a:t> </a:t>
            </a:r>
            <a:r>
              <a:rPr lang="ru-RU" dirty="0" smtClean="0">
                <a:effectLst/>
                <a:latin typeface="Times New Roman"/>
                <a:ea typeface="Calibri"/>
                <a:cs typeface="Times New Roman"/>
              </a:rPr>
              <a:t/>
            </a:r>
            <a:br>
              <a:rPr lang="ru-RU" dirty="0" smtClean="0">
                <a:effectLst/>
                <a:latin typeface="Times New Roman"/>
                <a:ea typeface="Calibri"/>
                <a:cs typeface="Times New Roman"/>
              </a:rPr>
            </a:br>
            <a:r>
              <a:rPr lang="ru-RU" sz="1300" dirty="0">
                <a:ea typeface="Calibri"/>
                <a:cs typeface="Times New Roman"/>
              </a:rPr>
              <a:t>Есть о математике молва</a:t>
            </a:r>
            <a:r>
              <a:rPr lang="ru-RU" sz="1300" dirty="0" smtClean="0">
                <a:effectLst/>
                <a:ea typeface="Calibri"/>
                <a:cs typeface="Times New Roman"/>
              </a:rPr>
              <a:t/>
            </a:r>
            <a:br>
              <a:rPr lang="ru-RU" sz="1300" dirty="0" smtClean="0">
                <a:effectLst/>
                <a:ea typeface="Calibri"/>
                <a:cs typeface="Times New Roman"/>
              </a:rPr>
            </a:br>
            <a:r>
              <a:rPr lang="ru-RU" sz="1300" dirty="0" smtClean="0">
                <a:ea typeface="Calibri"/>
                <a:cs typeface="Times New Roman"/>
              </a:rPr>
              <a:t>Что </a:t>
            </a:r>
            <a:r>
              <a:rPr lang="ru-RU" sz="1300" dirty="0">
                <a:ea typeface="Calibri"/>
                <a:cs typeface="Times New Roman"/>
              </a:rPr>
              <a:t>она в порядок ум приводит</a:t>
            </a:r>
            <a:r>
              <a:rPr lang="ru-RU" sz="1300" dirty="0" smtClean="0">
                <a:effectLst/>
                <a:ea typeface="Calibri"/>
                <a:cs typeface="Times New Roman"/>
              </a:rPr>
              <a:t/>
            </a:r>
            <a:br>
              <a:rPr lang="ru-RU" sz="1300" dirty="0" smtClean="0">
                <a:effectLst/>
                <a:ea typeface="Calibri"/>
                <a:cs typeface="Times New Roman"/>
              </a:rPr>
            </a:br>
            <a:r>
              <a:rPr lang="ru-RU" sz="1300" dirty="0" smtClean="0">
                <a:ea typeface="Calibri"/>
                <a:cs typeface="Times New Roman"/>
              </a:rPr>
              <a:t>Потому </a:t>
            </a:r>
            <a:r>
              <a:rPr lang="ru-RU" sz="1300" dirty="0">
                <a:ea typeface="Calibri"/>
                <a:cs typeface="Times New Roman"/>
              </a:rPr>
              <a:t>что хорошие слова</a:t>
            </a:r>
            <a:r>
              <a:rPr lang="ru-RU" sz="1300" dirty="0" smtClean="0">
                <a:effectLst/>
                <a:ea typeface="Calibri"/>
                <a:cs typeface="Times New Roman"/>
              </a:rPr>
              <a:t/>
            </a:r>
            <a:br>
              <a:rPr lang="ru-RU" sz="1300" dirty="0" smtClean="0">
                <a:effectLst/>
                <a:ea typeface="Calibri"/>
                <a:cs typeface="Times New Roman"/>
              </a:rPr>
            </a:br>
            <a:r>
              <a:rPr lang="ru-RU" sz="1300" dirty="0">
                <a:ea typeface="Calibri"/>
                <a:cs typeface="Times New Roman"/>
              </a:rPr>
              <a:t>Часто говорят о ней в народе.</a:t>
            </a:r>
            <a:r>
              <a:rPr lang="ru-RU" sz="1300" dirty="0" smtClean="0">
                <a:effectLst/>
                <a:ea typeface="Calibri"/>
                <a:cs typeface="Times New Roman"/>
              </a:rPr>
              <a:t/>
            </a:r>
            <a:br>
              <a:rPr lang="ru-RU" sz="1300" dirty="0" smtClean="0">
                <a:effectLst/>
                <a:ea typeface="Calibri"/>
                <a:cs typeface="Times New Roman"/>
              </a:rPr>
            </a:br>
            <a:r>
              <a:rPr lang="ru-RU" sz="1300" dirty="0">
                <a:ea typeface="Calibri"/>
                <a:cs typeface="Times New Roman"/>
              </a:rPr>
              <a:t>Ты нам ,математика, даёшь</a:t>
            </a:r>
            <a:r>
              <a:rPr lang="ru-RU" sz="1300" dirty="0" smtClean="0">
                <a:effectLst/>
                <a:ea typeface="Calibri"/>
                <a:cs typeface="Times New Roman"/>
              </a:rPr>
              <a:t/>
            </a:r>
            <a:br>
              <a:rPr lang="ru-RU" sz="1300" dirty="0" smtClean="0">
                <a:effectLst/>
                <a:ea typeface="Calibri"/>
                <a:cs typeface="Times New Roman"/>
              </a:rPr>
            </a:br>
            <a:r>
              <a:rPr lang="ru-RU" sz="1300" dirty="0">
                <a:ea typeface="Calibri"/>
                <a:cs typeface="Times New Roman"/>
              </a:rPr>
              <a:t>Для победы трудностей закалку</a:t>
            </a:r>
            <a:r>
              <a:rPr lang="ru-RU" sz="1300" dirty="0" smtClean="0">
                <a:effectLst/>
                <a:ea typeface="Calibri"/>
                <a:cs typeface="Times New Roman"/>
              </a:rPr>
              <a:t/>
            </a:r>
            <a:br>
              <a:rPr lang="ru-RU" sz="1300" dirty="0" smtClean="0">
                <a:effectLst/>
                <a:ea typeface="Calibri"/>
                <a:cs typeface="Times New Roman"/>
              </a:rPr>
            </a:br>
            <a:r>
              <a:rPr lang="ru-RU" sz="1300" dirty="0">
                <a:ea typeface="Calibri"/>
                <a:cs typeface="Times New Roman"/>
              </a:rPr>
              <a:t>Учится с тобою молодёжь</a:t>
            </a:r>
            <a:r>
              <a:rPr lang="ru-RU" sz="1300" dirty="0" smtClean="0">
                <a:effectLst/>
                <a:ea typeface="Calibri"/>
                <a:cs typeface="Times New Roman"/>
              </a:rPr>
              <a:t/>
            </a:r>
            <a:br>
              <a:rPr lang="ru-RU" sz="1300" dirty="0" smtClean="0">
                <a:effectLst/>
                <a:ea typeface="Calibri"/>
                <a:cs typeface="Times New Roman"/>
              </a:rPr>
            </a:br>
            <a:r>
              <a:rPr lang="ru-RU" sz="1300" dirty="0">
                <a:ea typeface="Calibri"/>
              </a:rPr>
              <a:t>Развивать и волю и закалку</a:t>
            </a:r>
            <a:endParaRPr lang="ru-RU" sz="1300" dirty="0"/>
          </a:p>
        </p:txBody>
      </p:sp>
      <p:sp>
        <p:nvSpPr>
          <p:cNvPr id="4" name="Подзаголовок 3"/>
          <p:cNvSpPr>
            <a:spLocks noGrp="1"/>
          </p:cNvSpPr>
          <p:nvPr>
            <p:ph sz="quarter" idx="13"/>
          </p:nvPr>
        </p:nvSpPr>
        <p:spPr>
          <a:xfrm>
            <a:off x="3347864" y="4725144"/>
            <a:ext cx="4038600" cy="1224136"/>
          </a:xfrm>
        </p:spPr>
        <p:txBody>
          <a:bodyPr>
            <a:noAutofit/>
          </a:bodyPr>
          <a:lstStyle/>
          <a:p>
            <a:pPr marL="0" indent="0" algn="ctr">
              <a:buNone/>
            </a:pPr>
            <a:r>
              <a:rPr lang="ru-RU" sz="1200" dirty="0">
                <a:solidFill>
                  <a:schemeClr val="tx1"/>
                </a:solidFill>
              </a:rPr>
              <a:t>Ведущая</a:t>
            </a:r>
          </a:p>
          <a:p>
            <a:pPr marL="0" indent="0" algn="ctr">
              <a:buNone/>
            </a:pPr>
            <a:r>
              <a:rPr lang="ru-RU" sz="1200" dirty="0">
                <a:solidFill>
                  <a:schemeClr val="tx1"/>
                </a:solidFill>
              </a:rPr>
              <a:t>Ситуации в жизни такие:</a:t>
            </a:r>
          </a:p>
          <a:p>
            <a:pPr marL="0" indent="0" algn="ctr">
              <a:buNone/>
            </a:pPr>
            <a:r>
              <a:rPr lang="ru-RU" sz="1200" dirty="0">
                <a:solidFill>
                  <a:schemeClr val="tx1"/>
                </a:solidFill>
              </a:rPr>
              <a:t>либо сложные, либо простые</a:t>
            </a:r>
            <a:r>
              <a:rPr lang="ru-RU" sz="1200" dirty="0" smtClean="0">
                <a:solidFill>
                  <a:schemeClr val="tx1"/>
                </a:solidFill>
              </a:rPr>
              <a:t>.</a:t>
            </a:r>
            <a:r>
              <a:rPr lang="ru-RU" sz="1200" dirty="0">
                <a:solidFill>
                  <a:schemeClr val="tx1"/>
                </a:solidFill>
              </a:rPr>
              <a:t> </a:t>
            </a:r>
          </a:p>
          <a:p>
            <a:pPr marL="0" indent="0" algn="ctr">
              <a:buNone/>
            </a:pPr>
            <a:r>
              <a:rPr lang="ru-RU" sz="1200" dirty="0">
                <a:solidFill>
                  <a:schemeClr val="tx1"/>
                </a:solidFill>
              </a:rPr>
              <a:t>Команды по очереди представляют свои решения задач. Жюри оценивают.</a:t>
            </a:r>
          </a:p>
          <a:p>
            <a:pPr marL="0" indent="0" algn="ctr">
              <a:buNone/>
            </a:pPr>
            <a:r>
              <a:rPr lang="ru-RU" sz="1200" dirty="0">
                <a:solidFill>
                  <a:schemeClr val="tx1"/>
                </a:solidFill>
              </a:rPr>
              <a:t> </a:t>
            </a:r>
          </a:p>
          <a:p>
            <a:pPr algn="ctr"/>
            <a:endParaRPr lang="ru-RU" sz="1200" dirty="0"/>
          </a:p>
        </p:txBody>
      </p:sp>
      <p:pic>
        <p:nvPicPr>
          <p:cNvPr id="6" name="Объект 5" descr="C:\Program Files\Microsoft Office\MEDIA\CAGCAT10\j0299125.wmf"/>
          <p:cNvPicPr>
            <a:picLocks noGrp="1"/>
          </p:cNvPicPr>
          <p:nvPr>
            <p:ph sz="quarter" idx="14"/>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980728"/>
            <a:ext cx="2880320"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20694672"/>
      </p:ext>
    </p:extLst>
  </p:cSld>
  <p:clrMapOvr>
    <a:masterClrMapping/>
  </p:clrMapOvr>
  <mc:AlternateContent xmlns:mc="http://schemas.openxmlformats.org/markup-compatibility/2006">
    <mc:Choice xmlns:p14="http://schemas.microsoft.com/office/powerpoint/2010/main" xmlns="" Requires="p14">
      <p:transition spd="slow" p14:dur="2000" advTm="13381"/>
    </mc:Choice>
    <mc:Fallback>
      <p:transition spd="slow" advTm="133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666" y="1052736"/>
            <a:ext cx="8229600" cy="1800200"/>
          </a:xfrm>
        </p:spPr>
        <p:txBody>
          <a:bodyPr>
            <a:normAutofit/>
          </a:bodyPr>
          <a:lstStyle/>
          <a:p>
            <a:r>
              <a:rPr lang="ru-RU" sz="1200" b="1" i="1" dirty="0">
                <a:solidFill>
                  <a:schemeClr val="tx1"/>
                </a:solidFill>
              </a:rPr>
              <a:t>Задача</a:t>
            </a:r>
            <a:r>
              <a:rPr lang="ru-RU" sz="1200" dirty="0">
                <a:solidFill>
                  <a:schemeClr val="tx1"/>
                </a:solidFill>
              </a:rPr>
              <a:t>.</a:t>
            </a:r>
            <a:br>
              <a:rPr lang="ru-RU" sz="1200" dirty="0">
                <a:solidFill>
                  <a:schemeClr val="tx1"/>
                </a:solidFill>
              </a:rPr>
            </a:br>
            <a:r>
              <a:rPr lang="ru-RU" sz="1200" dirty="0">
                <a:solidFill>
                  <a:schemeClr val="tx1"/>
                </a:solidFill>
              </a:rPr>
              <a:t>Сколько лет Иванову?</a:t>
            </a:r>
            <a:br>
              <a:rPr lang="ru-RU" sz="1200" dirty="0">
                <a:solidFill>
                  <a:schemeClr val="tx1"/>
                </a:solidFill>
              </a:rPr>
            </a:br>
            <a:r>
              <a:rPr lang="ru-RU" sz="1200" dirty="0">
                <a:solidFill>
                  <a:schemeClr val="tx1"/>
                </a:solidFill>
              </a:rPr>
              <a:t>Давайте сообразим:18 лет назад он был втрое старше своего сына. Я хорошо это помню, потому что в этот год проходила перепись населения.</a:t>
            </a:r>
            <a:br>
              <a:rPr lang="ru-RU" sz="1200" dirty="0">
                <a:solidFill>
                  <a:schemeClr val="tx1"/>
                </a:solidFill>
              </a:rPr>
            </a:br>
            <a:r>
              <a:rPr lang="ru-RU" sz="1200" dirty="0">
                <a:solidFill>
                  <a:schemeClr val="tx1"/>
                </a:solidFill>
              </a:rPr>
              <a:t>-Позвольте, насколько мне известно, он теперь как раз вдвое старше своего сына. Это другой сын?</a:t>
            </a:r>
            <a:br>
              <a:rPr lang="ru-RU" sz="1200" dirty="0">
                <a:solidFill>
                  <a:schemeClr val="tx1"/>
                </a:solidFill>
              </a:rPr>
            </a:br>
            <a:r>
              <a:rPr lang="ru-RU" sz="1200" dirty="0">
                <a:solidFill>
                  <a:schemeClr val="tx1"/>
                </a:solidFill>
              </a:rPr>
              <a:t>-Нет, тот же: у него один сын. И потому нетрудно установить, сколько лет сейчас Иванову и его сыну.</a:t>
            </a:r>
            <a:br>
              <a:rPr lang="ru-RU" sz="1200" dirty="0">
                <a:solidFill>
                  <a:schemeClr val="tx1"/>
                </a:solidFill>
              </a:rPr>
            </a:br>
            <a:endParaRPr lang="ru-RU" sz="1200" dirty="0">
              <a:solidFill>
                <a:schemeClr val="tx1"/>
              </a:solidFill>
              <a:cs typeface="Arial" pitchFamily="34" charset="0"/>
            </a:endParaRPr>
          </a:p>
        </p:txBody>
      </p:sp>
      <p:pic>
        <p:nvPicPr>
          <p:cNvPr id="1026" name="Picture 2" descr="C:\Program Files\Microsoft Office\MEDIA\CAGCAT10\j029755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96952"/>
            <a:ext cx="2376264"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915816" y="3874115"/>
            <a:ext cx="5802025" cy="1754326"/>
          </a:xfrm>
          <a:prstGeom prst="rect">
            <a:avLst/>
          </a:prstGeom>
        </p:spPr>
        <p:txBody>
          <a:bodyPr wrap="square">
            <a:spAutoFit/>
          </a:bodyPr>
          <a:lstStyle/>
          <a:p>
            <a:r>
              <a:rPr lang="ru-RU" sz="1200" dirty="0" smtClean="0"/>
              <a:t> </a:t>
            </a:r>
            <a:br>
              <a:rPr lang="ru-RU" sz="1200" dirty="0" smtClean="0"/>
            </a:br>
            <a:r>
              <a:rPr lang="ru-RU" sz="1200" b="1" i="1" dirty="0" smtClean="0">
                <a:latin typeface="Arial" pitchFamily="34" charset="0"/>
                <a:cs typeface="Arial" pitchFamily="34" charset="0"/>
              </a:rPr>
              <a:t>Решение.</a:t>
            </a:r>
            <a:r>
              <a:rPr lang="ru-RU" sz="1200" dirty="0" smtClean="0">
                <a:latin typeface="Arial" pitchFamily="34" charset="0"/>
                <a:cs typeface="Arial" pitchFamily="34" charset="0"/>
              </a:rPr>
              <a:t/>
            </a:r>
            <a:br>
              <a:rPr lang="ru-RU" sz="1200" dirty="0" smtClean="0">
                <a:latin typeface="Arial" pitchFamily="34" charset="0"/>
                <a:cs typeface="Arial" pitchFamily="34" charset="0"/>
              </a:rPr>
            </a:br>
            <a:r>
              <a:rPr lang="ru-RU" sz="1200" dirty="0" smtClean="0">
                <a:cs typeface="Arial" pitchFamily="34" charset="0"/>
              </a:rPr>
              <a:t>Пусть сейчас сыну х лет, тогда отцу 2 х лет.18 лет назад сыну было х-18 лет, а отцу 2х-18 лет. Так как 18 лет назад отец был старше сына в 3 раза , то составляем и решаем уравнение.</a:t>
            </a:r>
            <a:br>
              <a:rPr lang="ru-RU" sz="1200" dirty="0" smtClean="0">
                <a:cs typeface="Arial" pitchFamily="34" charset="0"/>
              </a:rPr>
            </a:br>
            <a:r>
              <a:rPr lang="ru-RU" sz="1200" dirty="0" smtClean="0">
                <a:cs typeface="Arial" pitchFamily="34" charset="0"/>
              </a:rPr>
              <a:t> 3(х-18)=2х-18,    3х-54=2х-18,    3х-2х=54-18,    х=36.</a:t>
            </a:r>
            <a:br>
              <a:rPr lang="ru-RU" sz="1200" dirty="0" smtClean="0">
                <a:cs typeface="Arial" pitchFamily="34" charset="0"/>
              </a:rPr>
            </a:br>
            <a:r>
              <a:rPr lang="ru-RU" sz="1200" dirty="0" smtClean="0">
                <a:cs typeface="Arial" pitchFamily="34" charset="0"/>
              </a:rPr>
              <a:t>Итак, сыну 36 лет, а отцу 72 года.</a:t>
            </a:r>
            <a:br>
              <a:rPr lang="ru-RU" sz="1200" dirty="0" smtClean="0">
                <a:cs typeface="Arial" pitchFamily="34" charset="0"/>
              </a:rPr>
            </a:br>
            <a:r>
              <a:rPr lang="ru-RU" sz="1200" dirty="0" smtClean="0">
                <a:cs typeface="Arial" pitchFamily="34" charset="0"/>
              </a:rPr>
              <a:t>Ответ: 72 года. </a:t>
            </a:r>
            <a:br>
              <a:rPr lang="ru-RU" sz="1200" dirty="0" smtClean="0">
                <a:cs typeface="Arial" pitchFamily="34" charset="0"/>
              </a:rPr>
            </a:br>
            <a:endParaRPr lang="ru-RU" sz="1200" dirty="0"/>
          </a:p>
        </p:txBody>
      </p:sp>
    </p:spTree>
    <p:extLst>
      <p:ext uri="{BB962C8B-B14F-4D97-AF65-F5344CB8AC3E}">
        <p14:creationId xmlns:p14="http://schemas.microsoft.com/office/powerpoint/2010/main" xmlns="" val="2414199173"/>
      </p:ext>
    </p:extLst>
  </p:cSld>
  <p:clrMapOvr>
    <a:masterClrMapping/>
  </p:clrMapOvr>
  <mc:AlternateContent xmlns:mc="http://schemas.openxmlformats.org/markup-compatibility/2006">
    <mc:Choice xmlns:p14="http://schemas.microsoft.com/office/powerpoint/2010/main" xmlns="" Requires="p14">
      <p:transition spd="slow" p14:dur="2000" advTm="26416"/>
    </mc:Choice>
    <mc:Fallback>
      <p:transition spd="slow" advTm="2641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36812"/>
            <a:ext cx="8229600" cy="1944216"/>
          </a:xfrm>
        </p:spPr>
        <p:txBody>
          <a:bodyPr>
            <a:noAutofit/>
          </a:bodyPr>
          <a:lstStyle/>
          <a:p>
            <a:pPr algn="l"/>
            <a:r>
              <a:rPr lang="ru-RU" sz="1200" b="1" dirty="0"/>
              <a:t>Овчарка и лиса.</a:t>
            </a:r>
            <a:r>
              <a:rPr lang="ru-RU" sz="1200" dirty="0"/>
              <a:t/>
            </a:r>
            <a:br>
              <a:rPr lang="ru-RU" sz="1200" dirty="0"/>
            </a:br>
            <a:r>
              <a:rPr lang="ru-RU" sz="1200" dirty="0"/>
              <a:t>Овчарка погналась за лисой, когда расстояние между ними было 99 метров. Скачок лисы-1,1 метров, скачок овчарки-2,2 метров. Когда овчарка делает 19 скачков, лиса делает  29 скачков. Сколько метров  проскачут  они пока овчарка догонит лису?</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b="1" i="1" dirty="0" smtClean="0"/>
              <a:t/>
            </a:r>
            <a:br>
              <a:rPr lang="ru-RU" sz="1200" b="1" i="1" dirty="0" smtClean="0"/>
            </a:br>
            <a:r>
              <a:rPr lang="ru-RU" sz="1200" b="1" i="1" dirty="0" smtClean="0"/>
              <a:t/>
            </a:r>
            <a:br>
              <a:rPr lang="ru-RU" sz="1200" b="1" i="1" dirty="0" smtClean="0"/>
            </a:br>
            <a:r>
              <a:rPr lang="ru-RU" sz="1200" b="1" i="1" dirty="0"/>
              <a:t/>
            </a:r>
            <a:br>
              <a:rPr lang="ru-RU" sz="1200" b="1" i="1" dirty="0"/>
            </a:br>
            <a:r>
              <a:rPr lang="ru-RU" sz="1200" b="1" i="1" dirty="0" smtClean="0"/>
              <a:t/>
            </a:r>
            <a:br>
              <a:rPr lang="ru-RU" sz="1200" b="1" i="1" dirty="0" smtClean="0"/>
            </a:br>
            <a:r>
              <a:rPr lang="ru-RU" sz="1200" b="1" i="1" dirty="0" smtClean="0"/>
              <a:t>Решение</a:t>
            </a:r>
            <a:r>
              <a:rPr lang="ru-RU" sz="1200" b="1" i="1" dirty="0"/>
              <a:t>.</a:t>
            </a:r>
            <a:br>
              <a:rPr lang="ru-RU" sz="1200" b="1" i="1" dirty="0"/>
            </a:br>
            <a:r>
              <a:rPr lang="ru-RU" sz="1200" dirty="0"/>
              <a:t>Пусть 19х-количество скачков овчарки, а 29у-количество скачков лисы, то</a:t>
            </a:r>
            <a:br>
              <a:rPr lang="ru-RU" sz="1200" dirty="0"/>
            </a:br>
            <a:r>
              <a:rPr lang="ru-RU" sz="1200" dirty="0"/>
              <a:t>19*2,2х-29*1,1у=99 (:1,1).</a:t>
            </a:r>
            <a:br>
              <a:rPr lang="ru-RU" sz="1200" dirty="0"/>
            </a:br>
            <a:r>
              <a:rPr lang="ru-RU" sz="1200" dirty="0"/>
              <a:t>19*2х-29у=90</a:t>
            </a:r>
            <a:br>
              <a:rPr lang="ru-RU" sz="1200" dirty="0"/>
            </a:br>
            <a:r>
              <a:rPr lang="ru-RU" sz="1200" dirty="0"/>
              <a:t>38х-29у=90.</a:t>
            </a:r>
            <a:br>
              <a:rPr lang="ru-RU" sz="1200" dirty="0"/>
            </a:br>
            <a:r>
              <a:rPr lang="ru-RU" sz="1200" dirty="0"/>
              <a:t>Отсюда, очевидно, что х=10,у=10         . (380-290=90) </a:t>
            </a:r>
            <a:br>
              <a:rPr lang="ru-RU" sz="1200" dirty="0"/>
            </a:br>
            <a:r>
              <a:rPr lang="ru-RU" sz="1200" dirty="0"/>
              <a:t>19х=19*10=190 скачков, 29у=29*10=290 скачков. Овчарка проскачет -190*2,2=418 метров, а лиса 290*1,1=319 метров.</a:t>
            </a:r>
            <a:br>
              <a:rPr lang="ru-RU" sz="1200" dirty="0"/>
            </a:br>
            <a:r>
              <a:rPr lang="ru-RU" sz="1200" dirty="0"/>
              <a:t>Ответ:418м;319м.</a:t>
            </a:r>
            <a:br>
              <a:rPr lang="ru-RU" sz="1200" dirty="0"/>
            </a:br>
            <a:endParaRPr lang="ru-RU" sz="1200" dirty="0"/>
          </a:p>
        </p:txBody>
      </p:sp>
      <p:pic>
        <p:nvPicPr>
          <p:cNvPr id="3" name="Рисунок 2"/>
          <p:cNvPicPr/>
          <p:nvPr/>
        </p:nvPicPr>
        <p:blipFill>
          <a:blip r:embed="rId2">
            <a:extLst>
              <a:ext uri="{28A0092B-C50C-407E-A947-70E740481C1C}">
                <a14:useLocalDpi xmlns:a14="http://schemas.microsoft.com/office/drawing/2010/main" xmlns="" val="0"/>
              </a:ext>
            </a:extLst>
          </a:blip>
          <a:stretch>
            <a:fillRect/>
          </a:stretch>
        </p:blipFill>
        <p:spPr>
          <a:xfrm>
            <a:off x="395536" y="1628800"/>
            <a:ext cx="7848872" cy="1504181"/>
          </a:xfrm>
          <a:prstGeom prst="rect">
            <a:avLst/>
          </a:prstGeom>
          <a:ln>
            <a:noFill/>
          </a:ln>
          <a:effectLst>
            <a:softEdge rad="112500"/>
          </a:effectLst>
        </p:spPr>
      </p:pic>
    </p:spTree>
    <p:extLst>
      <p:ext uri="{BB962C8B-B14F-4D97-AF65-F5344CB8AC3E}">
        <p14:creationId xmlns:p14="http://schemas.microsoft.com/office/powerpoint/2010/main" xmlns="" val="1985258050"/>
      </p:ext>
    </p:extLst>
  </p:cSld>
  <p:clrMapOvr>
    <a:masterClrMapping/>
  </p:clrMapOvr>
  <mc:AlternateContent xmlns:mc="http://schemas.openxmlformats.org/markup-compatibility/2006">
    <mc:Choice xmlns:p14="http://schemas.microsoft.com/office/powerpoint/2010/main" xmlns="" Requires="p14">
      <p:transition spd="slow" p14:dur="2000" advTm="26082"/>
    </mc:Choice>
    <mc:Fallback>
      <p:transition spd="slow" advTm="2608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260648"/>
            <a:ext cx="8229600" cy="1143000"/>
          </a:xfrm>
        </p:spPr>
        <p:txBody>
          <a:bodyPr>
            <a:normAutofit/>
          </a:bodyPr>
          <a:lstStyle/>
          <a:p>
            <a:pPr algn="ctr"/>
            <a:r>
              <a:rPr lang="ru-RU" sz="1200" b="1" dirty="0" smtClean="0"/>
              <a:t>Старинные </a:t>
            </a:r>
            <a:r>
              <a:rPr lang="ru-RU" sz="1200" b="1" dirty="0"/>
              <a:t>задачи.</a:t>
            </a:r>
            <a:r>
              <a:rPr lang="ru-RU" sz="1200" dirty="0"/>
              <a:t> </a:t>
            </a:r>
            <a:br>
              <a:rPr lang="ru-RU" sz="1200" dirty="0"/>
            </a:br>
            <a:r>
              <a:rPr lang="ru-RU" sz="1200" dirty="0"/>
              <a:t>1.Некто нанял работника на год, обещая ему дать 12 рублей и кафтан. Однако работник, проработав 7 месяцев, захотел оставить работу и попросил расчёт. Ему было выплачено 5 рублей и кафтан. Сколько стоит кафтан.</a:t>
            </a:r>
            <a:br>
              <a:rPr lang="ru-RU" sz="1200" dirty="0"/>
            </a:br>
            <a:endParaRPr lang="ru-RU" sz="1200" dirty="0"/>
          </a:p>
        </p:txBody>
      </p:sp>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179512" y="1052736"/>
            <a:ext cx="2979711" cy="3816424"/>
          </a:xfrm>
        </p:spPr>
      </p:pic>
      <p:sp>
        <p:nvSpPr>
          <p:cNvPr id="6" name="TextBox 5"/>
          <p:cNvSpPr txBox="1"/>
          <p:nvPr/>
        </p:nvSpPr>
        <p:spPr>
          <a:xfrm>
            <a:off x="3275856" y="2852936"/>
            <a:ext cx="5688632" cy="1384995"/>
          </a:xfrm>
          <a:prstGeom prst="rect">
            <a:avLst/>
          </a:prstGeom>
          <a:noFill/>
        </p:spPr>
        <p:txBody>
          <a:bodyPr wrap="square" rtlCol="0">
            <a:spAutoFit/>
          </a:bodyPr>
          <a:lstStyle/>
          <a:p>
            <a:r>
              <a:rPr lang="ru-RU" sz="1200" b="1" dirty="0"/>
              <a:t>Решение</a:t>
            </a:r>
            <a:endParaRPr lang="ru-RU" sz="1200" dirty="0"/>
          </a:p>
          <a:p>
            <a:r>
              <a:rPr lang="ru-RU" sz="1200" dirty="0"/>
              <a:t>Пусть х рублей стоит кафтан, тогда х+12 рублей получил бы  работник за 12 месяцев работы, х +5 рублей-получил за 7 месяцев работы. (х+12):12=(х+5):7  (зарплата в месяц),  12х+60=7х+84, 12х-7х=84-60, 5х=24, х=4,8.</a:t>
            </a:r>
          </a:p>
          <a:p>
            <a:r>
              <a:rPr lang="ru-RU" sz="1200" dirty="0"/>
              <a:t>Итак, кафтан стоит 4,8 рублей</a:t>
            </a:r>
          </a:p>
          <a:p>
            <a:r>
              <a:rPr lang="ru-RU" sz="1200" dirty="0"/>
              <a:t>Ответ:4,8 рублей</a:t>
            </a:r>
          </a:p>
          <a:p>
            <a:r>
              <a:rPr lang="ru-RU" sz="1200" dirty="0"/>
              <a:t> </a:t>
            </a:r>
          </a:p>
        </p:txBody>
      </p:sp>
    </p:spTree>
    <p:custDataLst>
      <p:tags r:id="rId1"/>
    </p:custDataLst>
    <p:extLst>
      <p:ext uri="{BB962C8B-B14F-4D97-AF65-F5344CB8AC3E}">
        <p14:creationId xmlns:p14="http://schemas.microsoft.com/office/powerpoint/2010/main" xmlns="" val="3358781988"/>
      </p:ext>
    </p:extLst>
  </p:cSld>
  <p:clrMapOvr>
    <a:masterClrMapping/>
  </p:clrMapOvr>
  <mc:AlternateContent xmlns:mc="http://schemas.openxmlformats.org/markup-compatibility/2006">
    <mc:Choice xmlns:p14="http://schemas.microsoft.com/office/powerpoint/2010/main" xmlns="" Requires="p14">
      <p:transition spd="slow" p14:dur="2000" advTm="15681"/>
    </mc:Choice>
    <mc:Fallback>
      <p:transition spd="slow" advTm="15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03848" y="0"/>
            <a:ext cx="4395192" cy="1476164"/>
          </a:xfrm>
        </p:spPr>
        <p:txBody>
          <a:bodyPr>
            <a:normAutofit/>
          </a:bodyPr>
          <a:lstStyle/>
          <a:p>
            <a:pPr algn="l"/>
            <a:r>
              <a:rPr lang="ru-RU" sz="1200" b="1" dirty="0"/>
              <a:t>2.</a:t>
            </a:r>
            <a:r>
              <a:rPr lang="ru-RU" sz="1200" dirty="0"/>
              <a:t>Один человек выпьет бочонок пива за 14 дней,  вместе с женой-за 10 дней. За сколько дней одна жена выпьет тот же бочонок пива..</a:t>
            </a:r>
            <a:br>
              <a:rPr lang="ru-RU" sz="1200" dirty="0"/>
            </a:br>
            <a:endParaRPr lang="ru-RU" sz="1200" dirty="0"/>
          </a:p>
        </p:txBody>
      </p:sp>
      <p:sp>
        <p:nvSpPr>
          <p:cNvPr id="4" name="Объект 3"/>
          <p:cNvSpPr>
            <a:spLocks noGrp="1"/>
          </p:cNvSpPr>
          <p:nvPr>
            <p:ph idx="1"/>
          </p:nvPr>
        </p:nvSpPr>
        <p:spPr>
          <a:xfrm>
            <a:off x="489810" y="4869160"/>
            <a:ext cx="7581528" cy="1728191"/>
          </a:xfrm>
        </p:spPr>
        <p:txBody>
          <a:bodyPr>
            <a:normAutofit/>
          </a:bodyPr>
          <a:lstStyle/>
          <a:p>
            <a:pPr marL="0" indent="0" algn="ctr">
              <a:buNone/>
            </a:pPr>
            <a:r>
              <a:rPr lang="ru-RU" sz="1200" b="1" dirty="0"/>
              <a:t>Решение.</a:t>
            </a:r>
            <a:endParaRPr lang="ru-RU" sz="1200" dirty="0"/>
          </a:p>
          <a:p>
            <a:pPr marL="0" indent="0" algn="ctr">
              <a:buNone/>
            </a:pPr>
            <a:r>
              <a:rPr lang="ru-RU" sz="1200" dirty="0"/>
              <a:t>Пусть жена выпьет весь бочонок за х дней. Тогда 1/14 в день выпивает муж, а 1/10-жена.</a:t>
            </a:r>
          </a:p>
          <a:p>
            <a:pPr marL="0" indent="0" algn="ctr">
              <a:buNone/>
            </a:pPr>
            <a:r>
              <a:rPr lang="ru-RU" sz="1200" dirty="0"/>
              <a:t>1/14+1/х=1/10,   1/х=1/10-1/14, 1/х=1/35,  х=35</a:t>
            </a:r>
          </a:p>
          <a:p>
            <a:pPr marL="0" indent="0" algn="ctr">
              <a:buNone/>
            </a:pPr>
            <a:r>
              <a:rPr lang="ru-RU" sz="1200" dirty="0"/>
              <a:t>Ответ:35 дней.</a:t>
            </a:r>
          </a:p>
          <a:p>
            <a:pPr algn="ctr"/>
            <a:endParaRPr lang="ru-RU" dirty="0"/>
          </a:p>
        </p:txBody>
      </p:sp>
      <p:pic>
        <p:nvPicPr>
          <p:cNvPr id="5" name="Рисунок 4"/>
          <p:cNvPicPr/>
          <p:nvPr/>
        </p:nvPicPr>
        <p:blipFill>
          <a:blip r:embed="rId3" cstate="email">
            <a:extLst>
              <a:ext uri="{28A0092B-C50C-407E-A947-70E740481C1C}">
                <a14:useLocalDpi xmlns:a14="http://schemas.microsoft.com/office/drawing/2010/main" xmlns="" val="0"/>
              </a:ext>
            </a:extLst>
          </a:blip>
          <a:stretch>
            <a:fillRect/>
          </a:stretch>
        </p:blipFill>
        <p:spPr>
          <a:xfrm>
            <a:off x="179511" y="260648"/>
            <a:ext cx="2664297" cy="43204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xmlns="" val="3401175102"/>
      </p:ext>
    </p:extLst>
  </p:cSld>
  <p:clrMapOvr>
    <a:masterClrMapping/>
  </p:clrMapOvr>
  <mc:AlternateContent xmlns:mc="http://schemas.openxmlformats.org/markup-compatibility/2006">
    <mc:Choice xmlns:p14="http://schemas.microsoft.com/office/powerpoint/2010/main" xmlns="" Requires="p14">
      <p:transition spd="slow" p14:dur="2000" advTm="26016"/>
    </mc:Choice>
    <mc:Fallback>
      <p:transition spd="slow" advTm="260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marL="0" indent="0"/>
            <a:r>
              <a:rPr lang="ru-RU" sz="1200" b="1" i="1" dirty="0" smtClean="0"/>
              <a:t>Конкурс капитанов. </a:t>
            </a:r>
            <a:br>
              <a:rPr lang="ru-RU" sz="1200" b="1" i="1" dirty="0" smtClean="0"/>
            </a:br>
            <a:r>
              <a:rPr lang="ru-RU" sz="1200" b="1" i="1" dirty="0" smtClean="0"/>
              <a:t>Капитанам выдаются карточки с заданием. </a:t>
            </a:r>
            <a:br>
              <a:rPr lang="ru-RU" sz="1200" b="1" i="1" dirty="0" smtClean="0"/>
            </a:br>
            <a:r>
              <a:rPr lang="ru-RU" sz="1200" b="1" i="1" dirty="0" smtClean="0"/>
              <a:t> </a:t>
            </a:r>
            <a:br>
              <a:rPr lang="ru-RU" sz="1200" b="1" i="1" dirty="0" smtClean="0"/>
            </a:br>
            <a:endParaRPr lang="ru-RU" sz="1200" dirty="0"/>
          </a:p>
        </p:txBody>
      </p:sp>
      <p:sp>
        <p:nvSpPr>
          <p:cNvPr id="4" name="Объект 3"/>
          <p:cNvSpPr>
            <a:spLocks noGrp="1"/>
          </p:cNvSpPr>
          <p:nvPr>
            <p:ph sz="half" idx="1"/>
          </p:nvPr>
        </p:nvSpPr>
        <p:spPr>
          <a:xfrm>
            <a:off x="2843808" y="980728"/>
            <a:ext cx="6048672" cy="2304256"/>
          </a:xfrm>
        </p:spPr>
        <p:txBody>
          <a:bodyPr>
            <a:noAutofit/>
          </a:bodyPr>
          <a:lstStyle/>
          <a:p>
            <a:pPr marL="0" indent="0">
              <a:buNone/>
            </a:pPr>
            <a:r>
              <a:rPr lang="ru-RU" sz="1200" dirty="0" smtClean="0"/>
              <a:t>1.На </a:t>
            </a:r>
            <a:r>
              <a:rPr lang="ru-RU" sz="1200" dirty="0"/>
              <a:t>ферме выращивают кроликов и фазанов. В настоящее время их столько, что у всех вместе 740 голов и 1980 ног.</a:t>
            </a:r>
          </a:p>
          <a:p>
            <a:pPr marL="0" indent="0">
              <a:buNone/>
            </a:pPr>
            <a:r>
              <a:rPr lang="ru-RU" sz="1200" dirty="0"/>
              <a:t>Сколько же в настоящее время находится на ферме кроликов и фазанов</a:t>
            </a:r>
          </a:p>
          <a:p>
            <a:pPr marL="0" indent="0">
              <a:buNone/>
            </a:pPr>
            <a:r>
              <a:rPr lang="ru-RU" sz="1200" dirty="0"/>
              <a:t>Пусть на ферме х-число зайцев, тогда 740-х-число фазанов.4х-число ног у зайцев.</a:t>
            </a:r>
          </a:p>
          <a:p>
            <a:pPr marL="0" indent="0">
              <a:buNone/>
            </a:pPr>
            <a:r>
              <a:rPr lang="ru-RU" sz="1200" dirty="0"/>
              <a:t>2(740-х) - число ног у фазанов. Составляем и решаем уравнение.</a:t>
            </a:r>
          </a:p>
          <a:p>
            <a:pPr marL="0" indent="0">
              <a:buNone/>
            </a:pPr>
            <a:r>
              <a:rPr lang="ru-RU" sz="1200" dirty="0"/>
              <a:t>4х+2(740-х)=1980, 4х+1480-2х=1980, 2х=500, х=250. Итак, на ферме 250 зайцев и 740-250=490 фазанов.</a:t>
            </a:r>
          </a:p>
          <a:p>
            <a:pPr marL="0" indent="0">
              <a:buNone/>
            </a:pPr>
            <a:r>
              <a:rPr lang="ru-RU" sz="1200" dirty="0"/>
              <a:t>Ответ:250 зайцев и 490 фазанов.</a:t>
            </a:r>
          </a:p>
          <a:p>
            <a:pPr marL="0" indent="0">
              <a:buNone/>
            </a:pPr>
            <a:r>
              <a:rPr lang="ru-RU" sz="1200" dirty="0"/>
              <a:t>2 способ.	</a:t>
            </a:r>
          </a:p>
          <a:p>
            <a:pPr marL="0" indent="0">
              <a:buNone/>
            </a:pPr>
            <a:r>
              <a:rPr lang="ru-RU" sz="1200" dirty="0"/>
              <a:t>Пусть х-число зайцев, у - число фазанов. Тогда х + у=740 и 4х+2у=1980, откуда х=250,у=490. Итак, на ферме 250 зайцев и 490 фазанов </a:t>
            </a:r>
          </a:p>
          <a:p>
            <a:pPr marL="0" indent="0">
              <a:buNone/>
            </a:pPr>
            <a:r>
              <a:rPr lang="ru-RU" sz="1200" dirty="0"/>
              <a:t>Ответ: 250 зайцев и 490 фазанов.</a:t>
            </a:r>
          </a:p>
          <a:p>
            <a:pPr marL="0" indent="0">
              <a:buNone/>
            </a:pPr>
            <a:endParaRPr lang="ru-RU" sz="1200" dirty="0"/>
          </a:p>
        </p:txBody>
      </p:sp>
      <p:sp>
        <p:nvSpPr>
          <p:cNvPr id="7" name="Объект 6"/>
          <p:cNvSpPr>
            <a:spLocks noGrp="1"/>
          </p:cNvSpPr>
          <p:nvPr>
            <p:ph sz="half" idx="2"/>
          </p:nvPr>
        </p:nvSpPr>
        <p:spPr>
          <a:xfrm>
            <a:off x="251520" y="3645024"/>
            <a:ext cx="6192688" cy="2808312"/>
          </a:xfrm>
        </p:spPr>
        <p:txBody>
          <a:bodyPr>
            <a:normAutofit fontScale="25000" lnSpcReduction="20000"/>
          </a:bodyPr>
          <a:lstStyle/>
          <a:p>
            <a:pPr marL="0" indent="0">
              <a:buNone/>
            </a:pPr>
            <a:r>
              <a:rPr lang="ru-RU" sz="4800" dirty="0"/>
              <a:t>2.Сообрази.</a:t>
            </a:r>
          </a:p>
          <a:p>
            <a:pPr marL="0" indent="0">
              <a:buNone/>
            </a:pPr>
            <a:r>
              <a:rPr lang="ru-RU" sz="4800" dirty="0"/>
              <a:t>Лыжник рассчитывал, что если он станет делать в час 10 км, то прибудет на место назначения часом позже полудня. При скорости же 15 км в час он прибыл бы часом раньше полудня. С какой же скоростью должен он бежать, чтобы прибыть на место ровно в полдень?</a:t>
            </a:r>
          </a:p>
          <a:p>
            <a:r>
              <a:rPr lang="ru-RU" sz="4800" b="1" dirty="0"/>
              <a:t>Решение.</a:t>
            </a:r>
            <a:endParaRPr lang="ru-RU" sz="4800" dirty="0"/>
          </a:p>
          <a:p>
            <a:r>
              <a:rPr lang="ru-RU" sz="4800" dirty="0"/>
              <a:t>Пусть х часов-время выхода со старта, тогда (13-х ) часов-время движения со скоростью 10 км/ч, (11-х) часов-время движения со скоростью 15 км/ч. Расстояние до пункта назначения одно и тоже.  Имеем уравнение.</a:t>
            </a:r>
          </a:p>
          <a:p>
            <a:r>
              <a:rPr lang="ru-RU" sz="4800" dirty="0"/>
              <a:t>(13-х)*10=15*(11-х), 130-10х=165-15х, 5х=35, х=7. Итак, 13-7=6 часов будет в пути, двигаясь со скоростью 10км/ч,11-7=4 часа, двигаясь со скоростью 15 км/ч. Расстояние до пункта назначения, равное 60 км (15*4=60) он должен преодолеть за 5часов(12-7=5).</a:t>
            </a:r>
          </a:p>
          <a:p>
            <a:r>
              <a:rPr lang="ru-RU" sz="4800" dirty="0"/>
              <a:t>Итак, чтобы прибыть на место ровно в полдень, лыжник должен двигаться со скоростью 12 км/ч (60:5-12).</a:t>
            </a:r>
          </a:p>
          <a:p>
            <a:r>
              <a:rPr lang="ru-RU" sz="4800" dirty="0"/>
              <a:t>Ответ:12км/ч.</a:t>
            </a:r>
          </a:p>
          <a:p>
            <a:endParaRPr lang="ru-RU" sz="4800" dirty="0"/>
          </a:p>
        </p:txBody>
      </p:sp>
      <p:pic>
        <p:nvPicPr>
          <p:cNvPr id="4098" name="Picture 2" descr="C:\Program Files\Microsoft Office\MEDIA\CAGCAT10\j0304933.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620688"/>
            <a:ext cx="2598026" cy="242088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Рисунок 9"/>
          <p:cNvPicPr/>
          <p:nvPr/>
        </p:nvPicPr>
        <p:blipFill>
          <a:blip r:embed="rId4" cstate="print">
            <a:extLst>
              <a:ext uri="{28A0092B-C50C-407E-A947-70E740481C1C}">
                <a14:useLocalDpi xmlns:a14="http://schemas.microsoft.com/office/drawing/2010/main" xmlns="" val="0"/>
              </a:ext>
            </a:extLst>
          </a:blip>
          <a:stretch>
            <a:fillRect/>
          </a:stretch>
        </p:blipFill>
        <p:spPr>
          <a:xfrm>
            <a:off x="6660232" y="3789040"/>
            <a:ext cx="2280662" cy="2304256"/>
          </a:xfrm>
          <a:prstGeom prst="rect">
            <a:avLst/>
          </a:prstGeom>
        </p:spPr>
      </p:pic>
    </p:spTree>
    <p:custDataLst>
      <p:tags r:id="rId1"/>
    </p:custDataLst>
    <p:extLst>
      <p:ext uri="{BB962C8B-B14F-4D97-AF65-F5344CB8AC3E}">
        <p14:creationId xmlns:p14="http://schemas.microsoft.com/office/powerpoint/2010/main" xmlns="" val="433586937"/>
      </p:ext>
    </p:extLst>
  </p:cSld>
  <p:clrMapOvr>
    <a:masterClrMapping/>
  </p:clrMapOvr>
  <mc:AlternateContent xmlns:mc="http://schemas.openxmlformats.org/markup-compatibility/2006">
    <mc:Choice xmlns:p14="http://schemas.microsoft.com/office/powerpoint/2010/main" xmlns="" Requires="p14">
      <p:transition spd="slow" p14:dur="2000" advTm="40624"/>
    </mc:Choice>
    <mc:Fallback>
      <p:transition spd="slow" advTm="40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10.6|4|4.2|3.8"/>
</p:tagLst>
</file>

<file path=ppt/tags/tag3.xml><?xml version="1.0" encoding="utf-8"?>
<p:tagLst xmlns:a="http://schemas.openxmlformats.org/drawingml/2006/main" xmlns:r="http://schemas.openxmlformats.org/officeDocument/2006/relationships" xmlns:p="http://schemas.openxmlformats.org/presentationml/2006/main">
  <p:tag name="TIMING" val="|21|14.6"/>
</p:tagLst>
</file>

<file path=ppt/tags/tag4.xml><?xml version="1.0" encoding="utf-8"?>
<p:tagLst xmlns:a="http://schemas.openxmlformats.org/drawingml/2006/main" xmlns:r="http://schemas.openxmlformats.org/officeDocument/2006/relationships" xmlns:p="http://schemas.openxmlformats.org/presentationml/2006/main">
  <p:tag name="TIMING" val="|7.8|2.9"/>
</p:tagLst>
</file>

<file path=ppt/tags/tag5.xml><?xml version="1.0" encoding="utf-8"?>
<p:tagLst xmlns:a="http://schemas.openxmlformats.org/drawingml/2006/main" xmlns:r="http://schemas.openxmlformats.org/officeDocument/2006/relationships" xmlns:p="http://schemas.openxmlformats.org/presentationml/2006/main">
  <p:tag name="TIMING" val="|4.7|15.6"/>
</p:tagLst>
</file>

<file path=ppt/tags/tag6.xml><?xml version="1.0" encoding="utf-8"?>
<p:tagLst xmlns:a="http://schemas.openxmlformats.org/drawingml/2006/main" xmlns:r="http://schemas.openxmlformats.org/officeDocument/2006/relationships" xmlns:p="http://schemas.openxmlformats.org/presentationml/2006/main">
  <p:tag name="TIMING" val="|11.1|12.6|7"/>
</p:tagLst>
</file>

<file path=ppt/tags/tag7.xml><?xml version="1.0" encoding="utf-8"?>
<p:tagLst xmlns:a="http://schemas.openxmlformats.org/drawingml/2006/main" xmlns:r="http://schemas.openxmlformats.org/officeDocument/2006/relationships" xmlns:p="http://schemas.openxmlformats.org/presentationml/2006/main">
  <p:tag name="TIMING" val="|6.9|8.9|12.5|7.4|4.9|7.5"/>
</p:tagLst>
</file>

<file path=ppt/tags/tag8.xml><?xml version="1.0" encoding="utf-8"?>
<p:tagLst xmlns:a="http://schemas.openxmlformats.org/drawingml/2006/main" xmlns:r="http://schemas.openxmlformats.org/officeDocument/2006/relationships" xmlns:p="http://schemas.openxmlformats.org/presentationml/2006/main">
  <p:tag name="TIMING" val="|13.1|2.4"/>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160</TotalTime>
  <Words>1559</Words>
  <Application>Microsoft Office PowerPoint</Application>
  <PresentationFormat>Экран (4:3)</PresentationFormat>
  <Paragraphs>288</Paragraphs>
  <Slides>18</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Тема Office</vt:lpstr>
      <vt:lpstr>Кнопка</vt:lpstr>
      <vt:lpstr>Аспект</vt:lpstr>
      <vt:lpstr>Углы</vt:lpstr>
      <vt:lpstr>Изящная</vt:lpstr>
      <vt:lpstr>Воздушный поток</vt:lpstr>
      <vt:lpstr>Открытая</vt:lpstr>
      <vt:lpstr>Официальная</vt:lpstr>
      <vt:lpstr>Аптека</vt:lpstr>
      <vt:lpstr>Паркет</vt:lpstr>
      <vt:lpstr>МУНИЦИПАЛЬНОЕ БЮДЖЕТНОЕ ОБРАЗОВАТЕЛЬНОЕ УЧРЕЖДЕНИЕ СРЕДНЯЯ ОБЩЕОБРАЗОВАТЕЛЬНАЯ ШКОЛА № 5 СЕЛО САДОВОЕ КРАСНОГВАРДЕЙСКОГО РАЙОНА РЕСПУБЛИКИ АДЫГЕЯ         МАТЕМАТИЧЕСКИЙ ВЕЧЕР В ШКОЛЕ, КАК СРЕДСТВО ПОЗНАВАТЕЛЬНОГО ИНТЕРЕСА УЧАЩИХСЯ           АВТОР: ЗАМАЗИЙ В.Э УЧИТЕЛЬ МАТЕМАТИКИ ПЕРВОЙ КВАЛИФИКАЦИОННОЙ КАТЕГОРИИ С.САДОВОЕ КРАСНОГВАРДЕЙСКОГО РАЙОНА РЕСПУБЛИКИ АДЫГЕЯ .     2О14 ГОД С.САДОВОЕ </vt:lpstr>
      <vt:lpstr>Математический вечер в школе, как средство развития познавательного интереса учащихся (Вечер проводится в форме игры). Включение учащихся в игру способствует созданию положительной эмоциональной обстановки. Игра содержит элементы  нестандартного, неожиданного и занимательного. Она позволяет активизировать мыслительную деятельность учащихся, усилить внимание к содержанию материала. Данная игра носит состязательный характер. Побеждает тот, кто, быстрее выполняет известные действия: преобразование выражений, вычисления, построения и т.д. Включение учащихся в игру позволяет осуществлять идеи сотрудничества, самоуправления и воспитание через коллектив. Воспитывается целеустремлённость, организованность и доброжелательность.  Учащиеся уже владеют техникой решения уравнений и техникой преобразования алгебраических преобразований, изучили методы решения систем (метод подстановки и метод сложения), научились применять эти методы при решении систем. В результате проведения игры учащиеся повторяют пройденный материал, закрепляют навыки решения уравнений и систем уравнений, развивают логическое мышление. У учащихся активизируется мыслительная деятельность, развивается  логическое мышление, внимание, способность применять свои знания в нестандартной обстановке.  </vt:lpstr>
      <vt:lpstr>План вечера. 1.Домашнее задание (отчёт команд). Конкурс капитанов. 2.Конкурс загадок. 3.Головоломки со спичками. 4.Головоломки на составление силуэтов различных фигур. 5.Конкурс частушек. 6.Музыкальная пауза (жюри подводит итоги) Ученики под руководством учителя распределяются по командам, выбирают капитана в каждой команде. Команды должны быть равными по силам, а также нужно учитывать взаимоотношение между детьми. Болельщики команд тоже  вовлечены в игру. Все ученики должны работать. В состав жюри входят учителя-коллеги, родители учеников, старшеклассники. Учитель знакомит участников с правилами игры. 1.Задание даёт учитель (карточки с одинаковым домашним заданием). 2.За правильное решение задания командам начисляются очки. Жюри заносит их себе на лист учёта. 3.Побеждает команда, набравшая наибольшее количество очков.  4.Оценки получают все участники.   </vt:lpstr>
      <vt:lpstr>  Есть о математике молва Что она в порядок ум приводит Потому что хорошие слова Часто говорят о ней в народе. Ты нам ,математика, даёшь Для победы трудностей закалку Учится с тобою молодёжь Развивать и волю и закалку</vt:lpstr>
      <vt:lpstr>Задача. Сколько лет Иванову? Давайте сообразим:18 лет назад он был втрое старше своего сына. Я хорошо это помню, потому что в этот год проходила перепись населения. -Позвольте, насколько мне известно, он теперь как раз вдвое старше своего сына. Это другой сын? -Нет, тот же: у него один сын. И потому нетрудно установить, сколько лет сейчас Иванову и его сыну. </vt:lpstr>
      <vt:lpstr>Овчарка и лиса. Овчарка погналась за лисой, когда расстояние между ними было 99 метров. Скачок лисы-1,1 метров, скачок овчарки-2,2 метров. Когда овчарка делает 19 скачков, лиса делает  29 скачков. Сколько метров  проскачут  они пока овчарка догонит лису?             Решение. Пусть 19х-количество скачков овчарки, а 29у-количество скачков лисы, то 19*2,2х-29*1,1у=99 (:1,1). 19*2х-29у=90 38х-29у=90. Отсюда, очевидно, что х=10,у=10         . (380-290=90)  19х=19*10=190 скачков, 29у=29*10=290 скачков. Овчарка проскачет -190*2,2=418 метров, а лиса 290*1,1=319 метров. Ответ:418м;319м. </vt:lpstr>
      <vt:lpstr>Старинные задачи.  1.Некто нанял работника на год, обещая ему дать 12 рублей и кафтан. Однако работник, проработав 7 месяцев, захотел оставить работу и попросил расчёт. Ему было выплачено 5 рублей и кафтан. Сколько стоит кафтан. </vt:lpstr>
      <vt:lpstr>2.Один человек выпьет бочонок пива за 14 дней,  вместе с женой-за 10 дней. За сколько дней одна жена выпьет тот же бочонок пива.. </vt:lpstr>
      <vt:lpstr>Конкурс капитанов.  Капитанам выдаются карточки с заданием.    </vt:lpstr>
      <vt:lpstr>Капитаны решают задачи, а с остальными проводится конкурс загадок. </vt:lpstr>
      <vt:lpstr>Слайд 11</vt:lpstr>
      <vt:lpstr>7.Много ли ног? Мельник пришёл на мельницу. В каждом из четырёх углов он увидел по три мешка .На каждом мешке сидело по три кошки, а каждая кошка имела при себе троих котят.  Спрашивается, много ли ног было на мельнице? Ответ: Две ноги  у мельника.</vt:lpstr>
      <vt:lpstr>Слайд 13</vt:lpstr>
      <vt:lpstr>Слайд 14</vt:lpstr>
      <vt:lpstr>Слайд 15</vt:lpstr>
      <vt:lpstr>Ведущая. Музыкальная пауза. Команды выступают с номером. В это время  жюри подводит итоги. (Итоги  каждого тура показываются на доске, а затем суммируются) </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ОБРАЗОВАТЕЛЬНОЕ УЧРЕЖДЕНИЕ СРЕДНЯЯ ОБЩЕОБРАЗОВАТЕЛЬНАЯ ШКОЛА № 5 СЕЛО САДОВОЕ КРАСНОГВАРДЕЙСКОГО РАЙОНА РЕСПУБЛИКИ АДЫГЕЯ         МАТЕМАТИЧЕСКИЙ ВЕЧЕР В ШКОЛЕ, КАК СРЕДСТВО ПОЗНАВАТЕЛЬНОГО ИНТЕРЕСА УЧАЩИХСЯ           АВТОР: ЗАМАЗИЙ В.Э УЧИТЕЛЬ МАТЕМАТИКИ ПЕРВОЙ КВАЛИФИКАЦИОННОЙ КАТЕГОРИИ С.САДОВОЕ КРАСНОГВАРДЕЙСКОГО РАЙОНА РЕСПУБЛИКИ АДЫГЕЯ .     2О14 ГОД С.САДОВОЕ</dc:title>
  <dc:creator>Аксана</dc:creator>
  <cp:lastModifiedBy>Tata</cp:lastModifiedBy>
  <cp:revision>17</cp:revision>
  <dcterms:created xsi:type="dcterms:W3CDTF">2014-01-11T07:07:19Z</dcterms:created>
  <dcterms:modified xsi:type="dcterms:W3CDTF">2014-06-28T16:59:09Z</dcterms:modified>
</cp:coreProperties>
</file>