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2" autoAdjust="0"/>
    <p:restoredTop sz="94660"/>
  </p:normalViewPr>
  <p:slideViewPr>
    <p:cSldViewPr>
      <p:cViewPr varScale="1">
        <p:scale>
          <a:sx n="42" d="100"/>
          <a:sy n="42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87EF-0E04-4FB1-B14A-314A61B9EDC6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F948-65D8-413D-AE51-2E50AD148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B4CC-54BB-49ED-8EB9-08B250CE7A3E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88AB-1322-43C2-99EB-ACB5C0236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F5ADE-EABA-426B-99E4-3CF0040C2435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A2F93-2795-4561-964E-534ADCDF4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C51283-E477-4045-94F3-7A623161873C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DA234D-E55A-4EF8-847C-83AB49AB1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73E3-DB58-4918-8343-95BC60742FB1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60151-3174-4AA4-BDC4-68EC65403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A4CC3-70A5-49B4-8775-28A87E6DE709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A727-6AFC-430C-9765-00448A9E3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5286-CF65-4462-980B-21CC9BA9E08B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3217-2E3D-4034-96C1-B36EED954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527C-F6F2-4106-B490-B3FF0E6D0207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0F850-0287-44D5-AE38-2DF96A04E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A587-6783-4956-8C24-19D90D6DC8B4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55333-ADF4-4450-94D2-4128B2836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9E7D1-11F3-4CB1-B669-F34355CA7878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54491-73A5-44D9-8C11-D5C5FF735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A2252-6CB4-4AF5-B40F-BDE8CC1AFAEF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ED86-10CB-4CDD-AA68-D00CE2137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3E4E8-4FDA-48FC-A032-99C88C33BCE0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68ED-19F6-4C9E-AE58-4AEF1C459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E75642-0C33-428F-9D55-A69EE4B1F6E1}" type="datetimeFigureOut">
              <a:rPr lang="ru-RU"/>
              <a:pPr>
                <a:defRPr/>
              </a:pPr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9EA4CC-F4FD-47C2-B098-8CF1F9652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BFBFB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23764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67513" y="0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67513" y="4481513"/>
            <a:ext cx="23764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481513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975" y="4581525"/>
            <a:ext cx="4572000" cy="1314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Автор : Агасиева Галина Николаевна, </a:t>
            </a:r>
          </a:p>
          <a:p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16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МАОУСОШ №1 им. М.Аверина г. Валдая Новгородской области</a:t>
            </a:r>
          </a:p>
          <a:p>
            <a:endParaRPr lang="ru-RU" sz="16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31913" y="920750"/>
            <a:ext cx="5832475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buFont typeface="Wingdings 2" pitchFamily="18" charset="2"/>
              <a:buNone/>
              <a:tabLst>
                <a:tab pos="457200" algn="l"/>
              </a:tabLst>
            </a:pPr>
            <a:r>
              <a:rPr lang="ru-RU"/>
              <a:t>Урок русского языка в 3 классе по программе «Школа России».</a:t>
            </a:r>
          </a:p>
          <a:p>
            <a:pPr algn="ctr" eaLnBrk="0" hangingPunct="0">
              <a:buFont typeface="Wingdings 2" pitchFamily="18" charset="2"/>
              <a:buNone/>
              <a:tabLst>
                <a:tab pos="457200" algn="l"/>
              </a:tabLst>
            </a:pPr>
            <a:endParaRPr lang="ru-RU"/>
          </a:p>
          <a:p>
            <a:pPr algn="ctr" eaLnBrk="0" hangingPunct="0">
              <a:buFont typeface="Wingdings 2" pitchFamily="18" charset="2"/>
              <a:buNone/>
              <a:tabLst>
                <a:tab pos="457200" algn="l"/>
              </a:tabLst>
            </a:pPr>
            <a:endParaRPr lang="ru-RU"/>
          </a:p>
          <a:p>
            <a:pPr algn="ctr" eaLnBrk="0" hangingPunct="0">
              <a:buFont typeface="Wingdings 2" pitchFamily="18" charset="2"/>
              <a:buNone/>
              <a:tabLst>
                <a:tab pos="457200" algn="l"/>
              </a:tabLst>
            </a:pPr>
            <a:r>
              <a:rPr lang="ru-RU"/>
              <a:t>Тема: </a:t>
            </a:r>
            <a:r>
              <a:rPr lang="ru-RU" sz="2800" i="1"/>
              <a:t>Понятие об имени </a:t>
            </a:r>
          </a:p>
          <a:p>
            <a:pPr algn="ctr" eaLnBrk="0" hangingPunct="0">
              <a:buFont typeface="Wingdings 2" pitchFamily="18" charset="2"/>
              <a:buNone/>
              <a:tabLst>
                <a:tab pos="457200" algn="l"/>
              </a:tabLst>
            </a:pPr>
            <a:endParaRPr lang="ru-RU" sz="2800" i="1"/>
          </a:p>
          <a:p>
            <a:pPr algn="ctr" eaLnBrk="0" hangingPunct="0">
              <a:buFont typeface="Wingdings 2" pitchFamily="18" charset="2"/>
              <a:buNone/>
              <a:tabLst>
                <a:tab pos="457200" algn="l"/>
              </a:tabLst>
            </a:pPr>
            <a:r>
              <a:rPr lang="ru-RU" sz="2800" i="1"/>
              <a:t>существительном</a:t>
            </a:r>
            <a:r>
              <a:rPr lang="ru-RU" sz="2800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1</a:t>
            </a:r>
            <a:r>
              <a:rPr lang="ru-RU" sz="2800" smtClean="0">
                <a:latin typeface="Times New Roman" pitchFamily="18" charset="0"/>
              </a:rPr>
              <a:t>.   Сегодня я узнал…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2.   Было интересно…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3.   Было трудно…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4.   Я выполнял задания…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5.   Я понял, что…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6.   Теперь я могу…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7.   Я почувствовал, что…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8.   Я приобрел…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9.   Я научился…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10. У меня получилось 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11. Я смог…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12. Я попробую…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13. Меня удивило…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14. Урок дал мне для жизни…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15. Мне захотелось…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Домашнее задание.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Подберите и запишите слова по группам:</a:t>
            </a:r>
          </a:p>
          <a:p>
            <a:r>
              <a:rPr lang="ru-RU" sz="3600" smtClean="0">
                <a:latin typeface="Times New Roman" pitchFamily="18" charset="0"/>
              </a:rPr>
              <a:t>Конкретные предметы:</a:t>
            </a:r>
          </a:p>
          <a:p>
            <a:r>
              <a:rPr lang="ru-RU" sz="3600" smtClean="0">
                <a:latin typeface="Times New Roman" pitchFamily="18" charset="0"/>
              </a:rPr>
              <a:t>Явления природы:</a:t>
            </a:r>
          </a:p>
          <a:p>
            <a:r>
              <a:rPr lang="ru-RU" sz="3600" smtClean="0">
                <a:latin typeface="Times New Roman" pitchFamily="18" charset="0"/>
              </a:rPr>
              <a:t>Действия:</a:t>
            </a:r>
          </a:p>
          <a:p>
            <a:r>
              <a:rPr lang="ru-RU" sz="3600" smtClean="0">
                <a:latin typeface="Times New Roman" pitchFamily="18" charset="0"/>
              </a:rPr>
              <a:t>Признаки: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5400" smtClean="0">
                <a:latin typeface="Times New Roman" pitchFamily="18" charset="0"/>
              </a:rPr>
              <a:t>Спасибо за урок. </a:t>
            </a:r>
          </a:p>
          <a:p>
            <a:pPr algn="ctr"/>
            <a:endParaRPr lang="ru-RU" sz="5400" smtClean="0">
              <a:latin typeface="Times New Roman" pitchFamily="18" charset="0"/>
            </a:endParaRPr>
          </a:p>
          <a:p>
            <a:pPr algn="ctr"/>
            <a:r>
              <a:rPr lang="ru-RU" sz="5400" smtClean="0">
                <a:latin typeface="Times New Roman" pitchFamily="18" charset="0"/>
              </a:rPr>
              <a:t>Молодцы!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6600" y="260350"/>
            <a:ext cx="2847975" cy="685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Интернет-ресурсы:</a:t>
            </a:r>
          </a:p>
        </p:txBody>
      </p:sp>
      <p:grpSp>
        <p:nvGrpSpPr>
          <p:cNvPr id="3076" name="Группа 1"/>
          <p:cNvGrpSpPr>
            <a:grpSpLocks/>
          </p:cNvGrpSpPr>
          <p:nvPr/>
        </p:nvGrpSpPr>
        <p:grpSpPr bwMode="auto">
          <a:xfrm>
            <a:off x="539750" y="1700213"/>
            <a:ext cx="7993063" cy="4240212"/>
            <a:chOff x="539552" y="260648"/>
            <a:chExt cx="7992888" cy="516492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39552" y="260648"/>
              <a:ext cx="7992888" cy="48342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endParaRPr lang="ru-RU" sz="2000">
                <a:solidFill>
                  <a:srgbClr val="0070C0"/>
                </a:solidFill>
              </a:endParaRPr>
            </a:p>
          </p:txBody>
        </p:sp>
        <p:sp>
          <p:nvSpPr>
            <p:cNvPr id="3078" name="Прямоугольник 3"/>
            <p:cNvSpPr>
              <a:spLocks noChangeArrowheads="1"/>
            </p:cNvSpPr>
            <p:nvPr/>
          </p:nvSpPr>
          <p:spPr bwMode="auto">
            <a:xfrm>
              <a:off x="2700092" y="4868664"/>
              <a:ext cx="3628946" cy="556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2400" b="1">
                <a:latin typeface="Monotype Corsiva" pitchFamily="66" charset="0"/>
              </a:endParaRPr>
            </a:p>
          </p:txBody>
        </p:sp>
      </p:grp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549525" y="1125538"/>
            <a:ext cx="404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http://pedsovet.su/load/321-1-0-37374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47813" y="1524000"/>
            <a:ext cx="67691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  <a:p>
            <a:r>
              <a:rPr lang="ru-RU" sz="4000">
                <a:latin typeface="Times New Roman" pitchFamily="18" charset="0"/>
              </a:rPr>
              <a:t>Корень</a:t>
            </a:r>
          </a:p>
          <a:p>
            <a:r>
              <a:rPr lang="ru-RU" sz="4000">
                <a:latin typeface="Times New Roman" pitchFamily="18" charset="0"/>
              </a:rPr>
              <a:t>Суффикс</a:t>
            </a:r>
          </a:p>
          <a:p>
            <a:r>
              <a:rPr lang="ru-RU" sz="4000">
                <a:latin typeface="Times New Roman" pitchFamily="18" charset="0"/>
              </a:rPr>
              <a:t>Приставка</a:t>
            </a:r>
          </a:p>
          <a:p>
            <a:r>
              <a:rPr lang="ru-RU" sz="4000">
                <a:latin typeface="Times New Roman" pitchFamily="18" charset="0"/>
              </a:rPr>
              <a:t>Имя существительное</a:t>
            </a:r>
          </a:p>
          <a:p>
            <a:r>
              <a:rPr lang="ru-RU" sz="4000">
                <a:latin typeface="Times New Roman" pitchFamily="18" charset="0"/>
              </a:rPr>
              <a:t>Окончание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Снег да снежные узоры,</a:t>
            </a:r>
          </a:p>
          <a:p>
            <a:r>
              <a:rPr lang="ru-RU" sz="4000" smtClean="0">
                <a:latin typeface="Times New Roman" pitchFamily="18" charset="0"/>
              </a:rPr>
              <a:t>В поле - вьюги разговоры,</a:t>
            </a:r>
          </a:p>
          <a:p>
            <a:r>
              <a:rPr lang="ru-RU" sz="4000" smtClean="0">
                <a:latin typeface="Times New Roman" pitchFamily="18" charset="0"/>
              </a:rPr>
              <a:t>Холод, полутьма…</a:t>
            </a:r>
          </a:p>
          <a:p>
            <a:r>
              <a:rPr lang="ru-RU" sz="4000" smtClean="0">
                <a:latin typeface="Times New Roman" pitchFamily="18" charset="0"/>
              </a:rPr>
              <a:t>День - коньки, гора, салазки,….</a:t>
            </a:r>
          </a:p>
          <a:p>
            <a:r>
              <a:rPr lang="ru-RU" sz="4000" smtClean="0">
                <a:latin typeface="Times New Roman" pitchFamily="18" charset="0"/>
              </a:rPr>
              <a:t>Вечер – бабушкины сказки…</a:t>
            </a:r>
          </a:p>
          <a:p>
            <a:r>
              <a:rPr lang="ru-RU" sz="4000" smtClean="0">
                <a:latin typeface="Times New Roman" pitchFamily="18" charset="0"/>
              </a:rPr>
              <a:t>Вот она зима! (А.Круглов)</a:t>
            </a:r>
            <a:r>
              <a:rPr lang="ru-RU" sz="36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68313" y="476250"/>
            <a:ext cx="8229600" cy="5649913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Самолёт, врач, доброта, дождь, Алёша, заяц, скрипка, синица, Россия, январь, пятница, помидор, пальто, жмурки, суффикс, окунь, Москва, север, овёс, тетрадь, молоток.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00113" y="3935413"/>
            <a:ext cx="7831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>
                <a:latin typeface="Times New Roman" pitchFamily="18" charset="0"/>
              </a:rPr>
              <a:t>Образец: (что?) самолёт,  (кто?) врач,  …  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Шахматы, земляника,  ножка, кнопка, капитан, корень, баранка, гребешок, хвост, заяц, молния, шуба, журавль, лисичка, сорока, звезда, лист, нос, езда, рисование, половодье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/>
            <a:r>
              <a:rPr lang="ru-RU" sz="4000" smtClean="0">
                <a:latin typeface="Times New Roman" pitchFamily="18" charset="0"/>
              </a:rPr>
              <a:t>Что кроме предметов и явлений природы, могут называть имена существительные?</a:t>
            </a:r>
          </a:p>
          <a:p>
            <a:pPr marL="609600" indent="-609600"/>
            <a:r>
              <a:rPr lang="ru-RU" sz="4000" smtClean="0">
                <a:latin typeface="Times New Roman" pitchFamily="18" charset="0"/>
              </a:rPr>
              <a:t>По какому грамматическому признаку эти существительные можно отличить от других частей речи?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55650" y="620713"/>
            <a:ext cx="76517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200">
                <a:latin typeface="Times New Roman" pitchFamily="18" charset="0"/>
              </a:rPr>
              <a:t>Бег, объяснение, отец, кузнец, заяц, пшеница, топор, щавель, молния, оттепель, ходьба, стук, пение, белизна, аккуратность, доброта.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042988" y="3022600"/>
            <a:ext cx="67691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</a:rPr>
              <a:t>1) существительные, обозначающие предметы: …..,</a:t>
            </a:r>
          </a:p>
          <a:p>
            <a:pPr eaLnBrk="0" hangingPunct="0"/>
            <a:r>
              <a:rPr lang="ru-RU" sz="2800">
                <a:latin typeface="Times New Roman" pitchFamily="18" charset="0"/>
              </a:rPr>
              <a:t>2) существительные, обозначающие явления природы: …., </a:t>
            </a:r>
          </a:p>
          <a:p>
            <a:pPr eaLnBrk="0" hangingPunct="0"/>
            <a:r>
              <a:rPr lang="ru-RU" sz="2800">
                <a:latin typeface="Times New Roman" pitchFamily="18" charset="0"/>
              </a:rPr>
              <a:t>3) существительные, обозначающие признаки: ……,</a:t>
            </a:r>
          </a:p>
          <a:p>
            <a:pPr eaLnBrk="0" hangingPunct="0"/>
            <a:r>
              <a:rPr lang="ru-RU" sz="2800">
                <a:latin typeface="Times New Roman" pitchFamily="18" charset="0"/>
              </a:rPr>
              <a:t>4) существительные, обозначающие действия: ……,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9750" y="836613"/>
            <a:ext cx="799306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3600" i="1">
                <a:latin typeface="Times New Roman" pitchFamily="18" charset="0"/>
              </a:rPr>
              <a:t>отец, кузнец, заяц, пшеница, топор, щавель.</a:t>
            </a:r>
          </a:p>
          <a:p>
            <a:pPr marL="342900" indent="-342900">
              <a:buFontTx/>
              <a:buAutoNum type="arabicParenR"/>
            </a:pPr>
            <a:endParaRPr lang="ru-RU" sz="3600" i="1">
              <a:latin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3600" i="1">
                <a:latin typeface="Times New Roman" pitchFamily="18" charset="0"/>
              </a:rPr>
              <a:t>молния, оттепель. </a:t>
            </a:r>
          </a:p>
          <a:p>
            <a:pPr marL="342900" indent="-342900">
              <a:buFontTx/>
              <a:buAutoNum type="arabicParenR"/>
            </a:pPr>
            <a:endParaRPr lang="ru-RU" sz="3600" i="1">
              <a:latin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3600" i="1">
                <a:latin typeface="Times New Roman" pitchFamily="18" charset="0"/>
              </a:rPr>
              <a:t>белизна, аккуратность, доброта.</a:t>
            </a:r>
          </a:p>
          <a:p>
            <a:pPr marL="342900" indent="-342900">
              <a:buFontTx/>
              <a:buAutoNum type="arabicParenR"/>
            </a:pPr>
            <a:endParaRPr lang="ru-RU" sz="3600" i="1">
              <a:latin typeface="Times New Roman" pitchFamily="18" charset="0"/>
            </a:endParaRPr>
          </a:p>
          <a:p>
            <a:pPr marL="342900" indent="-342900"/>
            <a:r>
              <a:rPr lang="ru-RU" sz="3600">
                <a:latin typeface="Times New Roman" pitchFamily="18" charset="0"/>
              </a:rPr>
              <a:t>4) </a:t>
            </a:r>
            <a:r>
              <a:rPr lang="ru-RU" sz="3600" i="1">
                <a:latin typeface="Times New Roman" pitchFamily="18" charset="0"/>
              </a:rPr>
              <a:t>бег, объяснение, ходьба, стук, пение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34" name="Group 30"/>
          <p:cNvGraphicFramePr>
            <a:graphicFrameLocks noGrp="1"/>
          </p:cNvGraphicFramePr>
          <p:nvPr>
            <p:ph idx="1"/>
          </p:nvPr>
        </p:nvGraphicFramePr>
        <p:xfrm>
          <a:off x="539750" y="765175"/>
          <a:ext cx="8085138" cy="5260976"/>
        </p:xfrm>
        <a:graphic>
          <a:graphicData uri="http://schemas.openxmlformats.org/drawingml/2006/table">
            <a:tbl>
              <a:tblPr/>
              <a:tblGrid>
                <a:gridCol w="4043363"/>
                <a:gridCol w="4041775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называет?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какие вопросы отвечает?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предмет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кто?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собака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что? 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линейка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явление природы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что? 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гром,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снег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действие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что? 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действие, прыжок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признак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что? 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доброта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(фон) презентации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369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 2</vt:lpstr>
      <vt:lpstr>Monotype Corsiva</vt:lpstr>
      <vt:lpstr>Фокина Л. П. Шаблон (фон) презентации6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задание.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re</cp:lastModifiedBy>
  <cp:revision>3</cp:revision>
  <dcterms:created xsi:type="dcterms:W3CDTF">2013-06-29T10:23:34Z</dcterms:created>
  <dcterms:modified xsi:type="dcterms:W3CDTF">2014-04-10T18:39:49Z</dcterms:modified>
</cp:coreProperties>
</file>