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6" r:id="rId2"/>
    <p:sldId id="268" r:id="rId3"/>
    <p:sldId id="265" r:id="rId4"/>
    <p:sldId id="273" r:id="rId5"/>
    <p:sldId id="263" r:id="rId6"/>
    <p:sldId id="272" r:id="rId7"/>
    <p:sldId id="259" r:id="rId8"/>
    <p:sldId id="261" r:id="rId9"/>
    <p:sldId id="269" r:id="rId10"/>
    <p:sldId id="270" r:id="rId11"/>
    <p:sldId id="271" r:id="rId12"/>
    <p:sldId id="257" r:id="rId13"/>
    <p:sldId id="262" r:id="rId14"/>
    <p:sldId id="260" r:id="rId15"/>
    <p:sldId id="264"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86C299"/>
    <a:srgbClr val="50A07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303C8DE8-1003-4EF5-B278-4687EF91C58C}" type="datetimeFigureOut">
              <a:rPr lang="ru-RU" smtClean="0"/>
              <a:pPr/>
              <a:t>21.01.2014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8D863979-09FB-47D6-98F0-701CC83D6F9E}"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03C8DE8-1003-4EF5-B278-4687EF91C58C}" type="datetimeFigureOut">
              <a:rPr lang="ru-RU" smtClean="0"/>
              <a:pPr/>
              <a:t>21.01.2014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863979-09FB-47D6-98F0-701CC83D6F9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03C8DE8-1003-4EF5-B278-4687EF91C58C}" type="datetimeFigureOut">
              <a:rPr lang="ru-RU" smtClean="0"/>
              <a:pPr/>
              <a:t>21.01.2014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863979-09FB-47D6-98F0-701CC83D6F9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303C8DE8-1003-4EF5-B278-4687EF91C58C}" type="datetimeFigureOut">
              <a:rPr lang="ru-RU" smtClean="0"/>
              <a:pPr/>
              <a:t>21.01.2014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863979-09FB-47D6-98F0-701CC83D6F9E}"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03C8DE8-1003-4EF5-B278-4687EF91C58C}" type="datetimeFigureOut">
              <a:rPr lang="ru-RU" smtClean="0"/>
              <a:pPr/>
              <a:t>21.01.2014</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8D863979-09FB-47D6-98F0-701CC83D6F9E}"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03C8DE8-1003-4EF5-B278-4687EF91C58C}" type="datetimeFigureOut">
              <a:rPr lang="ru-RU" smtClean="0"/>
              <a:pPr/>
              <a:t>21.01.2014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863979-09FB-47D6-98F0-701CC83D6F9E}"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303C8DE8-1003-4EF5-B278-4687EF91C58C}" type="datetimeFigureOut">
              <a:rPr lang="ru-RU" smtClean="0"/>
              <a:pPr/>
              <a:t>21.01.2014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D863979-09FB-47D6-98F0-701CC83D6F9E}"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03C8DE8-1003-4EF5-B278-4687EF91C58C}" type="datetimeFigureOut">
              <a:rPr lang="ru-RU" smtClean="0"/>
              <a:pPr/>
              <a:t>21.01.2014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D863979-09FB-47D6-98F0-701CC83D6F9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03C8DE8-1003-4EF5-B278-4687EF91C58C}" type="datetimeFigureOut">
              <a:rPr lang="ru-RU" smtClean="0"/>
              <a:pPr/>
              <a:t>21.01.2014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863979-09FB-47D6-98F0-701CC83D6F9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03C8DE8-1003-4EF5-B278-4687EF91C58C}" type="datetimeFigureOut">
              <a:rPr lang="ru-RU" smtClean="0"/>
              <a:pPr/>
              <a:t>21.01.2014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863979-09FB-47D6-98F0-701CC83D6F9E}"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03C8DE8-1003-4EF5-B278-4687EF91C58C}" type="datetimeFigureOut">
              <a:rPr lang="ru-RU" smtClean="0"/>
              <a:pPr/>
              <a:t>21.01.2014</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8D863979-09FB-47D6-98F0-701CC83D6F9E}"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2700000" scaled="0"/>
          <a:tileRect/>
        </a:gradFill>
        <a:effectLst/>
      </p:bgPr>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03C8DE8-1003-4EF5-B278-4687EF91C58C}" type="datetimeFigureOut">
              <a:rPr lang="ru-RU" smtClean="0"/>
              <a:pPr/>
              <a:t>21.01.2014</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D863979-09FB-47D6-98F0-701CC83D6F9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6C299"/>
            </a:gs>
            <a:gs pos="53000">
              <a:srgbClr val="D4DEFF"/>
            </a:gs>
            <a:gs pos="83000">
              <a:srgbClr val="D4DEFF"/>
            </a:gs>
            <a:gs pos="100000">
              <a:srgbClr val="96AB94"/>
            </a:gs>
          </a:gsLst>
          <a:lin ang="2700000" scaled="0"/>
          <a:tileRect/>
        </a:gradFill>
        <a:effectLst/>
      </p:bgPr>
    </p:bg>
    <p:spTree>
      <p:nvGrpSpPr>
        <p:cNvPr id="1" name=""/>
        <p:cNvGrpSpPr/>
        <p:nvPr/>
      </p:nvGrpSpPr>
      <p:grpSpPr>
        <a:xfrm>
          <a:off x="0" y="0"/>
          <a:ext cx="0" cy="0"/>
          <a:chOff x="0" y="0"/>
          <a:chExt cx="0" cy="0"/>
        </a:xfrm>
      </p:grpSpPr>
      <p:sp>
        <p:nvSpPr>
          <p:cNvPr id="5" name="Скругленный прямоугольник 4"/>
          <p:cNvSpPr/>
          <p:nvPr/>
        </p:nvSpPr>
        <p:spPr>
          <a:xfrm>
            <a:off x="1428728" y="2714620"/>
            <a:ext cx="7000924" cy="2286016"/>
          </a:xfrm>
          <a:prstGeom prst="roundRect">
            <a:avLst/>
          </a:prstGeom>
          <a:solidFill>
            <a:schemeClr val="accent3">
              <a:lumMod val="20000"/>
              <a:lumOff val="80000"/>
            </a:schemeClr>
          </a:solidFill>
          <a:ln>
            <a:noFill/>
          </a:ln>
          <a:effectLst/>
          <a:scene3d>
            <a:camera prst="perspectiveHeroicExtremeRightFacing"/>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rgbClr val="002060"/>
                </a:solidFill>
                <a:latin typeface="Arial Black" pitchFamily="34" charset="0"/>
              </a:rPr>
              <a:t>Памятная дата , установленная  в Российской Федерации 28 февраля 2007 года, </a:t>
            </a:r>
          </a:p>
          <a:p>
            <a:pPr algn="ctr"/>
            <a:r>
              <a:rPr lang="ru-RU" sz="1600" dirty="0" smtClean="0">
                <a:solidFill>
                  <a:srgbClr val="002060"/>
                </a:solidFill>
                <a:latin typeface="Arial Black" pitchFamily="34" charset="0"/>
              </a:rPr>
              <a:t>как  воинский  праздник</a:t>
            </a:r>
          </a:p>
          <a:p>
            <a:pPr algn="ctr"/>
            <a:endParaRPr lang="ru-RU" sz="1600" dirty="0" smtClean="0">
              <a:solidFill>
                <a:srgbClr val="002060"/>
              </a:solidFill>
              <a:latin typeface="Arial Black" pitchFamily="34" charset="0"/>
            </a:endParaRPr>
          </a:p>
          <a:p>
            <a:pPr algn="ctr"/>
            <a:r>
              <a:rPr lang="ru-RU" sz="1600" dirty="0" smtClean="0">
                <a:solidFill>
                  <a:srgbClr val="002060"/>
                </a:solidFill>
                <a:latin typeface="Arial Black" pitchFamily="34" charset="0"/>
              </a:rPr>
              <a:t>(Закон  «О днях воинской славы и памятных датах России»)</a:t>
            </a:r>
            <a:endParaRPr lang="ru-RU" sz="1600" dirty="0">
              <a:solidFill>
                <a:srgbClr val="002060"/>
              </a:solidFill>
              <a:latin typeface="Arial Black" pitchFamily="34" charset="0"/>
            </a:endParaRPr>
          </a:p>
        </p:txBody>
      </p:sp>
      <p:sp>
        <p:nvSpPr>
          <p:cNvPr id="6" name="Прямоугольник 5"/>
          <p:cNvSpPr/>
          <p:nvPr/>
        </p:nvSpPr>
        <p:spPr>
          <a:xfrm>
            <a:off x="785786" y="785794"/>
            <a:ext cx="7061612" cy="295465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День героев Отечества</a:t>
            </a:r>
          </a:p>
          <a:p>
            <a:pPr algn="ct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Прямоугольник 6"/>
          <p:cNvSpPr/>
          <p:nvPr/>
        </p:nvSpPr>
        <p:spPr>
          <a:xfrm>
            <a:off x="2786050" y="5357826"/>
            <a:ext cx="3143809"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9 декабря</a:t>
            </a:r>
            <a:endParaRPr lang="ru-RU"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descr="C:\Documents and Settings\Долгушина А К\Мои документы\Георг.ленточка\Георгиевская ленточка\1241118698_soldatskij-georgij-4-st..jpg"/>
          <p:cNvPicPr>
            <a:picLocks noChangeAspect="1" noChangeArrowheads="1"/>
          </p:cNvPicPr>
          <p:nvPr/>
        </p:nvPicPr>
        <p:blipFill>
          <a:blip r:embed="rId2"/>
          <a:srcRect/>
          <a:stretch>
            <a:fillRect/>
          </a:stretch>
        </p:blipFill>
        <p:spPr bwMode="auto">
          <a:xfrm>
            <a:off x="7072330" y="4429132"/>
            <a:ext cx="1598420" cy="2150484"/>
          </a:xfrm>
          <a:prstGeom prst="rect">
            <a:avLst/>
          </a:prstGeom>
          <a:noFill/>
        </p:spPr>
      </p:pic>
      <p:pic>
        <p:nvPicPr>
          <p:cNvPr id="8" name="Содержимое 3" descr="E:\zvezda_med.png"/>
          <p:cNvPicPr>
            <a:picLocks noGrp="1"/>
          </p:cNvPicPr>
          <p:nvPr>
            <p:ph sz="quarter" idx="1"/>
          </p:nvPr>
        </p:nvPicPr>
        <p:blipFill>
          <a:blip r:embed="rId3"/>
          <a:srcRect/>
          <a:stretch>
            <a:fillRect/>
          </a:stretch>
        </p:blipFill>
        <p:spPr bwMode="auto">
          <a:xfrm>
            <a:off x="214282" y="4429132"/>
            <a:ext cx="1428760" cy="2214578"/>
          </a:xfrm>
          <a:prstGeom prst="rect">
            <a:avLst/>
          </a:prstGeom>
          <a:noFill/>
          <a:ln w="9525">
            <a:noFill/>
            <a:miter lim="800000"/>
            <a:headEnd/>
            <a:tailEnd/>
          </a:ln>
        </p:spPr>
      </p:pic>
      <p:pic>
        <p:nvPicPr>
          <p:cNvPr id="9" name="Picture 2" descr="C:\Documents and Settings\Долгушина А К\Мои документы\Мои рисунки\2013-11 (ноя)\сканирование.jpg"/>
          <p:cNvPicPr>
            <a:picLocks noChangeAspect="1" noChangeArrowheads="1"/>
          </p:cNvPicPr>
          <p:nvPr/>
        </p:nvPicPr>
        <p:blipFill>
          <a:blip r:embed="rId4" cstate="print"/>
          <a:srcRect/>
          <a:stretch>
            <a:fillRect/>
          </a:stretch>
        </p:blipFill>
        <p:spPr bwMode="auto">
          <a:xfrm>
            <a:off x="7572396" y="1071546"/>
            <a:ext cx="1285884" cy="2143140"/>
          </a:xfrm>
          <a:prstGeom prst="rect">
            <a:avLst/>
          </a:prstGeom>
          <a:noFill/>
        </p:spPr>
      </p:pic>
      <p:sp>
        <p:nvSpPr>
          <p:cNvPr id="15361" name="Rectangle 1"/>
          <p:cNvSpPr>
            <a:spLocks noChangeArrowheads="1"/>
          </p:cNvSpPr>
          <p:nvPr/>
        </p:nvSpPr>
        <p:spPr bwMode="auto">
          <a:xfrm>
            <a:off x="714348" y="285728"/>
            <a:ext cx="66893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Муниципальное казенное образовательное учреждение «</a:t>
            </a:r>
            <a:r>
              <a:rPr kumimoji="0" lang="ru-RU"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Горковская</a:t>
            </a: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специальная (коррекционная)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общеобразовательная школа-интернат для обучающихся, воспитанников с ограниченными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возможностями здоровья</a:t>
            </a: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TextBox 9"/>
          <p:cNvSpPr txBox="1"/>
          <p:nvPr/>
        </p:nvSpPr>
        <p:spPr>
          <a:xfrm>
            <a:off x="2786050" y="4929198"/>
            <a:ext cx="4063420" cy="338554"/>
          </a:xfrm>
          <a:prstGeom prst="rect">
            <a:avLst/>
          </a:prstGeom>
          <a:noFill/>
        </p:spPr>
        <p:txBody>
          <a:bodyPr wrap="none" rtlCol="0">
            <a:spAutoFit/>
          </a:bodyPr>
          <a:lstStyle/>
          <a:p>
            <a:r>
              <a:rPr lang="ru-RU" sz="1600" dirty="0" smtClean="0"/>
              <a:t>Составила </a:t>
            </a:r>
            <a:r>
              <a:rPr lang="ru-RU" sz="1600" dirty="0" err="1" smtClean="0"/>
              <a:t>Долгушина</a:t>
            </a:r>
            <a:r>
              <a:rPr lang="ru-RU" sz="1600" dirty="0" smtClean="0"/>
              <a:t> А.К., библиотекарь</a:t>
            </a:r>
            <a:endParaRPr lang="ru-RU" sz="1600" dirty="0"/>
          </a:p>
        </p:txBody>
      </p:sp>
      <p:sp>
        <p:nvSpPr>
          <p:cNvPr id="11" name="TextBox 10"/>
          <p:cNvSpPr txBox="1"/>
          <p:nvPr/>
        </p:nvSpPr>
        <p:spPr>
          <a:xfrm>
            <a:off x="3500430" y="6215082"/>
            <a:ext cx="1137106" cy="307777"/>
          </a:xfrm>
          <a:prstGeom prst="rect">
            <a:avLst/>
          </a:prstGeom>
          <a:noFill/>
        </p:spPr>
        <p:txBody>
          <a:bodyPr wrap="none" rtlCol="0">
            <a:spAutoFit/>
          </a:bodyPr>
          <a:lstStyle/>
          <a:p>
            <a:r>
              <a:rPr lang="ru-RU" sz="1400" dirty="0" smtClean="0"/>
              <a:t>Горки, 2012</a:t>
            </a:r>
            <a:endParaRPr lang="ru-RU"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82594"/>
          </a:xfrm>
        </p:spPr>
        <p:txBody>
          <a:bodyPr>
            <a:normAutofit fontScale="90000"/>
          </a:bodyPr>
          <a:lstStyle/>
          <a:p>
            <a:pPr algn="ctr"/>
            <a:r>
              <a:rPr lang="ru-RU" b="1" dirty="0" smtClean="0">
                <a:solidFill>
                  <a:schemeClr val="accent1"/>
                </a:solidFill>
              </a:rPr>
              <a:t>Петр Яковлевич Панов</a:t>
            </a:r>
            <a:endParaRPr lang="ru-RU" b="1" dirty="0">
              <a:solidFill>
                <a:schemeClr val="accent1"/>
              </a:solidFill>
            </a:endParaRPr>
          </a:p>
        </p:txBody>
      </p:sp>
      <p:pic>
        <p:nvPicPr>
          <p:cNvPr id="5" name="Рисунок 4" descr="C:\Users\Долгушина Алефтина\Downloads\PanovPY.jpg"/>
          <p:cNvPicPr/>
          <p:nvPr/>
        </p:nvPicPr>
        <p:blipFill>
          <a:blip r:embed="rId2"/>
          <a:srcRect l="4524" t="3818" r="5000" b="5091"/>
          <a:stretch>
            <a:fillRect/>
          </a:stretch>
        </p:blipFill>
        <p:spPr bwMode="auto">
          <a:xfrm>
            <a:off x="3857620" y="785794"/>
            <a:ext cx="1643074" cy="22145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289" name="WordArt 1"/>
          <p:cNvSpPr>
            <a:spLocks noChangeArrowheads="1" noChangeShapeType="1" noTextEdit="1"/>
          </p:cNvSpPr>
          <p:nvPr/>
        </p:nvSpPr>
        <p:spPr bwMode="auto">
          <a:xfrm>
            <a:off x="3357554" y="3071810"/>
            <a:ext cx="3000375" cy="209550"/>
          </a:xfrm>
          <a:prstGeom prst="rect">
            <a:avLst/>
          </a:prstGeom>
        </p:spPr>
        <p:txBody>
          <a:bodyPr wrap="none" fromWordArt="1">
            <a:prstTxWarp prst="textPlain">
              <a:avLst>
                <a:gd name="adj" fmla="val 50000"/>
              </a:avLst>
            </a:prstTxWarp>
          </a:bodyPr>
          <a:lstStyle/>
          <a:p>
            <a:pPr algn="ctr" rtl="0"/>
            <a:r>
              <a:rPr lang="ru-RU" sz="3600" kern="10" spc="0" dirty="0" smtClean="0">
                <a:ln w="9525">
                  <a:noFill/>
                  <a:round/>
                  <a:headEnd/>
                  <a:tailEnd/>
                </a:ln>
                <a:solidFill>
                  <a:srgbClr val="000000"/>
                </a:solidFill>
                <a:effectLst>
                  <a:outerShdw dist="45791" dir="2021404" algn="ctr" rotWithShape="0">
                    <a:srgbClr val="B2B2B2">
                      <a:alpha val="80000"/>
                    </a:srgbClr>
                  </a:outerShdw>
                </a:effectLst>
                <a:latin typeface="Times New Roman"/>
                <a:cs typeface="Times New Roman"/>
              </a:rPr>
              <a:t>6.09.1912 - апрель 2002</a:t>
            </a:r>
            <a:endParaRPr lang="ru-RU" sz="3600" kern="10" spc="0" dirty="0">
              <a:ln w="9525">
                <a:noFill/>
                <a:round/>
                <a:headEnd/>
                <a:tailEnd/>
              </a:ln>
              <a:solidFill>
                <a:srgbClr val="000000"/>
              </a:solidFill>
              <a:effectLst>
                <a:outerShdw dist="45791" dir="2021404" algn="ctr" rotWithShape="0">
                  <a:srgbClr val="B2B2B2">
                    <a:alpha val="80000"/>
                  </a:srgbClr>
                </a:outerShdw>
              </a:effectLst>
              <a:latin typeface="Times New Roman"/>
              <a:cs typeface="Times New Roman"/>
            </a:endParaRPr>
          </a:p>
        </p:txBody>
      </p:sp>
      <p:pic>
        <p:nvPicPr>
          <p:cNvPr id="4" name="Содержимое 3" descr="E:\zvezda_med.png"/>
          <p:cNvPicPr>
            <a:picLocks noGrp="1"/>
          </p:cNvPicPr>
          <p:nvPr>
            <p:ph sz="quarter" idx="1"/>
          </p:nvPr>
        </p:nvPicPr>
        <p:blipFill>
          <a:blip r:embed="rId3"/>
          <a:srcRect/>
          <a:stretch>
            <a:fillRect/>
          </a:stretch>
        </p:blipFill>
        <p:spPr bwMode="auto">
          <a:xfrm>
            <a:off x="3143240" y="1357298"/>
            <a:ext cx="857256" cy="1619243"/>
          </a:xfrm>
          <a:prstGeom prst="rect">
            <a:avLst/>
          </a:prstGeom>
          <a:noFill/>
          <a:ln w="9525">
            <a:noFill/>
            <a:miter lim="800000"/>
            <a:headEnd/>
            <a:tailEnd/>
          </a:ln>
        </p:spPr>
      </p:pic>
      <p:sp>
        <p:nvSpPr>
          <p:cNvPr id="7" name="Скругленный прямоугольник 6"/>
          <p:cNvSpPr/>
          <p:nvPr/>
        </p:nvSpPr>
        <p:spPr>
          <a:xfrm>
            <a:off x="357158" y="3286124"/>
            <a:ext cx="8501122" cy="3286148"/>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290" name="Rectangle 2"/>
          <p:cNvSpPr>
            <a:spLocks noChangeArrowheads="1"/>
          </p:cNvSpPr>
          <p:nvPr/>
        </p:nvSpPr>
        <p:spPr bwMode="auto">
          <a:xfrm>
            <a:off x="571472" y="3429000"/>
            <a:ext cx="814393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Петр Яковлевич Панов работал командиром авиационного звена в Салехарде с 1947 по 1959 год. А на фронт попал в 1943 году, после окончания курсов младших командиров. Петр Панов был зачислен в 726-й истребительный противотанковый дивизион как раз накануне тяжелых боев на Орловско-Курской дуге.</a:t>
            </a:r>
            <a:endParaRPr kumimoji="0" lang="ru-RU" sz="1400" b="1" i="0" u="none" strike="noStrike" cap="none" normalizeH="0" baseline="0" dirty="0" smtClean="0">
              <a:ln>
                <a:noFill/>
              </a:ln>
              <a:solidFill>
                <a:srgbClr val="00206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Тот памятный для Панова бой начался утром седьмого июля. На расположение дивизиона двинулись почти сто немецких танков, их поддерживали самолеты. Дивизион начал отход на другую позицию, а орудийному расчету Панова было приказано прикрыть эту передислокацию. Казалось, небо и земля пылали от разрывов. Танки, самолеты, артиллерию — все бросил враг на горстку бойцов. Но нервы сибиряков не сдали.</a:t>
            </a:r>
            <a:endParaRPr kumimoji="0" lang="ru-RU" sz="1400" b="1" i="0" u="none" strike="noStrike" cap="none" normalizeH="0" baseline="0" dirty="0" smtClean="0">
              <a:ln>
                <a:noFill/>
              </a:ln>
              <a:solidFill>
                <a:srgbClr val="00206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Орудийный расчет Петра Панова уничтожил одиннадцать танков, в том числе пять «Тигров». При этом командир сохранил весь личный состав и орудие. За мужество, проявленное в бою, Петру Яковлевичу Панову 7 августа 1943 года было присвоено звание Героя Советского Союза.</a:t>
            </a:r>
            <a:endParaRPr kumimoji="0" lang="ru-RU" sz="1400" b="1" i="0" u="none" strike="noStrike" cap="none" normalizeH="0" baseline="0" dirty="0" smtClean="0">
              <a:ln>
                <a:noFill/>
              </a:ln>
              <a:solidFill>
                <a:srgbClr val="002060"/>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214290"/>
            <a:ext cx="6657996" cy="582594"/>
          </a:xfrm>
        </p:spPr>
        <p:txBody>
          <a:bodyPr>
            <a:normAutofit fontScale="90000"/>
          </a:bodyPr>
          <a:lstStyle/>
          <a:p>
            <a:pPr algn="ctr"/>
            <a:r>
              <a:rPr lang="ru-RU" b="1" dirty="0" smtClean="0">
                <a:solidFill>
                  <a:srgbClr val="C00000"/>
                </a:solidFill>
              </a:rPr>
              <a:t>Александр </a:t>
            </a:r>
            <a:r>
              <a:rPr lang="ru-RU" b="1" dirty="0" err="1" smtClean="0">
                <a:solidFill>
                  <a:srgbClr val="C00000"/>
                </a:solidFill>
              </a:rPr>
              <a:t>Евстафьевич</a:t>
            </a:r>
            <a:r>
              <a:rPr lang="ru-RU" b="1" dirty="0" smtClean="0">
                <a:solidFill>
                  <a:srgbClr val="C00000"/>
                </a:solidFill>
              </a:rPr>
              <a:t> Звягин</a:t>
            </a:r>
            <a:endParaRPr lang="ru-RU" b="1" dirty="0">
              <a:solidFill>
                <a:srgbClr val="C00000"/>
              </a:solidFill>
            </a:endParaRPr>
          </a:p>
        </p:txBody>
      </p:sp>
      <p:pic>
        <p:nvPicPr>
          <p:cNvPr id="5" name="Рисунок 4" descr="C:\Users\Долгушина Алефтина\Downloads\zvyagin.jpg"/>
          <p:cNvPicPr/>
          <p:nvPr/>
        </p:nvPicPr>
        <p:blipFill>
          <a:blip r:embed="rId2"/>
          <a:srcRect/>
          <a:stretch>
            <a:fillRect/>
          </a:stretch>
        </p:blipFill>
        <p:spPr bwMode="auto">
          <a:xfrm>
            <a:off x="3857620" y="714356"/>
            <a:ext cx="1603694" cy="20717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Скругленный прямоугольник 5"/>
          <p:cNvSpPr/>
          <p:nvPr/>
        </p:nvSpPr>
        <p:spPr>
          <a:xfrm>
            <a:off x="428596" y="3071810"/>
            <a:ext cx="8501122" cy="35719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265" name="Rectangle 1"/>
          <p:cNvSpPr>
            <a:spLocks noChangeArrowheads="1"/>
          </p:cNvSpPr>
          <p:nvPr/>
        </p:nvSpPr>
        <p:spPr bwMode="auto">
          <a:xfrm>
            <a:off x="500034" y="3143248"/>
            <a:ext cx="823138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Родился в 1922 году в селе </a:t>
            </a:r>
            <a:r>
              <a:rPr kumimoji="0" lang="ru-RU" sz="1400" b="1"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Пуйко</a:t>
            </a: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ru-RU" sz="1400" b="1"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Ямальского</a:t>
            </a: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района Ямало-Ненецкого автономного округа</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в семье рабочего. После окончания школы учился в Тюменском аэроклубе и Омской</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школе пилотов. В 1942 году подал заявление с просьбой отправить на фронт, был зачислен</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в запасной авиаполк, где совершенствовал свое мастерство военного летчика до 1943 года.</a:t>
            </a:r>
            <a:endParaRPr kumimoji="0" lang="ru-RU" sz="1100" b="1" i="0" u="none" strike="noStrike" cap="none" normalizeH="0" baseline="0" dirty="0" smtClean="0">
              <a:ln>
                <a:noFill/>
              </a:ln>
              <a:solidFill>
                <a:srgbClr val="00206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В действующей армии с октября 1943 года. Служил на Украинском фронте в 227 эскадрильи</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штурмовой авиации 208-го штурмового авиационного полка орденов Суворова и Кутузова.</a:t>
            </a:r>
            <a:endParaRPr kumimoji="0" lang="ru-RU" sz="1100" b="1" i="0" u="none" strike="noStrike" cap="none" normalizeH="0" baseline="0" dirty="0" smtClean="0">
              <a:ln>
                <a:noFill/>
              </a:ln>
              <a:solidFill>
                <a:srgbClr val="00206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Как свидетельствует запись в наградном листе, Звягин А.Е. за период Великой Отечественной</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войны с 1943 по 1945 год совершил 215 успешных боевых вылетов, сбил 5 самолетов противника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(3 самолета лично и 2 в группе), уничтожил 24 танка, 54 автомашины с воинами и грузами,</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6 бронетранспортеров, 17 артиллерийских и минометных точек, 25 железнодорожных вагонов,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17 повозок, 17 тягачей, до 500 солдат и офицеров, подавил 39 зенитно-артиллерийских и пулеметных</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гнезд противника.</a:t>
            </a:r>
            <a:endParaRPr kumimoji="0" lang="ru-RU" sz="1100" b="1" i="0" u="none" strike="noStrike" cap="none" normalizeH="0" baseline="0" dirty="0" smtClean="0">
              <a:ln>
                <a:noFill/>
              </a:ln>
              <a:solidFill>
                <a:srgbClr val="00206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В декабре 1943 года при выполнении боевого задания он сбил фашистский истребитель МЕ-109,</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был сам подбит, но сохранил свой самолет и спас жизнь своему экипажу. За личное мужество и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геройство, проявленные при этом, Указом Президиума Верховного Совета СССР от 15 мая 1946 года</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Звягину А. Е. присвоено звание Героя Советского Союза.</a:t>
            </a:r>
            <a:endParaRPr kumimoji="0" lang="ru-RU" sz="1800" b="1" i="0" u="none" strike="noStrike" cap="none" normalizeH="0" baseline="0" dirty="0" smtClean="0">
              <a:ln>
                <a:noFill/>
              </a:ln>
              <a:solidFill>
                <a:srgbClr val="002060"/>
              </a:solidFill>
              <a:effectLst/>
              <a:latin typeface="Arial" pitchFamily="34" charset="0"/>
            </a:endParaRPr>
          </a:p>
        </p:txBody>
      </p:sp>
      <p:sp>
        <p:nvSpPr>
          <p:cNvPr id="11266" name="WordArt 2"/>
          <p:cNvSpPr>
            <a:spLocks noChangeArrowheads="1" noChangeShapeType="1" noTextEdit="1"/>
          </p:cNvSpPr>
          <p:nvPr/>
        </p:nvSpPr>
        <p:spPr bwMode="auto">
          <a:xfrm>
            <a:off x="3357554" y="2857496"/>
            <a:ext cx="2495550" cy="190500"/>
          </a:xfrm>
          <a:prstGeom prst="rect">
            <a:avLst/>
          </a:prstGeom>
        </p:spPr>
        <p:txBody>
          <a:bodyPr wrap="none" fromWordArt="1">
            <a:prstTxWarp prst="textPlain">
              <a:avLst>
                <a:gd name="adj" fmla="val 50000"/>
              </a:avLst>
            </a:prstTxWarp>
          </a:bodyPr>
          <a:lstStyle/>
          <a:p>
            <a:pPr algn="ctr" rtl="0"/>
            <a:r>
              <a:rPr lang="ru-RU" sz="3600" kern="10" spc="0" dirty="0" smtClean="0">
                <a:ln w="9525">
                  <a:noFill/>
                  <a:round/>
                  <a:headEnd/>
                  <a:tailEnd/>
                </a:ln>
                <a:solidFill>
                  <a:srgbClr val="000000"/>
                </a:solidFill>
                <a:effectLst>
                  <a:outerShdw dist="45791" dir="2021404" algn="ctr" rotWithShape="0">
                    <a:srgbClr val="B2B2B2">
                      <a:alpha val="80000"/>
                    </a:srgbClr>
                  </a:outerShdw>
                </a:effectLst>
                <a:latin typeface="Times New Roman"/>
                <a:cs typeface="Times New Roman"/>
              </a:rPr>
              <a:t>23.10.1922 - 26.03.1991</a:t>
            </a:r>
            <a:endParaRPr lang="ru-RU" sz="3600" kern="10" spc="0" dirty="0">
              <a:ln w="9525">
                <a:noFill/>
                <a:round/>
                <a:headEnd/>
                <a:tailEnd/>
              </a:ln>
              <a:solidFill>
                <a:srgbClr val="000000"/>
              </a:solidFill>
              <a:effectLst>
                <a:outerShdw dist="45791" dir="2021404" algn="ctr" rotWithShape="0">
                  <a:srgbClr val="B2B2B2">
                    <a:alpha val="80000"/>
                  </a:srgbClr>
                </a:outerShdw>
              </a:effectLst>
              <a:latin typeface="Times New Roman"/>
              <a:cs typeface="Times New Roman"/>
            </a:endParaRPr>
          </a:p>
        </p:txBody>
      </p:sp>
      <p:pic>
        <p:nvPicPr>
          <p:cNvPr id="4" name="Содержимое 3" descr="E:\zvezda_med.png"/>
          <p:cNvPicPr>
            <a:picLocks noGrp="1"/>
          </p:cNvPicPr>
          <p:nvPr>
            <p:ph sz="quarter" idx="1"/>
          </p:nvPr>
        </p:nvPicPr>
        <p:blipFill>
          <a:blip r:embed="rId3"/>
          <a:srcRect/>
          <a:stretch>
            <a:fillRect/>
          </a:stretch>
        </p:blipFill>
        <p:spPr bwMode="auto">
          <a:xfrm>
            <a:off x="3071802" y="1214422"/>
            <a:ext cx="857256" cy="14763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0"/>
            <a:ext cx="7772400" cy="868346"/>
          </a:xfrm>
        </p:spPr>
        <p:txBody>
          <a:bodyPr/>
          <a:lstStyle/>
          <a:p>
            <a:r>
              <a:rPr lang="ru-RU" b="1" dirty="0" smtClean="0">
                <a:solidFill>
                  <a:srgbClr val="C00000"/>
                </a:solidFill>
              </a:rPr>
              <a:t>Василий Александрович Борисов</a:t>
            </a:r>
            <a:endParaRPr lang="ru-RU" b="1" dirty="0">
              <a:solidFill>
                <a:srgbClr val="C00000"/>
              </a:solidFill>
            </a:endParaRPr>
          </a:p>
        </p:txBody>
      </p:sp>
      <p:pic>
        <p:nvPicPr>
          <p:cNvPr id="4" name="Содержимое 3" descr="C:\Users\Долгушина Алефтина\Downloads\borisov_va1.jpg"/>
          <p:cNvPicPr>
            <a:picLocks noGrp="1"/>
          </p:cNvPicPr>
          <p:nvPr>
            <p:ph sz="quarter" idx="1"/>
          </p:nvPr>
        </p:nvPicPr>
        <p:blipFill>
          <a:blip r:embed="rId2"/>
          <a:srcRect/>
          <a:stretch>
            <a:fillRect/>
          </a:stretch>
        </p:blipFill>
        <p:spPr bwMode="auto">
          <a:xfrm>
            <a:off x="3643306" y="857232"/>
            <a:ext cx="1928826" cy="27146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074" name="WordArt 2"/>
          <p:cNvSpPr>
            <a:spLocks noChangeArrowheads="1" noChangeShapeType="1" noTextEdit="1"/>
          </p:cNvSpPr>
          <p:nvPr/>
        </p:nvSpPr>
        <p:spPr bwMode="auto">
          <a:xfrm>
            <a:off x="2857488" y="3786190"/>
            <a:ext cx="3357586" cy="285752"/>
          </a:xfrm>
          <a:prstGeom prst="rect">
            <a:avLst/>
          </a:prstGeom>
        </p:spPr>
        <p:txBody>
          <a:bodyPr wrap="none" fromWordArt="1">
            <a:prstTxWarp prst="textPlain">
              <a:avLst>
                <a:gd name="adj" fmla="val 50000"/>
              </a:avLst>
            </a:prstTxWarp>
          </a:bodyPr>
          <a:lstStyle/>
          <a:p>
            <a:pPr algn="ctr" rtl="0"/>
            <a:r>
              <a:rPr lang="ru-RU" sz="3600"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2.04.1913 - 22.04.1993</a:t>
            </a:r>
            <a:endParaRPr lang="ru-RU" sz="3600" kern="10" spc="0" dirty="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endParaRPr>
          </a:p>
        </p:txBody>
      </p:sp>
      <p:sp>
        <p:nvSpPr>
          <p:cNvPr id="7" name="Скругленный прямоугольник 6"/>
          <p:cNvSpPr/>
          <p:nvPr/>
        </p:nvSpPr>
        <p:spPr>
          <a:xfrm>
            <a:off x="500034" y="3714752"/>
            <a:ext cx="8143932" cy="2986102"/>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latin typeface="Times New Roman" pitchFamily="18" charset="0"/>
                <a:cs typeface="Times New Roman" pitchFamily="18" charset="0"/>
              </a:rPr>
              <a:t>Летчик, гвардии полковник, Герой Советского Союза Василий Александрович Борисов жил в Ямало-Ненецком автономном округе. Героем Борисов стал в годы Великой Отечественной войны. </a:t>
            </a:r>
            <a:r>
              <a:rPr lang="ru-RU" b="1" dirty="0" smtClean="0">
                <a:solidFill>
                  <a:srgbClr val="002060"/>
                </a:solidFill>
              </a:rPr>
              <a:t>Сначала он возглавлял эскадрилью по перегону самолетов на фронт. В действующую армию направлен в январе 1942 года командиром звена 750 </a:t>
            </a:r>
            <a:r>
              <a:rPr lang="ru-RU" b="1" dirty="0" err="1" smtClean="0">
                <a:solidFill>
                  <a:srgbClr val="002060"/>
                </a:solidFill>
              </a:rPr>
              <a:t>авиационногополка</a:t>
            </a:r>
            <a:r>
              <a:rPr lang="ru-RU" b="1" dirty="0" smtClean="0">
                <a:solidFill>
                  <a:srgbClr val="002060"/>
                </a:solidFill>
              </a:rPr>
              <a:t> 17 авиационной дивизии. Дивизия использовалась для бомбардировок стратегических объектов врага.</a:t>
            </a:r>
          </a:p>
          <a:p>
            <a:pPr algn="ctr"/>
            <a:r>
              <a:rPr lang="ru-RU" b="1" dirty="0" smtClean="0">
                <a:solidFill>
                  <a:srgbClr val="002060"/>
                </a:solidFill>
              </a:rPr>
              <a:t> За 80 успешных боевых вылетов В. А. Борисов, ставший к тому времени командиром полка, был удостоен звания</a:t>
            </a:r>
          </a:p>
          <a:p>
            <a:pPr algn="ctr"/>
            <a:r>
              <a:rPr lang="ru-RU" b="1" dirty="0" smtClean="0">
                <a:solidFill>
                  <a:srgbClr val="002060"/>
                </a:solidFill>
              </a:rPr>
              <a:t> Героя Советского Союза.</a:t>
            </a:r>
          </a:p>
        </p:txBody>
      </p:sp>
      <p:pic>
        <p:nvPicPr>
          <p:cNvPr id="6" name="Содержимое 3" descr="E:\zvezda_med.png"/>
          <p:cNvPicPr>
            <a:picLocks/>
          </p:cNvPicPr>
          <p:nvPr/>
        </p:nvPicPr>
        <p:blipFill>
          <a:blip r:embed="rId3"/>
          <a:srcRect/>
          <a:stretch>
            <a:fillRect/>
          </a:stretch>
        </p:blipFill>
        <p:spPr bwMode="auto">
          <a:xfrm>
            <a:off x="2857488" y="1785926"/>
            <a:ext cx="928694"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439718"/>
          </a:xfrm>
        </p:spPr>
        <p:txBody>
          <a:bodyPr>
            <a:normAutofit fontScale="90000"/>
          </a:bodyPr>
          <a:lstStyle/>
          <a:p>
            <a:r>
              <a:rPr lang="ru-RU" b="1" dirty="0" smtClean="0">
                <a:solidFill>
                  <a:srgbClr val="C00000"/>
                </a:solidFill>
              </a:rPr>
              <a:t>Николай Васильевич Архангельский</a:t>
            </a:r>
            <a:endParaRPr lang="ru-RU" b="1" dirty="0">
              <a:solidFill>
                <a:srgbClr val="C00000"/>
              </a:solidFill>
            </a:endParaRPr>
          </a:p>
        </p:txBody>
      </p:sp>
      <p:pic>
        <p:nvPicPr>
          <p:cNvPr id="4" name="Содержимое 3" descr="E:\загруженное (1).jpg"/>
          <p:cNvPicPr>
            <a:picLocks noGrp="1"/>
          </p:cNvPicPr>
          <p:nvPr>
            <p:ph sz="quarter" idx="1"/>
          </p:nvPr>
        </p:nvPicPr>
        <p:blipFill>
          <a:blip r:embed="rId2"/>
          <a:srcRect b="5859"/>
          <a:stretch>
            <a:fillRect/>
          </a:stretch>
        </p:blipFill>
        <p:spPr bwMode="auto">
          <a:xfrm>
            <a:off x="3714744" y="642918"/>
            <a:ext cx="1714512" cy="23574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7409" name="WordArt 1"/>
          <p:cNvSpPr>
            <a:spLocks noChangeArrowheads="1" noChangeShapeType="1" noTextEdit="1"/>
          </p:cNvSpPr>
          <p:nvPr/>
        </p:nvSpPr>
        <p:spPr bwMode="auto">
          <a:xfrm>
            <a:off x="3000364" y="3071810"/>
            <a:ext cx="3357586" cy="214314"/>
          </a:xfrm>
          <a:prstGeom prst="rect">
            <a:avLst/>
          </a:prstGeom>
        </p:spPr>
        <p:txBody>
          <a:bodyPr wrap="none" fromWordArt="1">
            <a:prstTxWarp prst="textPlain">
              <a:avLst>
                <a:gd name="adj" fmla="val 50000"/>
              </a:avLst>
            </a:prstTxWarp>
          </a:bodyPr>
          <a:lstStyle/>
          <a:p>
            <a:pPr algn="ctr" rtl="0"/>
            <a:r>
              <a:rPr lang="ru-RU" sz="3600"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10.04.1921 - 14.01.1945</a:t>
            </a:r>
            <a:endParaRPr lang="ru-RU" sz="3600" kern="10" spc="0" dirty="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endParaRPr>
          </a:p>
        </p:txBody>
      </p:sp>
      <p:sp>
        <p:nvSpPr>
          <p:cNvPr id="6" name="Скругленный прямоугольник 5"/>
          <p:cNvSpPr/>
          <p:nvPr/>
        </p:nvSpPr>
        <p:spPr>
          <a:xfrm>
            <a:off x="142844" y="3357562"/>
            <a:ext cx="8786842" cy="3286148"/>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FFCC"/>
              </a:solidFill>
            </a:endParaRPr>
          </a:p>
        </p:txBody>
      </p:sp>
      <p:sp>
        <p:nvSpPr>
          <p:cNvPr id="5121" name="Rectangle 1"/>
          <p:cNvSpPr>
            <a:spLocks noChangeArrowheads="1"/>
          </p:cNvSpPr>
          <p:nvPr/>
        </p:nvSpPr>
        <p:spPr bwMode="auto">
          <a:xfrm>
            <a:off x="571472" y="3357562"/>
            <a:ext cx="8072494"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Родился и закончил школу-семилетку в селе Мужи, Ямало-Ненецкого национального округа. Среднее образование получил в городе Шадринске. В 1940 году поступил в Оренбургское авиационное училище им.Ворошилова, которое закончил</a:t>
            </a:r>
            <a:r>
              <a:rPr lang="ru-RU" sz="1400" b="1" dirty="0" smtClean="0">
                <a:solidFill>
                  <a:srgbClr val="002060"/>
                </a:solidFill>
                <a:latin typeface="Times New Roman" pitchFamily="18" charset="0"/>
                <a:ea typeface="Calibri" pitchFamily="34" charset="0"/>
                <a:cs typeface="Times New Roman" pitchFamily="18" charset="0"/>
              </a:rPr>
              <a:t> </a:t>
            </a:r>
            <a:r>
              <a:rPr kumimoji="0" lang="ru-RU" sz="1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с отличием.</a:t>
            </a:r>
            <a:br>
              <a:rPr kumimoji="0" lang="ru-RU" sz="1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br>
            <a:r>
              <a:rPr kumimoji="0" lang="ru-RU" sz="1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 годы войны служил командиром эскадрильи 57 авиационного бомбардировочного полка первого Белорусского фронта. На американском бомбардировщике «Бостон» он участвовал в боях за Белгород, Курск, сражался в небе Польши. Воля, мужество, настойчивость, совершенное владение техникой пилотажа отличали советского воздушного аса. За два с половиной года Николай совершил 220 боевых вылетов. Экипаж Архангельского заносил на карту разведывательные данные, сбрасывал на врага бомбы, уничтожая технику и живую силу противника.</a:t>
            </a:r>
            <a:endParaRPr kumimoji="0" lang="ru-RU" sz="11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За отвагу и мужество Николая Архангельского наградили орденами Ленина, Красного Знамени, Отечественной войны, Красной звезды. За боевые заслуги и грамотную эксплуатацию самолета «Бостон» Николаю Васильевичу вручили специальную золотую медаль от американского президента Т. Рузвельта. В 1944 году Родина отметила его ратные заслуги присвоением звания Героя Советского Союза.</a:t>
            </a:r>
            <a:endParaRPr kumimoji="0" lang="ru-RU" sz="1800" b="1" i="0" u="none" strike="noStrike" cap="none" normalizeH="0" baseline="0" dirty="0" smtClean="0">
              <a:ln>
                <a:noFill/>
              </a:ln>
              <a:solidFill>
                <a:srgbClr val="002060"/>
              </a:solidFill>
              <a:effectLst/>
              <a:latin typeface="Times New Roman" pitchFamily="18" charset="0"/>
              <a:cs typeface="Times New Roman" pitchFamily="18" charset="0"/>
            </a:endParaRPr>
          </a:p>
        </p:txBody>
      </p:sp>
      <p:pic>
        <p:nvPicPr>
          <p:cNvPr id="8" name="Содержимое 3" descr="E:\zvezda_med.png"/>
          <p:cNvPicPr>
            <a:picLocks/>
          </p:cNvPicPr>
          <p:nvPr/>
        </p:nvPicPr>
        <p:blipFill>
          <a:blip r:embed="rId3"/>
          <a:srcRect/>
          <a:stretch>
            <a:fillRect/>
          </a:stretch>
        </p:blipFill>
        <p:spPr bwMode="auto">
          <a:xfrm>
            <a:off x="2928926" y="1428736"/>
            <a:ext cx="928694" cy="15716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0"/>
            <a:ext cx="7772400" cy="857232"/>
          </a:xfrm>
        </p:spPr>
        <p:txBody>
          <a:bodyPr>
            <a:normAutofit/>
          </a:bodyPr>
          <a:lstStyle/>
          <a:p>
            <a:r>
              <a:rPr lang="ru-RU" b="1" dirty="0" smtClean="0">
                <a:solidFill>
                  <a:srgbClr val="C00000"/>
                </a:solidFill>
              </a:rPr>
              <a:t>Василий Иннокентьевич Давыдов</a:t>
            </a:r>
            <a:endParaRPr lang="ru-RU" b="1" dirty="0">
              <a:solidFill>
                <a:srgbClr val="C00000"/>
              </a:solidFill>
            </a:endParaRPr>
          </a:p>
        </p:txBody>
      </p:sp>
      <p:pic>
        <p:nvPicPr>
          <p:cNvPr id="4" name="Содержимое 3" descr="C:\Users\Долгушина Алефтина\Downloads\slide0306_image732_0.jpg"/>
          <p:cNvPicPr>
            <a:picLocks noGrp="1"/>
          </p:cNvPicPr>
          <p:nvPr>
            <p:ph sz="quarter" idx="1"/>
          </p:nvPr>
        </p:nvPicPr>
        <p:blipFill>
          <a:blip r:embed="rId2"/>
          <a:srcRect/>
          <a:stretch>
            <a:fillRect/>
          </a:stretch>
        </p:blipFill>
        <p:spPr bwMode="auto">
          <a:xfrm>
            <a:off x="3643306" y="857232"/>
            <a:ext cx="1869790" cy="26432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9457" name="WordArt 1"/>
          <p:cNvSpPr>
            <a:spLocks noChangeArrowheads="1" noChangeShapeType="1" noTextEdit="1"/>
          </p:cNvSpPr>
          <p:nvPr/>
        </p:nvSpPr>
        <p:spPr bwMode="auto">
          <a:xfrm>
            <a:off x="3000364" y="3571876"/>
            <a:ext cx="3286148" cy="214314"/>
          </a:xfrm>
          <a:prstGeom prst="rect">
            <a:avLst/>
          </a:prstGeom>
        </p:spPr>
        <p:txBody>
          <a:bodyPr wrap="none" fromWordArt="1">
            <a:prstTxWarp prst="textPlain">
              <a:avLst>
                <a:gd name="adj" fmla="val 50000"/>
              </a:avLst>
            </a:prstTxWarp>
          </a:bodyPr>
          <a:lstStyle/>
          <a:p>
            <a:pPr algn="ctr" rtl="0"/>
            <a:r>
              <a:rPr lang="ru-RU" sz="3600"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20.12.1913 - 16.06.1968</a:t>
            </a:r>
            <a:endParaRPr lang="ru-RU" sz="3600" kern="10" spc="0" dirty="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endParaRPr>
          </a:p>
        </p:txBody>
      </p:sp>
      <p:sp>
        <p:nvSpPr>
          <p:cNvPr id="5" name="Скругленный прямоугольник 4"/>
          <p:cNvSpPr/>
          <p:nvPr/>
        </p:nvSpPr>
        <p:spPr>
          <a:xfrm>
            <a:off x="214282" y="4143380"/>
            <a:ext cx="8715436" cy="2571768"/>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169" name="Rectangle 1"/>
          <p:cNvSpPr>
            <a:spLocks noChangeArrowheads="1"/>
          </p:cNvSpPr>
          <p:nvPr/>
        </p:nvSpPr>
        <p:spPr bwMode="auto">
          <a:xfrm>
            <a:off x="357158" y="4214818"/>
            <a:ext cx="850112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Имя Василия Иннокентьевича Давыдова попало в документы и литературу о Великой Отечественной войне в связи с его участием в героическом штурме Берлина. Тогда группа разведчиков под руководством капитана Давыдова ворвалась в Рейхстаг и установила на его куполе один из флагов.</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Высокое звание Героя Советского Союза Василию Давыдову было присвоено 8 мая 1946 года за отвагу и боевое мастерство, проявленные во время уличных боев на подступах к центру города. Воины батальона Давыдова за этот период истребили более 800 немецких солдат и офицеров, более 600 взяли в плен.</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На фронте Василий Давыдов был с первых дней. Командовал стрелковым взводом, ротой, а потом и батальоном. За боевые заслуги награжден орденами Красного Знамени и Отечественной войны. Дважды был тяжело ранен и каждый раз вновь возвращался в строй.</a:t>
            </a:r>
            <a:endParaRPr kumimoji="0" lang="ru-RU" sz="1400" b="1" i="0" u="none" strike="noStrike" cap="none" normalizeH="0" baseline="0" dirty="0" smtClean="0">
              <a:ln>
                <a:noFill/>
              </a:ln>
              <a:solidFill>
                <a:srgbClr val="002060"/>
              </a:solidFill>
              <a:effectLst/>
              <a:latin typeface="Times New Roman" pitchFamily="18" charset="0"/>
              <a:cs typeface="Times New Roman" pitchFamily="18" charset="0"/>
            </a:endParaRPr>
          </a:p>
        </p:txBody>
      </p:sp>
      <p:pic>
        <p:nvPicPr>
          <p:cNvPr id="7" name="Содержимое 3" descr="E:\zvezda_med.png"/>
          <p:cNvPicPr>
            <a:picLocks/>
          </p:cNvPicPr>
          <p:nvPr/>
        </p:nvPicPr>
        <p:blipFill>
          <a:blip r:embed="rId3"/>
          <a:srcRect/>
          <a:stretch>
            <a:fillRect/>
          </a:stretch>
        </p:blipFill>
        <p:spPr bwMode="auto">
          <a:xfrm>
            <a:off x="2857488" y="1785926"/>
            <a:ext cx="857256"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 одним вырезанным скругленным углом 5"/>
          <p:cNvSpPr/>
          <p:nvPr/>
        </p:nvSpPr>
        <p:spPr>
          <a:xfrm>
            <a:off x="428596" y="642918"/>
            <a:ext cx="8001056" cy="4143404"/>
          </a:xfrm>
          <a:prstGeom prst="snipRoundRect">
            <a:avLst/>
          </a:prstGeom>
          <a:solidFill>
            <a:srgbClr val="FFFFCC"/>
          </a:solidFill>
          <a:scene3d>
            <a:camera prst="isometricOffAxis1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ru-RU" b="1" dirty="0" smtClean="0"/>
              <a:t>«»22»</a:t>
            </a:r>
            <a:r>
              <a:rPr lang="ru-RU" sz="2400" b="1" dirty="0" smtClean="0">
                <a:solidFill>
                  <a:srgbClr val="002060"/>
                </a:solidFill>
              </a:rPr>
              <a:t>У нас, фронтовиков, писал в своих воспоминаниях маршал Советского Союза Р.Я. Малиновский, укоренилось глубокое уважение  к питомцам седого Урала и бескрайней Сибири. Это уважение и глубокая военная любовь к уральцам и сибирякам установилась потому, что  лучших воинов, чем Сибиряк и Уралец, бесспорно, мало в мире»</a:t>
            </a:r>
            <a:endParaRPr lang="ru-RU" sz="2400" dirty="0" smtClean="0">
              <a:solidFill>
                <a:srgbClr val="002060"/>
              </a:solidFill>
            </a:endParaRPr>
          </a:p>
          <a:p>
            <a:pPr algn="just">
              <a:buNone/>
            </a:pPr>
            <a:r>
              <a:rPr lang="ru-RU" sz="2400" b="1" dirty="0" smtClean="0">
                <a:solidFill>
                  <a:srgbClr val="002060"/>
                </a:solidFill>
              </a:rPr>
              <a:t>  Эта высокая оценка относится и к нашим  землякам –</a:t>
            </a:r>
            <a:r>
              <a:rPr lang="ru-RU" sz="2400" b="1" dirty="0" err="1" smtClean="0">
                <a:solidFill>
                  <a:srgbClr val="002060"/>
                </a:solidFill>
              </a:rPr>
              <a:t>Ямальцам</a:t>
            </a:r>
            <a:r>
              <a:rPr lang="ru-RU" sz="2400" b="1" smtClean="0">
                <a:solidFill>
                  <a:srgbClr val="002060"/>
                </a:solidFill>
              </a:rPr>
              <a:t>.</a:t>
            </a:r>
            <a:endParaRPr lang="ru-RU" sz="2400" dirty="0">
              <a:solidFill>
                <a:srgbClr val="002060"/>
              </a:solidFill>
            </a:endParaRPr>
          </a:p>
        </p:txBody>
      </p:sp>
      <p:pic>
        <p:nvPicPr>
          <p:cNvPr id="4" name="Picture 4"/>
          <p:cNvPicPr>
            <a:picLocks noChangeAspect="1" noChangeArrowheads="1"/>
          </p:cNvPicPr>
          <p:nvPr/>
        </p:nvPicPr>
        <p:blipFill>
          <a:blip r:embed="rId2"/>
          <a:srcRect l="7895" t="4695" r="2632" b="6104"/>
          <a:stretch>
            <a:fillRect/>
          </a:stretch>
        </p:blipFill>
        <p:spPr bwMode="auto">
          <a:xfrm>
            <a:off x="6500826" y="4000504"/>
            <a:ext cx="1857388" cy="2660669"/>
          </a:xfrm>
          <a:prstGeom prst="round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571604" y="571480"/>
            <a:ext cx="6000792" cy="3857652"/>
          </a:xfrm>
          <a:prstGeom prst="roundRect">
            <a:avLst>
              <a:gd name="adj" fmla="val 18104"/>
            </a:avLst>
          </a:prstGeom>
          <a:solidFill>
            <a:srgbClr val="FFFFCC"/>
          </a:solidFill>
          <a:scene3d>
            <a:camera prst="perspective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2060"/>
                </a:solidFill>
                <a:latin typeface="Bookman Old Style" pitchFamily="18" charset="0"/>
              </a:rPr>
              <a:t>Нет в России семьи такой,</a:t>
            </a:r>
          </a:p>
          <a:p>
            <a:pPr algn="ctr"/>
            <a:r>
              <a:rPr lang="ru-RU" b="1" dirty="0" smtClean="0">
                <a:solidFill>
                  <a:srgbClr val="002060"/>
                </a:solidFill>
                <a:latin typeface="Bookman Old Style" pitchFamily="18" charset="0"/>
              </a:rPr>
              <a:t>Где б не памятен был свой герой.</a:t>
            </a:r>
          </a:p>
          <a:p>
            <a:pPr algn="ctr"/>
            <a:r>
              <a:rPr lang="ru-RU" b="1" dirty="0" smtClean="0">
                <a:solidFill>
                  <a:srgbClr val="002060"/>
                </a:solidFill>
                <a:latin typeface="Bookman Old Style" pitchFamily="18" charset="0"/>
              </a:rPr>
              <a:t>И глаза молодых  солдат</a:t>
            </a:r>
          </a:p>
          <a:p>
            <a:pPr algn="ctr"/>
            <a:r>
              <a:rPr lang="ru-RU" b="1" dirty="0" smtClean="0">
                <a:solidFill>
                  <a:srgbClr val="002060"/>
                </a:solidFill>
                <a:latin typeface="Bookman Old Style" pitchFamily="18" charset="0"/>
              </a:rPr>
              <a:t>С фотографий увядших глядят.</a:t>
            </a:r>
          </a:p>
          <a:p>
            <a:pPr algn="ctr"/>
            <a:r>
              <a:rPr lang="ru-RU" b="1" dirty="0" smtClean="0">
                <a:solidFill>
                  <a:srgbClr val="002060"/>
                </a:solidFill>
                <a:latin typeface="Bookman Old Style" pitchFamily="18" charset="0"/>
              </a:rPr>
              <a:t>Этот взгляд, словно высший суд</a:t>
            </a:r>
          </a:p>
          <a:p>
            <a:pPr algn="ctr"/>
            <a:r>
              <a:rPr lang="ru-RU" b="1" dirty="0" smtClean="0">
                <a:solidFill>
                  <a:srgbClr val="002060"/>
                </a:solidFill>
                <a:latin typeface="Bookman Old Style" pitchFamily="18" charset="0"/>
              </a:rPr>
              <a:t>Для ребят, что сейчас растут.</a:t>
            </a:r>
          </a:p>
          <a:p>
            <a:pPr algn="ctr"/>
            <a:r>
              <a:rPr lang="ru-RU" b="1" dirty="0" smtClean="0">
                <a:solidFill>
                  <a:srgbClr val="002060"/>
                </a:solidFill>
                <a:latin typeface="Bookman Old Style" pitchFamily="18" charset="0"/>
              </a:rPr>
              <a:t>И мальчишкам нельзя ни солгать,</a:t>
            </a:r>
          </a:p>
          <a:p>
            <a:pPr algn="ctr"/>
            <a:r>
              <a:rPr lang="ru-RU" b="1" dirty="0" smtClean="0">
                <a:solidFill>
                  <a:srgbClr val="002060"/>
                </a:solidFill>
                <a:latin typeface="Bookman Old Style" pitchFamily="18" charset="0"/>
              </a:rPr>
              <a:t>Ни обмануть, ни с пути свернуть.</a:t>
            </a:r>
          </a:p>
          <a:p>
            <a:pPr algn="ctr"/>
            <a:endParaRPr lang="ru-RU" dirty="0" smtClean="0">
              <a:solidFill>
                <a:srgbClr val="002060"/>
              </a:solidFill>
            </a:endParaRPr>
          </a:p>
          <a:p>
            <a:pPr algn="ctr"/>
            <a:r>
              <a:rPr lang="ru-RU" dirty="0" err="1" smtClean="0">
                <a:solidFill>
                  <a:srgbClr val="002060"/>
                </a:solidFill>
              </a:rPr>
              <a:t>Е.Агранович</a:t>
            </a:r>
            <a:r>
              <a:rPr lang="ru-RU" dirty="0" smtClean="0">
                <a:solidFill>
                  <a:srgbClr val="002060"/>
                </a:solidFill>
              </a:rPr>
              <a:t>.</a:t>
            </a:r>
            <a:endParaRPr lang="ru-RU" dirty="0">
              <a:solidFill>
                <a:srgbClr val="002060"/>
              </a:solidFill>
            </a:endParaRPr>
          </a:p>
        </p:txBody>
      </p:sp>
      <p:pic>
        <p:nvPicPr>
          <p:cNvPr id="6" name="Содержимое 3" descr="C:\Documents and Settings\Долгушина А К\Мои документы\В.О. война\лорд.jpg"/>
          <p:cNvPicPr>
            <a:picLocks noGrp="1"/>
          </p:cNvPicPr>
          <p:nvPr>
            <p:ph sz="quarter" idx="1"/>
          </p:nvPr>
        </p:nvPicPr>
        <p:blipFill>
          <a:blip r:embed="rId2" cstate="print">
            <a:lum bright="20000"/>
          </a:blip>
          <a:srcRect/>
          <a:stretch>
            <a:fillRect/>
          </a:stretch>
        </p:blipFill>
        <p:spPr bwMode="auto">
          <a:xfrm>
            <a:off x="5286380" y="4000504"/>
            <a:ext cx="2928958" cy="2357422"/>
          </a:xfrm>
          <a:prstGeom prst="rect">
            <a:avLst/>
          </a:prstGeom>
          <a:noFill/>
          <a:ln w="9525">
            <a:noFill/>
            <a:miter lim="800000"/>
            <a:headEnd/>
            <a:tailEnd/>
          </a:ln>
          <a:scene3d>
            <a:camera prst="isometricOffAxis1Right"/>
            <a:lightRig rig="threePt" dir="t"/>
          </a:scene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2976" y="4572008"/>
            <a:ext cx="6545382" cy="1631216"/>
          </a:xfrm>
          <a:prstGeom prst="rect">
            <a:avLst/>
          </a:prstGeom>
          <a:noFill/>
        </p:spPr>
        <p:txBody>
          <a:bodyPr wrap="none" rtlCol="0">
            <a:spAutoFit/>
          </a:bodyPr>
          <a:lstStyle/>
          <a:p>
            <a:pPr algn="ctr"/>
            <a:r>
              <a:rPr lang="ru-RU" sz="2000" b="1" dirty="0" smtClean="0">
                <a:solidFill>
                  <a:srgbClr val="002060"/>
                </a:solidFill>
              </a:rPr>
              <a:t>В этот день в стране чествуют ГЕРОЕВ прошлого </a:t>
            </a:r>
          </a:p>
          <a:p>
            <a:pPr algn="ctr"/>
            <a:r>
              <a:rPr lang="ru-RU" sz="2000" b="1" dirty="0" smtClean="0">
                <a:solidFill>
                  <a:srgbClr val="002060"/>
                </a:solidFill>
              </a:rPr>
              <a:t>и настоящего времени, людей чести, долга и духа.</a:t>
            </a:r>
          </a:p>
          <a:p>
            <a:pPr algn="ctr"/>
            <a:r>
              <a:rPr lang="ru-RU" sz="2000" b="1" dirty="0" smtClean="0">
                <a:solidFill>
                  <a:srgbClr val="002060"/>
                </a:solidFill>
              </a:rPr>
              <a:t>Ныне здравствующих Героев Советского Союза,</a:t>
            </a:r>
          </a:p>
          <a:p>
            <a:pPr algn="ctr"/>
            <a:r>
              <a:rPr lang="ru-RU" sz="2000" b="1" dirty="0" smtClean="0">
                <a:solidFill>
                  <a:srgbClr val="002060"/>
                </a:solidFill>
              </a:rPr>
              <a:t>Героев Российской Федерации, </a:t>
            </a:r>
          </a:p>
          <a:p>
            <a:pPr algn="ctr"/>
            <a:r>
              <a:rPr lang="ru-RU" sz="2000" b="1" dirty="0" smtClean="0">
                <a:solidFill>
                  <a:srgbClr val="002060"/>
                </a:solidFill>
              </a:rPr>
              <a:t>кавалеров ордена Святого Георгия и ордена Славы.</a:t>
            </a:r>
            <a:endParaRPr lang="ru-RU" sz="2000" b="1" dirty="0">
              <a:solidFill>
                <a:srgbClr val="002060"/>
              </a:solidFill>
            </a:endParaRPr>
          </a:p>
        </p:txBody>
      </p:sp>
      <p:sp>
        <p:nvSpPr>
          <p:cNvPr id="7" name="TextBox 6"/>
          <p:cNvSpPr txBox="1"/>
          <p:nvPr/>
        </p:nvSpPr>
        <p:spPr>
          <a:xfrm>
            <a:off x="571472" y="214290"/>
            <a:ext cx="8072494" cy="1754326"/>
          </a:xfrm>
          <a:prstGeom prst="rect">
            <a:avLst/>
          </a:prstGeom>
          <a:noFill/>
        </p:spPr>
        <p:txBody>
          <a:bodyPr wrap="square" rtlCol="0">
            <a:spAutoFit/>
          </a:bodyPr>
          <a:lstStyle/>
          <a:p>
            <a:pPr algn="ctr"/>
            <a:r>
              <a:rPr lang="ru-RU" b="1" dirty="0" smtClean="0">
                <a:solidFill>
                  <a:srgbClr val="002060"/>
                </a:solidFill>
                <a:latin typeface="Cambria" pitchFamily="18" charset="0"/>
              </a:rPr>
              <a:t>Новый день  воинской славы отмечается 9 декабря, </a:t>
            </a:r>
          </a:p>
          <a:p>
            <a:pPr algn="ctr"/>
            <a:r>
              <a:rPr lang="ru-RU" b="1" dirty="0" smtClean="0">
                <a:solidFill>
                  <a:srgbClr val="002060"/>
                </a:solidFill>
                <a:latin typeface="Cambria" pitchFamily="18" charset="0"/>
              </a:rPr>
              <a:t>символизируя глубинную связь исторических эпох: </a:t>
            </a:r>
          </a:p>
          <a:p>
            <a:pPr algn="ctr"/>
            <a:r>
              <a:rPr lang="ru-RU" b="1" dirty="0" smtClean="0">
                <a:solidFill>
                  <a:srgbClr val="002060"/>
                </a:solidFill>
                <a:latin typeface="Cambria" pitchFamily="18" charset="0"/>
              </a:rPr>
              <a:t> в дореволюционной России это был День георгиевских кавалеров.</a:t>
            </a:r>
          </a:p>
          <a:p>
            <a:pPr algn="ctr"/>
            <a:r>
              <a:rPr lang="ru-RU" b="1" dirty="0" smtClean="0">
                <a:solidFill>
                  <a:srgbClr val="002060"/>
                </a:solidFill>
                <a:latin typeface="Cambria" pitchFamily="18" charset="0"/>
              </a:rPr>
              <a:t>Именно 9 декабря  1769 года императрица Екатерина </a:t>
            </a:r>
            <a:r>
              <a:rPr lang="en-US" b="1" dirty="0" smtClean="0">
                <a:solidFill>
                  <a:srgbClr val="002060"/>
                </a:solidFill>
                <a:latin typeface="Cambria" pitchFamily="18" charset="0"/>
                <a:cs typeface="Times New Roman"/>
              </a:rPr>
              <a:t>II</a:t>
            </a:r>
            <a:r>
              <a:rPr lang="ru-RU" b="1" dirty="0" smtClean="0">
                <a:solidFill>
                  <a:srgbClr val="002060"/>
                </a:solidFill>
                <a:latin typeface="Cambria" pitchFamily="18" charset="0"/>
                <a:cs typeface="Times New Roman"/>
              </a:rPr>
              <a:t> учредила Высшую воинскую награду – орден Святого Георгия для отличия  офицеров за заслуги  на поле боя.</a:t>
            </a:r>
            <a:endParaRPr lang="ru-RU" b="1" dirty="0">
              <a:solidFill>
                <a:srgbClr val="002060"/>
              </a:solidFill>
              <a:latin typeface="Cambria" pitchFamily="18" charset="0"/>
            </a:endParaRPr>
          </a:p>
        </p:txBody>
      </p:sp>
      <p:pic>
        <p:nvPicPr>
          <p:cNvPr id="1027" name="Picture 3" descr="C:\Documents and Settings\Долгушина А К\Мои документы\Мои рисунки\2013-11 (ноя)\сканирование0002.jpg"/>
          <p:cNvPicPr>
            <a:picLocks noChangeAspect="1" noChangeArrowheads="1"/>
          </p:cNvPicPr>
          <p:nvPr/>
        </p:nvPicPr>
        <p:blipFill>
          <a:blip r:embed="rId2"/>
          <a:srcRect t="6429" r="4060" b="9999"/>
          <a:stretch>
            <a:fillRect/>
          </a:stretch>
        </p:blipFill>
        <p:spPr bwMode="auto">
          <a:xfrm>
            <a:off x="2780555" y="2214554"/>
            <a:ext cx="3577395" cy="221457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0"/>
            <a:ext cx="8058152" cy="714356"/>
          </a:xfrm>
        </p:spPr>
        <p:txBody>
          <a:bodyPr>
            <a:normAutofit fontScale="90000"/>
          </a:bodyPr>
          <a:lstStyle/>
          <a:p>
            <a:pPr algn="ctr"/>
            <a:r>
              <a:rPr lang="ru-RU" sz="2800" dirty="0" smtClean="0">
                <a:solidFill>
                  <a:srgbClr val="C00000"/>
                </a:solidFill>
              </a:rPr>
              <a:t/>
            </a:r>
            <a:br>
              <a:rPr lang="ru-RU" sz="2800" dirty="0" smtClean="0">
                <a:solidFill>
                  <a:srgbClr val="C00000"/>
                </a:solidFill>
              </a:rPr>
            </a:br>
            <a:r>
              <a:rPr lang="ru-RU" sz="2800" dirty="0" smtClean="0">
                <a:solidFill>
                  <a:srgbClr val="C00000"/>
                </a:solidFill>
              </a:rPr>
              <a:t/>
            </a:r>
            <a:br>
              <a:rPr lang="ru-RU" sz="2800" dirty="0" smtClean="0">
                <a:solidFill>
                  <a:srgbClr val="C00000"/>
                </a:solidFill>
              </a:rPr>
            </a:br>
            <a:r>
              <a:rPr lang="ru-RU" sz="2200" b="1" dirty="0" smtClean="0">
                <a:solidFill>
                  <a:srgbClr val="C00000"/>
                </a:solidFill>
              </a:rPr>
              <a:t>Орден Святого Георгия для отличия  офицеров за заслуги  на поле боя</a:t>
            </a:r>
            <a:endParaRPr lang="ru-RU" sz="2200" b="1" dirty="0">
              <a:solidFill>
                <a:srgbClr val="C00000"/>
              </a:solidFill>
            </a:endParaRPr>
          </a:p>
        </p:txBody>
      </p:sp>
      <p:pic>
        <p:nvPicPr>
          <p:cNvPr id="4" name="Picture 2" descr="C:\Documents and Settings\Долгушина А К\Мои документы\Георг.ленточка\Георгиевская ленточка\1241118698_soldatskij-georgij-4-st..jpg"/>
          <p:cNvPicPr>
            <a:picLocks noGrp="1" noChangeAspect="1" noChangeArrowheads="1"/>
          </p:cNvPicPr>
          <p:nvPr>
            <p:ph sz="quarter" idx="1"/>
          </p:nvPr>
        </p:nvPicPr>
        <p:blipFill>
          <a:blip r:embed="rId2"/>
          <a:srcRect/>
          <a:stretch>
            <a:fillRect/>
          </a:stretch>
        </p:blipFill>
        <p:spPr bwMode="auto">
          <a:xfrm>
            <a:off x="3143240" y="642918"/>
            <a:ext cx="2503962" cy="3357586"/>
          </a:xfrm>
          <a:prstGeom prst="rect">
            <a:avLst/>
          </a:prstGeom>
          <a:noFill/>
        </p:spPr>
      </p:pic>
      <p:pic>
        <p:nvPicPr>
          <p:cNvPr id="5" name="Picture 4"/>
          <p:cNvPicPr>
            <a:picLocks noChangeAspect="1" noChangeArrowheads="1"/>
          </p:cNvPicPr>
          <p:nvPr/>
        </p:nvPicPr>
        <p:blipFill>
          <a:blip r:embed="rId3"/>
          <a:srcRect b="6760"/>
          <a:stretch>
            <a:fillRect/>
          </a:stretch>
        </p:blipFill>
        <p:spPr bwMode="auto">
          <a:xfrm>
            <a:off x="6572264" y="2000240"/>
            <a:ext cx="2175807" cy="2709151"/>
          </a:xfrm>
          <a:prstGeom prst="ellipse">
            <a:avLst/>
          </a:prstGeom>
          <a:noFill/>
          <a:ln w="3175">
            <a:solidFill>
              <a:schemeClr val="tx1"/>
            </a:solidFill>
            <a:miter lim="800000"/>
            <a:headEnd/>
            <a:tailEnd/>
          </a:ln>
          <a:effectLst>
            <a:softEdge rad="63500"/>
          </a:effectLst>
        </p:spPr>
      </p:pic>
      <p:sp>
        <p:nvSpPr>
          <p:cNvPr id="6" name="TextBox 5"/>
          <p:cNvSpPr txBox="1"/>
          <p:nvPr/>
        </p:nvSpPr>
        <p:spPr>
          <a:xfrm>
            <a:off x="6572264" y="5357826"/>
            <a:ext cx="2316211" cy="830997"/>
          </a:xfrm>
          <a:prstGeom prst="rect">
            <a:avLst/>
          </a:prstGeom>
          <a:noFill/>
        </p:spPr>
        <p:txBody>
          <a:bodyPr wrap="square" rtlCol="0">
            <a:spAutoFit/>
          </a:bodyPr>
          <a:lstStyle/>
          <a:p>
            <a:pPr algn="ctr"/>
            <a:r>
              <a:rPr lang="ru-RU" sz="1600" dirty="0" smtClean="0"/>
              <a:t>Михаил Илларионович</a:t>
            </a:r>
          </a:p>
          <a:p>
            <a:pPr algn="ctr"/>
            <a:r>
              <a:rPr lang="ru-RU" sz="1600" dirty="0" smtClean="0"/>
              <a:t>Кутузов</a:t>
            </a:r>
            <a:endParaRPr lang="ru-RU" sz="1600" dirty="0"/>
          </a:p>
        </p:txBody>
      </p:sp>
      <p:pic>
        <p:nvPicPr>
          <p:cNvPr id="1026" name="Picture 2" descr="C:\Documents and Settings\Долгушина А К\Мои документы\Георг.ленточка\612126cb0d6dedb2916bfd84e1f5fe68.jpg"/>
          <p:cNvPicPr>
            <a:picLocks noChangeAspect="1" noChangeArrowheads="1"/>
          </p:cNvPicPr>
          <p:nvPr/>
        </p:nvPicPr>
        <p:blipFill>
          <a:blip r:embed="rId4"/>
          <a:srcRect b="22299"/>
          <a:stretch>
            <a:fillRect/>
          </a:stretch>
        </p:blipFill>
        <p:spPr bwMode="auto">
          <a:xfrm>
            <a:off x="3857620" y="5143512"/>
            <a:ext cx="1714512" cy="1493495"/>
          </a:xfrm>
          <a:prstGeom prst="rect">
            <a:avLst/>
          </a:prstGeom>
          <a:noFill/>
        </p:spPr>
      </p:pic>
      <p:sp>
        <p:nvSpPr>
          <p:cNvPr id="7" name="TextBox 6"/>
          <p:cNvSpPr txBox="1"/>
          <p:nvPr/>
        </p:nvSpPr>
        <p:spPr>
          <a:xfrm>
            <a:off x="3428992" y="4786322"/>
            <a:ext cx="2922916" cy="400110"/>
          </a:xfrm>
          <a:prstGeom prst="rect">
            <a:avLst/>
          </a:prstGeom>
          <a:noFill/>
        </p:spPr>
        <p:txBody>
          <a:bodyPr wrap="none" rtlCol="0">
            <a:spAutoFit/>
          </a:bodyPr>
          <a:lstStyle/>
          <a:p>
            <a:r>
              <a:rPr lang="ru-RU" sz="2000" dirty="0" smtClean="0">
                <a:solidFill>
                  <a:srgbClr val="C00000"/>
                </a:solidFill>
                <a:latin typeface="Arial" pitchFamily="34" charset="0"/>
                <a:cs typeface="Arial" pitchFamily="34" charset="0"/>
              </a:rPr>
              <a:t>Георгиевская ленточка</a:t>
            </a:r>
            <a:endParaRPr lang="ru-RU" sz="2000" dirty="0">
              <a:solidFill>
                <a:srgbClr val="C00000"/>
              </a:solidFill>
              <a:latin typeface="Arial" pitchFamily="34" charset="0"/>
              <a:cs typeface="Arial" pitchFamily="34" charset="0"/>
            </a:endParaRPr>
          </a:p>
        </p:txBody>
      </p:sp>
      <p:pic>
        <p:nvPicPr>
          <p:cNvPr id="3" name="Picture 2" descr="C:\Documents and Settings\Долгушина А К\Рабочий стол\сканирование0020.jpg"/>
          <p:cNvPicPr>
            <a:picLocks noChangeAspect="1" noChangeArrowheads="1"/>
          </p:cNvPicPr>
          <p:nvPr/>
        </p:nvPicPr>
        <p:blipFill>
          <a:blip r:embed="rId5"/>
          <a:srcRect/>
          <a:stretch>
            <a:fillRect/>
          </a:stretch>
        </p:blipFill>
        <p:spPr bwMode="auto">
          <a:xfrm>
            <a:off x="714348" y="1964521"/>
            <a:ext cx="2143140" cy="2678926"/>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Box 8"/>
          <p:cNvSpPr txBox="1"/>
          <p:nvPr/>
        </p:nvSpPr>
        <p:spPr>
          <a:xfrm>
            <a:off x="857224" y="5214950"/>
            <a:ext cx="1281313" cy="830997"/>
          </a:xfrm>
          <a:prstGeom prst="rect">
            <a:avLst/>
          </a:prstGeom>
          <a:noFill/>
        </p:spPr>
        <p:txBody>
          <a:bodyPr wrap="none" rtlCol="0">
            <a:spAutoFit/>
          </a:bodyPr>
          <a:lstStyle/>
          <a:p>
            <a:pPr algn="ctr"/>
            <a:r>
              <a:rPr lang="ru-RU" sz="1600" dirty="0" smtClean="0"/>
              <a:t>Николай </a:t>
            </a:r>
          </a:p>
          <a:p>
            <a:pPr algn="ctr"/>
            <a:r>
              <a:rPr lang="ru-RU" sz="1600" dirty="0" smtClean="0"/>
              <a:t>Васильевич</a:t>
            </a:r>
          </a:p>
          <a:p>
            <a:pPr algn="ctr"/>
            <a:r>
              <a:rPr lang="ru-RU" sz="1600" dirty="0" smtClean="0"/>
              <a:t>Суворов</a:t>
            </a:r>
            <a:endParaRPr lang="ru-RU" sz="1600" dirty="0"/>
          </a:p>
        </p:txBody>
      </p:sp>
      <p:sp>
        <p:nvSpPr>
          <p:cNvPr id="10" name="TextBox 9"/>
          <p:cNvSpPr txBox="1"/>
          <p:nvPr/>
        </p:nvSpPr>
        <p:spPr>
          <a:xfrm>
            <a:off x="2500298" y="4143380"/>
            <a:ext cx="4253087" cy="646331"/>
          </a:xfrm>
          <a:prstGeom prst="rect">
            <a:avLst/>
          </a:prstGeom>
          <a:noFill/>
        </p:spPr>
        <p:txBody>
          <a:bodyPr wrap="none" rtlCol="0">
            <a:spAutoFit/>
          </a:bodyPr>
          <a:lstStyle/>
          <a:p>
            <a:pPr algn="ctr"/>
            <a:r>
              <a:rPr lang="ru-RU" b="1" dirty="0" smtClean="0"/>
              <a:t>Им были  награждены выдающиеся </a:t>
            </a:r>
          </a:p>
          <a:p>
            <a:pPr algn="ctr"/>
            <a:r>
              <a:rPr lang="ru-RU" b="1" dirty="0" smtClean="0"/>
              <a:t>российские полководцы</a:t>
            </a:r>
            <a:endParaRPr lang="ru-RU"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428604"/>
            <a:ext cx="873335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Герои земли ЯМАЛЬСКОЙ</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50" name="WordArt 2"/>
          <p:cNvSpPr>
            <a:spLocks noChangeArrowheads="1" noChangeShapeType="1" noTextEdit="1"/>
          </p:cNvSpPr>
          <p:nvPr/>
        </p:nvSpPr>
        <p:spPr bwMode="auto">
          <a:xfrm>
            <a:off x="4929190" y="1500175"/>
            <a:ext cx="2786082" cy="3929090"/>
          </a:xfrm>
          <a:prstGeom prst="rect">
            <a:avLst/>
          </a:prstGeom>
        </p:spPr>
        <p:txBody>
          <a:bodyPr wrap="none" fromWordArt="1">
            <a:prstTxWarp prst="textPlain">
              <a:avLst>
                <a:gd name="adj" fmla="val 50000"/>
              </a:avLst>
            </a:prstTxWarp>
          </a:bodyPr>
          <a:lstStyle/>
          <a:p>
            <a:pPr algn="ctr" rtl="0"/>
            <a:r>
              <a:rPr lang="ru-RU" sz="2800" b="1"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Всем, кто пал в боях,</a:t>
            </a:r>
          </a:p>
          <a:p>
            <a:pPr algn="ctr" rtl="0"/>
            <a:r>
              <a:rPr lang="ru-RU" sz="2800" b="1"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дедам-прадедам</a:t>
            </a:r>
          </a:p>
          <a:p>
            <a:pPr algn="ctr" rtl="0"/>
            <a:r>
              <a:rPr lang="ru-RU" sz="2800" b="1"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Память вечная,</a:t>
            </a:r>
          </a:p>
          <a:p>
            <a:pPr algn="ctr" rtl="0"/>
            <a:r>
              <a:rPr lang="ru-RU" sz="2800" b="1"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незабвенная.</a:t>
            </a:r>
          </a:p>
          <a:p>
            <a:pPr algn="ctr" rtl="0"/>
            <a:r>
              <a:rPr lang="ru-RU" sz="2800" b="1"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Ну, а тем, кто</a:t>
            </a:r>
          </a:p>
          <a:p>
            <a:pPr algn="ctr" rtl="0"/>
            <a:r>
              <a:rPr lang="ru-RU" sz="2800" b="1"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вернулся</a:t>
            </a:r>
          </a:p>
          <a:p>
            <a:pPr algn="ctr" rtl="0"/>
            <a:r>
              <a:rPr lang="ru-RU" sz="2800" b="1"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домой живым -</a:t>
            </a:r>
          </a:p>
          <a:p>
            <a:pPr algn="ctr" rtl="0"/>
            <a:r>
              <a:rPr lang="ru-RU" sz="2800" b="1"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низкий вам поклон,</a:t>
            </a:r>
          </a:p>
          <a:p>
            <a:pPr algn="ctr" rtl="0"/>
            <a:r>
              <a:rPr lang="ru-RU" sz="2800" b="1"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СЛАВА ВЕЧНАЯ!</a:t>
            </a:r>
            <a:endParaRPr lang="ru-RU" sz="2800" b="1" kern="10" spc="0" dirty="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endParaRPr>
          </a:p>
        </p:txBody>
      </p:sp>
      <p:pic>
        <p:nvPicPr>
          <p:cNvPr id="5" name="Содержимое 3" descr="E:\zvezda_med.png"/>
          <p:cNvPicPr>
            <a:picLocks/>
          </p:cNvPicPr>
          <p:nvPr/>
        </p:nvPicPr>
        <p:blipFill>
          <a:blip r:embed="rId2"/>
          <a:srcRect/>
          <a:stretch>
            <a:fillRect/>
          </a:stretch>
        </p:blipFill>
        <p:spPr bwMode="auto">
          <a:xfrm>
            <a:off x="2000232" y="1643050"/>
            <a:ext cx="1857388" cy="3714776"/>
          </a:xfrm>
          <a:prstGeom prst="rect">
            <a:avLst/>
          </a:prstGeom>
          <a:noFill/>
          <a:ln w="9525">
            <a:noFill/>
            <a:miter lim="800000"/>
            <a:headEnd/>
            <a:tailEnd/>
          </a:ln>
        </p:spPr>
      </p:pic>
      <p:sp>
        <p:nvSpPr>
          <p:cNvPr id="6" name="TextBox 5"/>
          <p:cNvSpPr txBox="1"/>
          <p:nvPr/>
        </p:nvSpPr>
        <p:spPr>
          <a:xfrm>
            <a:off x="1142976" y="5786454"/>
            <a:ext cx="2695994" cy="646331"/>
          </a:xfrm>
          <a:prstGeom prst="rect">
            <a:avLst/>
          </a:prstGeom>
          <a:noFill/>
        </p:spPr>
        <p:txBody>
          <a:bodyPr wrap="none" rtlCol="0">
            <a:spAutoFit/>
          </a:bodyPr>
          <a:lstStyle/>
          <a:p>
            <a:pPr algn="ctr"/>
            <a:r>
              <a:rPr lang="ru-RU" dirty="0" smtClean="0">
                <a:solidFill>
                  <a:srgbClr val="002060"/>
                </a:solidFill>
              </a:rPr>
              <a:t>Золотая звезда </a:t>
            </a:r>
          </a:p>
          <a:p>
            <a:pPr algn="ctr"/>
            <a:r>
              <a:rPr lang="ru-RU" dirty="0" smtClean="0">
                <a:solidFill>
                  <a:srgbClr val="002060"/>
                </a:solidFill>
              </a:rPr>
              <a:t>Героя Советского Союза</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1"/>
          <p:cNvSpPr/>
          <p:nvPr/>
        </p:nvSpPr>
        <p:spPr>
          <a:xfrm>
            <a:off x="2571736" y="2071678"/>
            <a:ext cx="4071966" cy="2571768"/>
          </a:xfrm>
          <a:prstGeom prst="round2Diag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smtClean="0">
              <a:solidFill>
                <a:srgbClr val="002060"/>
              </a:solidFill>
              <a:latin typeface="Arial Black" pitchFamily="34" charset="0"/>
            </a:endParaRPr>
          </a:p>
          <a:p>
            <a:pPr algn="ctr"/>
            <a:r>
              <a:rPr lang="ru-RU" sz="1400" dirty="0" smtClean="0">
                <a:solidFill>
                  <a:srgbClr val="002060"/>
                </a:solidFill>
                <a:latin typeface="Arial Black" pitchFamily="34" charset="0"/>
              </a:rPr>
              <a:t>Не все герои получили  это почетнейшее звание при жизни, многие удостоились его посмертно. </a:t>
            </a:r>
          </a:p>
          <a:p>
            <a:pPr algn="ctr"/>
            <a:r>
              <a:rPr lang="ru-RU" sz="1400" dirty="0" smtClean="0">
                <a:solidFill>
                  <a:srgbClr val="002060"/>
                </a:solidFill>
                <a:latin typeface="Arial Black" pitchFamily="34" charset="0"/>
              </a:rPr>
              <a:t>В Ямало-Ненецком автономном округе в списке Героев числятся В.Н.Егоров, А.М.Зверев,</a:t>
            </a:r>
          </a:p>
          <a:p>
            <a:pPr algn="ctr"/>
            <a:r>
              <a:rPr lang="ru-RU" sz="1400" dirty="0" smtClean="0">
                <a:solidFill>
                  <a:srgbClr val="002060"/>
                </a:solidFill>
                <a:latin typeface="Arial Black" pitchFamily="34" charset="0"/>
              </a:rPr>
              <a:t>И.В.Корольков, Н.В.Архангельский, А.Е.Звягин, В.А.Борисов, В.И.Давыдов, П.Я.Панов.</a:t>
            </a:r>
          </a:p>
          <a:p>
            <a:pPr algn="ctr"/>
            <a:r>
              <a:rPr lang="ru-RU" dirty="0" smtClean="0">
                <a:solidFill>
                  <a:srgbClr val="002060"/>
                </a:solidFill>
                <a:latin typeface="Arial Black" pitchFamily="34" charset="0"/>
              </a:rPr>
              <a:t>.</a:t>
            </a:r>
            <a:endParaRPr lang="ru-RU" dirty="0">
              <a:solidFill>
                <a:srgbClr val="002060"/>
              </a:solidFill>
              <a:latin typeface="Arial Black" pitchFamily="34" charset="0"/>
            </a:endParaRPr>
          </a:p>
        </p:txBody>
      </p:sp>
      <p:pic>
        <p:nvPicPr>
          <p:cNvPr id="3" name="Содержимое 3" descr="E:\загруженное (1).jpg"/>
          <p:cNvPicPr>
            <a:picLocks/>
          </p:cNvPicPr>
          <p:nvPr/>
        </p:nvPicPr>
        <p:blipFill>
          <a:blip r:embed="rId2"/>
          <a:srcRect b="5859"/>
          <a:stretch>
            <a:fillRect/>
          </a:stretch>
        </p:blipFill>
        <p:spPr bwMode="auto">
          <a:xfrm>
            <a:off x="857224" y="214290"/>
            <a:ext cx="1357322" cy="17859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Содержимое 3" descr="E:\загруженное (4).jpg"/>
          <p:cNvPicPr>
            <a:picLocks/>
          </p:cNvPicPr>
          <p:nvPr/>
        </p:nvPicPr>
        <p:blipFill>
          <a:blip r:embed="rId3"/>
          <a:srcRect b="15625"/>
          <a:stretch>
            <a:fillRect/>
          </a:stretch>
        </p:blipFill>
        <p:spPr bwMode="auto">
          <a:xfrm>
            <a:off x="3786182" y="214290"/>
            <a:ext cx="1428760" cy="17145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Содержимое 3" descr="C:\Users\Долгушина Алефтина\Downloads\slide0306_image732_0.jpg"/>
          <p:cNvPicPr>
            <a:picLocks/>
          </p:cNvPicPr>
          <p:nvPr/>
        </p:nvPicPr>
        <p:blipFill>
          <a:blip r:embed="rId4"/>
          <a:srcRect/>
          <a:stretch>
            <a:fillRect/>
          </a:stretch>
        </p:blipFill>
        <p:spPr bwMode="auto">
          <a:xfrm>
            <a:off x="6929454" y="214290"/>
            <a:ext cx="1357322" cy="17859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Содержимое 3" descr="C:\Users\Долгушина Алефтина\Downloads\Корольков.jpg"/>
          <p:cNvPicPr>
            <a:picLocks/>
          </p:cNvPicPr>
          <p:nvPr/>
        </p:nvPicPr>
        <p:blipFill>
          <a:blip r:embed="rId5"/>
          <a:srcRect/>
          <a:stretch>
            <a:fillRect/>
          </a:stretch>
        </p:blipFill>
        <p:spPr bwMode="auto">
          <a:xfrm>
            <a:off x="500034" y="2500306"/>
            <a:ext cx="1428760" cy="17859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Содержимое 3" descr="C:\Users\Долгушина Алефтина\Downloads\borisov_va1.jpg"/>
          <p:cNvPicPr>
            <a:picLocks/>
          </p:cNvPicPr>
          <p:nvPr/>
        </p:nvPicPr>
        <p:blipFill>
          <a:blip r:embed="rId6"/>
          <a:srcRect/>
          <a:stretch>
            <a:fillRect/>
          </a:stretch>
        </p:blipFill>
        <p:spPr bwMode="auto">
          <a:xfrm>
            <a:off x="7358082" y="2428868"/>
            <a:ext cx="1357322" cy="18573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Рисунок 7" descr="C:\Users\Долгушина Алефтина\Downloads\zvyagin.jpg"/>
          <p:cNvPicPr/>
          <p:nvPr/>
        </p:nvPicPr>
        <p:blipFill>
          <a:blip r:embed="rId7"/>
          <a:srcRect/>
          <a:stretch>
            <a:fillRect/>
          </a:stretch>
        </p:blipFill>
        <p:spPr bwMode="auto">
          <a:xfrm>
            <a:off x="3929058" y="4786322"/>
            <a:ext cx="1357322" cy="17145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Рисунок 8" descr="C:\Users\Долгушина Алефтина\Downloads\PanovPY.jpg"/>
          <p:cNvPicPr/>
          <p:nvPr/>
        </p:nvPicPr>
        <p:blipFill>
          <a:blip r:embed="rId8"/>
          <a:srcRect l="4524" t="3818" r="5000" b="5091"/>
          <a:stretch>
            <a:fillRect/>
          </a:stretch>
        </p:blipFill>
        <p:spPr bwMode="auto">
          <a:xfrm>
            <a:off x="7072330" y="4714884"/>
            <a:ext cx="1285884" cy="17859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Рисунок 9" descr="E:\загруженное (2).jpg"/>
          <p:cNvPicPr/>
          <p:nvPr/>
        </p:nvPicPr>
        <p:blipFill>
          <a:blip r:embed="rId9"/>
          <a:srcRect t="3125" b="12707"/>
          <a:stretch>
            <a:fillRect/>
          </a:stretch>
        </p:blipFill>
        <p:spPr bwMode="auto">
          <a:xfrm>
            <a:off x="785786" y="4643446"/>
            <a:ext cx="1357322" cy="185736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0"/>
            <a:ext cx="6858048" cy="642918"/>
          </a:xfrm>
        </p:spPr>
        <p:txBody>
          <a:bodyPr>
            <a:normAutofit fontScale="90000"/>
          </a:bodyPr>
          <a:lstStyle/>
          <a:p>
            <a:r>
              <a:rPr lang="ru-RU" b="1" dirty="0" smtClean="0">
                <a:solidFill>
                  <a:srgbClr val="C00000"/>
                </a:solidFill>
              </a:rPr>
              <a:t>Иван  Васильевич Корольков</a:t>
            </a:r>
            <a:endParaRPr lang="ru-RU" b="1" dirty="0">
              <a:solidFill>
                <a:srgbClr val="C00000"/>
              </a:solidFill>
            </a:endParaRPr>
          </a:p>
        </p:txBody>
      </p:sp>
      <p:pic>
        <p:nvPicPr>
          <p:cNvPr id="4" name="Содержимое 3" descr="C:\Users\Долгушина Алефтина\Downloads\Корольков.jpg"/>
          <p:cNvPicPr>
            <a:picLocks noGrp="1"/>
          </p:cNvPicPr>
          <p:nvPr>
            <p:ph sz="quarter" idx="1"/>
          </p:nvPr>
        </p:nvPicPr>
        <p:blipFill>
          <a:blip r:embed="rId2"/>
          <a:srcRect/>
          <a:stretch>
            <a:fillRect/>
          </a:stretch>
        </p:blipFill>
        <p:spPr bwMode="auto">
          <a:xfrm>
            <a:off x="3357554" y="571480"/>
            <a:ext cx="1776417" cy="22860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050" name="WordArt 2"/>
          <p:cNvSpPr>
            <a:spLocks noChangeArrowheads="1" noChangeShapeType="1" noTextEdit="1"/>
          </p:cNvSpPr>
          <p:nvPr/>
        </p:nvSpPr>
        <p:spPr bwMode="auto">
          <a:xfrm>
            <a:off x="2857488" y="3000372"/>
            <a:ext cx="3000396" cy="214314"/>
          </a:xfrm>
          <a:prstGeom prst="rect">
            <a:avLst/>
          </a:prstGeom>
        </p:spPr>
        <p:txBody>
          <a:bodyPr wrap="none" fromWordArt="1">
            <a:prstTxWarp prst="textPlain">
              <a:avLst>
                <a:gd name="adj" fmla="val 50000"/>
              </a:avLst>
            </a:prstTxWarp>
          </a:bodyPr>
          <a:lstStyle/>
          <a:p>
            <a:pPr algn="ctr" rtl="0"/>
            <a:r>
              <a:rPr lang="ru-RU" sz="3600"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5.10.1919 - 1.01.1984</a:t>
            </a:r>
            <a:endParaRPr lang="ru-RU" sz="3600" kern="10" spc="0" dirty="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endParaRPr>
          </a:p>
        </p:txBody>
      </p:sp>
      <p:sp>
        <p:nvSpPr>
          <p:cNvPr id="7" name="Скругленный прямоугольник 6"/>
          <p:cNvSpPr/>
          <p:nvPr/>
        </p:nvSpPr>
        <p:spPr>
          <a:xfrm>
            <a:off x="571472" y="3286124"/>
            <a:ext cx="7929618" cy="3357586"/>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02060"/>
                </a:solidFill>
              </a:rPr>
              <a:t>Родился в 1919 году в </a:t>
            </a:r>
            <a:r>
              <a:rPr lang="ru-RU" sz="1400" b="1" dirty="0" err="1" smtClean="0">
                <a:solidFill>
                  <a:srgbClr val="002060"/>
                </a:solidFill>
              </a:rPr>
              <a:t>Сургутском</a:t>
            </a:r>
            <a:r>
              <a:rPr lang="ru-RU" sz="1400" b="1" dirty="0" smtClean="0">
                <a:solidFill>
                  <a:srgbClr val="002060"/>
                </a:solidFill>
              </a:rPr>
              <a:t> районе. В начале 30-х годов его семья </a:t>
            </a:r>
          </a:p>
          <a:p>
            <a:pPr algn="ctr"/>
            <a:r>
              <a:rPr lang="ru-RU" sz="1400" b="1" dirty="0" smtClean="0">
                <a:solidFill>
                  <a:srgbClr val="002060"/>
                </a:solidFill>
              </a:rPr>
              <a:t>поселилась в Салехарде. После окончания школы поступил в Уральский</a:t>
            </a:r>
          </a:p>
          <a:p>
            <a:pPr algn="ctr"/>
            <a:r>
              <a:rPr lang="ru-RU" sz="1400" b="1" dirty="0" smtClean="0">
                <a:solidFill>
                  <a:srgbClr val="002060"/>
                </a:solidFill>
              </a:rPr>
              <a:t> университет. Война началась, когда он заканчивал второй курс. В армию Иван </a:t>
            </a:r>
          </a:p>
          <a:p>
            <a:pPr algn="ctr"/>
            <a:r>
              <a:rPr lang="ru-RU" sz="1400" b="1" dirty="0" smtClean="0">
                <a:solidFill>
                  <a:srgbClr val="002060"/>
                </a:solidFill>
              </a:rPr>
              <a:t>Корольков был призван в декабре 1942 года и направлен на курсы младших </a:t>
            </a:r>
          </a:p>
          <a:p>
            <a:pPr algn="ctr"/>
            <a:r>
              <a:rPr lang="ru-RU" sz="1400" b="1" dirty="0" smtClean="0">
                <a:solidFill>
                  <a:srgbClr val="002060"/>
                </a:solidFill>
              </a:rPr>
              <a:t>лейтенантов в Новосибирск. На фронт попал летом 1943 года, так и не сумев </a:t>
            </a:r>
          </a:p>
          <a:p>
            <a:pPr algn="ctr"/>
            <a:r>
              <a:rPr lang="ru-RU" sz="1400" b="1" dirty="0" smtClean="0">
                <a:solidFill>
                  <a:srgbClr val="002060"/>
                </a:solidFill>
              </a:rPr>
              <a:t>закончить училище. Его, в звании ефрейтора, назначили помощником командира </a:t>
            </a:r>
          </a:p>
          <a:p>
            <a:pPr algn="ctr"/>
            <a:r>
              <a:rPr lang="ru-RU" sz="1400" b="1" dirty="0" smtClean="0">
                <a:solidFill>
                  <a:srgbClr val="002060"/>
                </a:solidFill>
              </a:rPr>
              <a:t>взвода 221 стрелкового гвардейского полка, 77 гвардейской дивизии, входившего </a:t>
            </a:r>
          </a:p>
          <a:p>
            <a:pPr algn="ctr"/>
            <a:r>
              <a:rPr lang="ru-RU" sz="1400" b="1" dirty="0" smtClean="0">
                <a:solidFill>
                  <a:srgbClr val="002060"/>
                </a:solidFill>
              </a:rPr>
              <a:t>в состав 6-й армии Центрального фронта. Боевой путь </a:t>
            </a:r>
            <a:r>
              <a:rPr lang="ru-RU" sz="1400" b="1" dirty="0" err="1" smtClean="0">
                <a:solidFill>
                  <a:srgbClr val="002060"/>
                </a:solidFill>
              </a:rPr>
              <a:t>Королькова</a:t>
            </a:r>
            <a:r>
              <a:rPr lang="ru-RU" sz="1400" b="1" dirty="0" smtClean="0">
                <a:solidFill>
                  <a:srgbClr val="002060"/>
                </a:solidFill>
              </a:rPr>
              <a:t> прошел через </a:t>
            </a:r>
          </a:p>
          <a:p>
            <a:pPr algn="ctr"/>
            <a:r>
              <a:rPr lang="ru-RU" sz="1400" b="1" dirty="0" smtClean="0">
                <a:solidFill>
                  <a:srgbClr val="002060"/>
                </a:solidFill>
              </a:rPr>
              <a:t>Орел, Оршу, </a:t>
            </a:r>
            <a:r>
              <a:rPr lang="ru-RU" sz="1400" b="1" dirty="0" err="1" smtClean="0">
                <a:solidFill>
                  <a:srgbClr val="002060"/>
                </a:solidFill>
              </a:rPr>
              <a:t>Глухов</a:t>
            </a:r>
            <a:r>
              <a:rPr lang="ru-RU" sz="1400" b="1" dirty="0" smtClean="0">
                <a:solidFill>
                  <a:srgbClr val="002060"/>
                </a:solidFill>
              </a:rPr>
              <a:t>, Чернигов. Осенью 1943 года пулеметному подразделению,</a:t>
            </a:r>
          </a:p>
          <a:p>
            <a:pPr algn="ctr"/>
            <a:r>
              <a:rPr lang="ru-RU" sz="1400" b="1" dirty="0" smtClean="0">
                <a:solidFill>
                  <a:srgbClr val="002060"/>
                </a:solidFill>
              </a:rPr>
              <a:t> где служил Иван Корольков, было приказано взять на себя огневой </a:t>
            </a:r>
            <a:r>
              <a:rPr lang="ru-RU" sz="1400" b="1" dirty="0" err="1" smtClean="0">
                <a:solidFill>
                  <a:srgbClr val="002060"/>
                </a:solidFill>
              </a:rPr>
              <a:t>ударпротивника</a:t>
            </a:r>
            <a:endParaRPr lang="ru-RU" sz="1400" b="1" dirty="0" smtClean="0">
              <a:solidFill>
                <a:srgbClr val="002060"/>
              </a:solidFill>
            </a:endParaRPr>
          </a:p>
          <a:p>
            <a:pPr algn="ctr"/>
            <a:r>
              <a:rPr lang="ru-RU" sz="1400" b="1" dirty="0" smtClean="0">
                <a:solidFill>
                  <a:srgbClr val="002060"/>
                </a:solidFill>
              </a:rPr>
              <a:t> и отвлекать его, пока подразделения батальона не переправятся на </a:t>
            </a:r>
          </a:p>
          <a:p>
            <a:pPr algn="ctr"/>
            <a:r>
              <a:rPr lang="ru-RU" sz="1400" b="1" dirty="0" smtClean="0">
                <a:solidFill>
                  <a:srgbClr val="002060"/>
                </a:solidFill>
              </a:rPr>
              <a:t>противоположный берег Днепра, занятый противником. Поставленную задачу </a:t>
            </a:r>
          </a:p>
          <a:p>
            <a:pPr algn="ctr"/>
            <a:r>
              <a:rPr lang="ru-RU" sz="1400" b="1" dirty="0" smtClean="0">
                <a:solidFill>
                  <a:srgbClr val="002060"/>
                </a:solidFill>
              </a:rPr>
              <a:t>горстка смельчаков выполнила, а тем временем остальные подразделения </a:t>
            </a:r>
            <a:r>
              <a:rPr lang="ru-RU" sz="1400" b="1" dirty="0" err="1" smtClean="0">
                <a:solidFill>
                  <a:srgbClr val="002060"/>
                </a:solidFill>
              </a:rPr>
              <a:t>благопо</a:t>
            </a:r>
            <a:endParaRPr lang="ru-RU" sz="1400" b="1" dirty="0" smtClean="0">
              <a:solidFill>
                <a:srgbClr val="002060"/>
              </a:solidFill>
            </a:endParaRPr>
          </a:p>
          <a:p>
            <a:pPr algn="ctr"/>
            <a:r>
              <a:rPr lang="ru-RU" sz="1400" b="1" dirty="0" err="1" smtClean="0">
                <a:solidFill>
                  <a:srgbClr val="002060"/>
                </a:solidFill>
              </a:rPr>
              <a:t>лучно</a:t>
            </a:r>
            <a:r>
              <a:rPr lang="ru-RU" sz="1400" b="1" dirty="0" smtClean="0">
                <a:solidFill>
                  <a:srgbClr val="002060"/>
                </a:solidFill>
              </a:rPr>
              <a:t> форсировали Днепр. За этот подвиг Иван Васильевич Корольков был удостоен </a:t>
            </a:r>
          </a:p>
          <a:p>
            <a:pPr algn="ctr"/>
            <a:r>
              <a:rPr lang="ru-RU" sz="1400" b="1" dirty="0" smtClean="0">
                <a:solidFill>
                  <a:srgbClr val="002060"/>
                </a:solidFill>
              </a:rPr>
              <a:t>звания Героя Советского Союза</a:t>
            </a:r>
            <a:endParaRPr lang="ru-RU" sz="1400" b="1" dirty="0">
              <a:solidFill>
                <a:srgbClr val="002060"/>
              </a:solidFill>
            </a:endParaRPr>
          </a:p>
        </p:txBody>
      </p:sp>
      <p:pic>
        <p:nvPicPr>
          <p:cNvPr id="6" name="Содержимое 3" descr="E:\zvezda_med.png"/>
          <p:cNvPicPr>
            <a:picLocks/>
          </p:cNvPicPr>
          <p:nvPr/>
        </p:nvPicPr>
        <p:blipFill>
          <a:blip r:embed="rId3"/>
          <a:srcRect/>
          <a:stretch>
            <a:fillRect/>
          </a:stretch>
        </p:blipFill>
        <p:spPr bwMode="auto">
          <a:xfrm>
            <a:off x="2643174" y="1214422"/>
            <a:ext cx="1000132"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214290"/>
            <a:ext cx="7772400" cy="571504"/>
          </a:xfrm>
        </p:spPr>
        <p:txBody>
          <a:bodyPr>
            <a:normAutofit fontScale="90000"/>
          </a:bodyPr>
          <a:lstStyle/>
          <a:p>
            <a:pPr algn="ctr"/>
            <a:r>
              <a:rPr lang="ru-RU" b="1" dirty="0" smtClean="0">
                <a:solidFill>
                  <a:srgbClr val="C00000"/>
                </a:solidFill>
              </a:rPr>
              <a:t>Анатолий Михайлович Зверев</a:t>
            </a:r>
            <a:endParaRPr lang="ru-RU" b="1" dirty="0">
              <a:solidFill>
                <a:srgbClr val="C00000"/>
              </a:solidFill>
            </a:endParaRPr>
          </a:p>
        </p:txBody>
      </p:sp>
      <p:pic>
        <p:nvPicPr>
          <p:cNvPr id="4" name="Содержимое 3" descr="E:\загруженное (4).jpg"/>
          <p:cNvPicPr>
            <a:picLocks noGrp="1"/>
          </p:cNvPicPr>
          <p:nvPr>
            <p:ph sz="quarter" idx="1"/>
          </p:nvPr>
        </p:nvPicPr>
        <p:blipFill>
          <a:blip r:embed="rId2"/>
          <a:srcRect b="15625"/>
          <a:stretch>
            <a:fillRect/>
          </a:stretch>
        </p:blipFill>
        <p:spPr bwMode="auto">
          <a:xfrm>
            <a:off x="3714744" y="714356"/>
            <a:ext cx="1833569" cy="23574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433" name="WordArt 1"/>
          <p:cNvSpPr>
            <a:spLocks noChangeArrowheads="1" noChangeShapeType="1" noTextEdit="1"/>
          </p:cNvSpPr>
          <p:nvPr/>
        </p:nvSpPr>
        <p:spPr bwMode="auto">
          <a:xfrm>
            <a:off x="2786050" y="3143248"/>
            <a:ext cx="3490917" cy="214314"/>
          </a:xfrm>
          <a:prstGeom prst="rect">
            <a:avLst/>
          </a:prstGeom>
        </p:spPr>
        <p:txBody>
          <a:bodyPr wrap="none" fromWordArt="1">
            <a:prstTxWarp prst="textPlain">
              <a:avLst>
                <a:gd name="adj" fmla="val 50000"/>
              </a:avLst>
            </a:prstTxWarp>
          </a:bodyPr>
          <a:lstStyle/>
          <a:p>
            <a:pPr algn="ctr" rtl="0"/>
            <a:r>
              <a:rPr lang="ru-RU" sz="3600" kern="10" spc="0" dirty="0" smtClean="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rPr>
              <a:t>25.04.1925 - 21.06.1944</a:t>
            </a:r>
            <a:endParaRPr lang="ru-RU" sz="3600" kern="10" spc="0" dirty="0">
              <a:ln w="9525">
                <a:noFill/>
                <a:round/>
                <a:headEnd/>
                <a:tailEnd/>
              </a:ln>
              <a:solidFill>
                <a:srgbClr val="002060"/>
              </a:solidFill>
              <a:effectLst>
                <a:outerShdw dist="45791" dir="2021404" algn="ctr" rotWithShape="0">
                  <a:srgbClr val="B2B2B2">
                    <a:alpha val="80000"/>
                  </a:srgbClr>
                </a:outerShdw>
              </a:effectLst>
              <a:latin typeface="Times New Roman"/>
              <a:cs typeface="Times New Roman"/>
            </a:endParaRPr>
          </a:p>
        </p:txBody>
      </p:sp>
      <p:sp>
        <p:nvSpPr>
          <p:cNvPr id="5" name="Скругленный прямоугольник 4"/>
          <p:cNvSpPr/>
          <p:nvPr/>
        </p:nvSpPr>
        <p:spPr>
          <a:xfrm>
            <a:off x="214282" y="3500438"/>
            <a:ext cx="8715436" cy="3143272"/>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45" name="Rectangle 1"/>
          <p:cNvSpPr>
            <a:spLocks noChangeArrowheads="1"/>
          </p:cNvSpPr>
          <p:nvPr/>
        </p:nvSpPr>
        <p:spPr bwMode="auto">
          <a:xfrm>
            <a:off x="357158" y="3643314"/>
            <a:ext cx="8375432"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 год начала войны Анатолию было только 16 лет и на фронт его не взяли. После получения диплома учителя, в 1942 году он был направлен в семилетнюю школу поселка </a:t>
            </a:r>
            <a:r>
              <a:rPr kumimoji="0" lang="ru-RU" sz="1400" b="1" i="0"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Катравож</a:t>
            </a:r>
            <a:r>
              <a:rPr kumimoji="0" lang="ru-RU" sz="1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Приуральского района. Но уже через год добровольцем отправился на фронт. Воевал младший сержант Анатолий Зверев в стрелковых частях. За проявленное мужество в боях был награжден орденом Красной Звезды. Товарищи, достойно оценив его отвагу и организаторские способности, выбрали Анатолия комсоргом роты, а затем и батальона. В июне 1944-го передовые подразделения 1-го Прибалтийского фронта под командованием генерала армии Баграмяна вышли к берегу Западной Двины. Батальону, в котором служил младший сержант Анатолий Зверев, было приказано форсировать реку. Плот батальонного комсорга достиг левого берега Двины первым. Младший сержант оказался на маленьком захваченном плацдарме старшим. Он и возглавил атаку, а когда путь наступлению преградил шквальный огонь пулемета, Анатолий Зверев</a:t>
            </a:r>
            <a:r>
              <a:rPr kumimoji="0" lang="ru-RU" sz="1400" b="1" i="0" u="none" strike="noStrike" cap="none" normalizeH="0" dirty="0" smtClean="0">
                <a:ln>
                  <a:noFill/>
                </a:ln>
                <a:solidFill>
                  <a:srgbClr val="002060"/>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собственным телом прикрыл вражескую огневую точку.</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За этот подвиг младший сержант Зверев посмертно удостоен звания Героя Советского Союза.</a:t>
            </a:r>
            <a:r>
              <a:rPr kumimoji="0" lang="ru-RU" sz="1100" b="1" i="0" u="none" strike="noStrike" cap="none" normalizeH="0" baseline="0" dirty="0" smtClean="0">
                <a:ln>
                  <a:noFill/>
                </a:ln>
                <a:solidFill>
                  <a:srgbClr val="002060"/>
                </a:solidFill>
                <a:effectLst/>
                <a:latin typeface="Times New Roman" pitchFamily="18" charset="0"/>
                <a:cs typeface="Times New Roman" pitchFamily="18" charset="0"/>
              </a:rPr>
              <a:t> </a:t>
            </a:r>
            <a:endParaRPr kumimoji="0" lang="ru-RU" sz="1800" b="1" i="0" u="none" strike="noStrike" cap="none" normalizeH="0" baseline="0" dirty="0" smtClean="0">
              <a:ln>
                <a:noFill/>
              </a:ln>
              <a:solidFill>
                <a:srgbClr val="002060"/>
              </a:solidFill>
              <a:effectLst/>
              <a:latin typeface="Times New Roman" pitchFamily="18" charset="0"/>
              <a:cs typeface="Times New Roman" pitchFamily="18" charset="0"/>
            </a:endParaRPr>
          </a:p>
        </p:txBody>
      </p:sp>
      <p:pic>
        <p:nvPicPr>
          <p:cNvPr id="7" name="Содержимое 3" descr="E:\zvezda_med.png"/>
          <p:cNvPicPr>
            <a:picLocks/>
          </p:cNvPicPr>
          <p:nvPr/>
        </p:nvPicPr>
        <p:blipFill>
          <a:blip r:embed="rId3"/>
          <a:srcRect/>
          <a:stretch>
            <a:fillRect/>
          </a:stretch>
        </p:blipFill>
        <p:spPr bwMode="auto">
          <a:xfrm>
            <a:off x="3000364" y="1643050"/>
            <a:ext cx="857256" cy="1428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357166"/>
            <a:ext cx="7772400" cy="439718"/>
          </a:xfrm>
        </p:spPr>
        <p:txBody>
          <a:bodyPr>
            <a:normAutofit fontScale="90000"/>
          </a:bodyPr>
          <a:lstStyle/>
          <a:p>
            <a:pPr algn="ctr"/>
            <a:r>
              <a:rPr lang="ru-RU" b="1" dirty="0" smtClean="0">
                <a:solidFill>
                  <a:schemeClr val="accent1"/>
                </a:solidFill>
              </a:rPr>
              <a:t>Вениамин Николаевич Егоров</a:t>
            </a:r>
            <a:endParaRPr lang="ru-RU" b="1" dirty="0">
              <a:solidFill>
                <a:schemeClr val="accent1"/>
              </a:solidFill>
            </a:endParaRPr>
          </a:p>
        </p:txBody>
      </p:sp>
      <p:pic>
        <p:nvPicPr>
          <p:cNvPr id="5" name="Рисунок 4" descr="E:\загруженное (2).jpg"/>
          <p:cNvPicPr/>
          <p:nvPr/>
        </p:nvPicPr>
        <p:blipFill>
          <a:blip r:embed="rId2"/>
          <a:srcRect t="3125" b="12707"/>
          <a:stretch>
            <a:fillRect/>
          </a:stretch>
        </p:blipFill>
        <p:spPr bwMode="auto">
          <a:xfrm>
            <a:off x="3786182" y="714356"/>
            <a:ext cx="1571636" cy="20717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313" name="WordArt 1"/>
          <p:cNvSpPr>
            <a:spLocks noChangeArrowheads="1" noChangeShapeType="1" noTextEdit="1"/>
          </p:cNvSpPr>
          <p:nvPr/>
        </p:nvSpPr>
        <p:spPr bwMode="auto">
          <a:xfrm>
            <a:off x="3428992" y="2786058"/>
            <a:ext cx="2457450" cy="204788"/>
          </a:xfrm>
          <a:prstGeom prst="rect">
            <a:avLst/>
          </a:prstGeom>
        </p:spPr>
        <p:txBody>
          <a:bodyPr wrap="none" fromWordArt="1">
            <a:prstTxWarp prst="textPlain">
              <a:avLst>
                <a:gd name="adj" fmla="val 50000"/>
              </a:avLst>
            </a:prstTxWarp>
          </a:bodyPr>
          <a:lstStyle/>
          <a:p>
            <a:pPr algn="r" rtl="0"/>
            <a:r>
              <a:rPr lang="ru-RU" sz="3600" kern="10" spc="0" dirty="0" smtClean="0">
                <a:ln w="9525">
                  <a:noFill/>
                  <a:round/>
                  <a:headEnd/>
                  <a:tailEnd/>
                </a:ln>
                <a:solidFill>
                  <a:srgbClr val="000000"/>
                </a:solidFill>
                <a:effectLst>
                  <a:outerShdw dist="45791" dir="2021404" algn="ctr" rotWithShape="0">
                    <a:srgbClr val="B2B2B2">
                      <a:alpha val="80000"/>
                    </a:srgbClr>
                  </a:outerShdw>
                </a:effectLst>
                <a:latin typeface="Times New Roman"/>
                <a:cs typeface="Times New Roman"/>
              </a:rPr>
              <a:t>14.09.1923 - 3.11.1943</a:t>
            </a:r>
            <a:endParaRPr lang="ru-RU" sz="3600" kern="10" spc="0" dirty="0">
              <a:ln w="9525">
                <a:noFill/>
                <a:round/>
                <a:headEnd/>
                <a:tailEnd/>
              </a:ln>
              <a:solidFill>
                <a:srgbClr val="000000"/>
              </a:solidFill>
              <a:effectLst>
                <a:outerShdw dist="45791" dir="2021404" algn="ctr" rotWithShape="0">
                  <a:srgbClr val="B2B2B2">
                    <a:alpha val="80000"/>
                  </a:srgbClr>
                </a:outerShdw>
              </a:effectLst>
              <a:latin typeface="Times New Roman"/>
              <a:cs typeface="Times New Roman"/>
            </a:endParaRPr>
          </a:p>
        </p:txBody>
      </p:sp>
      <p:pic>
        <p:nvPicPr>
          <p:cNvPr id="4" name="Содержимое 3" descr="E:\zvezda_med.png"/>
          <p:cNvPicPr>
            <a:picLocks noGrp="1"/>
          </p:cNvPicPr>
          <p:nvPr>
            <p:ph sz="quarter" idx="1"/>
          </p:nvPr>
        </p:nvPicPr>
        <p:blipFill>
          <a:blip r:embed="rId3"/>
          <a:srcRect/>
          <a:stretch>
            <a:fillRect/>
          </a:stretch>
        </p:blipFill>
        <p:spPr bwMode="auto">
          <a:xfrm>
            <a:off x="3071802" y="1142984"/>
            <a:ext cx="857256" cy="1547805"/>
          </a:xfrm>
          <a:prstGeom prst="rect">
            <a:avLst/>
          </a:prstGeom>
          <a:noFill/>
          <a:ln w="9525">
            <a:noFill/>
            <a:miter lim="800000"/>
            <a:headEnd/>
            <a:tailEnd/>
          </a:ln>
        </p:spPr>
      </p:pic>
      <p:sp>
        <p:nvSpPr>
          <p:cNvPr id="8" name="Скругленный прямоугольник 7"/>
          <p:cNvSpPr/>
          <p:nvPr/>
        </p:nvSpPr>
        <p:spPr>
          <a:xfrm>
            <a:off x="214282" y="3000372"/>
            <a:ext cx="8715436" cy="3643338"/>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315" name="Rectangle 3"/>
          <p:cNvSpPr>
            <a:spLocks noChangeArrowheads="1"/>
          </p:cNvSpPr>
          <p:nvPr/>
        </p:nvSpPr>
        <p:spPr bwMode="auto">
          <a:xfrm>
            <a:off x="428596" y="3143248"/>
            <a:ext cx="850112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В Салехард семья Егоровых приехала в 30-х годах из города Глазова, Удмуртской АССР.</a:t>
            </a:r>
            <a:endParaRPr kumimoji="0" lang="ru-RU" sz="1100" b="1" i="0" u="none" strike="noStrike" cap="none" normalizeH="0" baseline="0" dirty="0" smtClean="0">
              <a:ln>
                <a:noFill/>
              </a:ln>
              <a:solidFill>
                <a:srgbClr val="00206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В Красную Армию был призван в 1941 году из города Салехарда. Закончил Тюменское пехотное училище. В действующей армии с июля 1942 года. Был назначен на должность командира стрелковой роты 615 стрелкового полка 617 Краснознаменной Сумской стрелковой дивизии. Воевал на Воронежском фронте, первом Украинском фронте, участвовал в битве на Курской дуге. В боях за форсирование рек Днепр, Десна проявил себя умелым и отважным командиром. За личное мужество в период наступательных боев был награжден орденом Красной Звезды.</a:t>
            </a:r>
            <a:endParaRPr kumimoji="0" lang="ru-RU" sz="1100" b="1" i="0" u="none" strike="noStrike" cap="none" normalizeH="0" baseline="0" dirty="0" smtClean="0">
              <a:ln>
                <a:noFill/>
              </a:ln>
              <a:solidFill>
                <a:srgbClr val="00206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Осенью 1943 года наиболее ожесточенные бои на Украинском фронте происходили во время операции по освобождению Киева. 3 ноября в самый критический момент боя, при отражении яростных контратак фашистов, подразделение, которым командовал капитан Егоров, под непрерывным огнем противника рванулось вперед, прорывая оборону противника. Сам Егоров находился впереди боевых порядков роты. Он первым достиг немецких траншей, вступая в рукопашные схватки с противником, огнем своего оружия уничтожая неприятеля. В этом ожесточенном бою вражеская пуля оборвала жизнь двадцатилетнего отважного воина. За героизм и мужество, проявленные в боях на западном берегу Днепра и при освобождении Киева, Указом Президиума Верховного совета СССР от 03.06. 1944 года Егорову Вениамину Николаевичу посмертно присвоено звание Героя Советского Союза.</a:t>
            </a:r>
            <a:endParaRPr kumimoji="0" lang="ru-RU" sz="1800" b="1" i="0" u="none" strike="noStrike" cap="none" normalizeH="0" baseline="0" dirty="0" smtClean="0">
              <a:ln>
                <a:noFill/>
              </a:ln>
              <a:solidFill>
                <a:srgbClr val="002060"/>
              </a:solidFill>
              <a:effectLst/>
              <a:latin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1204</TotalTime>
  <Words>1620</Words>
  <Application>Microsoft Office PowerPoint</Application>
  <PresentationFormat>Экран (4:3)</PresentationFormat>
  <Paragraphs>121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Справедливость</vt:lpstr>
      <vt:lpstr>Слайд 1</vt:lpstr>
      <vt:lpstr>Слайд 2</vt:lpstr>
      <vt:lpstr>Слайд 3</vt:lpstr>
      <vt:lpstr>  Орден Святого Георгия для отличия  офицеров за заслуги  на поле боя</vt:lpstr>
      <vt:lpstr>Слайд 5</vt:lpstr>
      <vt:lpstr>Слайд 6</vt:lpstr>
      <vt:lpstr>Иван  Васильевич Корольков</vt:lpstr>
      <vt:lpstr>Анатолий Михайлович Зверев</vt:lpstr>
      <vt:lpstr>Вениамин Николаевич Егоров</vt:lpstr>
      <vt:lpstr>Петр Яковлевич Панов</vt:lpstr>
      <vt:lpstr>Александр Евстафьевич Звягин</vt:lpstr>
      <vt:lpstr>Василий Александрович Борисов</vt:lpstr>
      <vt:lpstr>Николай Васильевич Архангельский</vt:lpstr>
      <vt:lpstr>Василий Иннокентьевич Давыдов</vt:lpstr>
      <vt:lpstr>Слайд 15</vt:lpstr>
    </vt:vector>
  </TitlesOfParts>
  <Company>ГМС(К)ОШ-И</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Долгушина А К</dc:creator>
  <cp:lastModifiedBy>Долгушина А К</cp:lastModifiedBy>
  <cp:revision>96</cp:revision>
  <dcterms:created xsi:type="dcterms:W3CDTF">2013-11-01T08:06:10Z</dcterms:created>
  <dcterms:modified xsi:type="dcterms:W3CDTF">2014-01-21T08:33:28Z</dcterms:modified>
</cp:coreProperties>
</file>