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9"/>
  </p:notesMasterIdLst>
  <p:sldIdLst>
    <p:sldId id="276" r:id="rId2"/>
    <p:sldId id="256" r:id="rId3"/>
    <p:sldId id="272" r:id="rId4"/>
    <p:sldId id="257" r:id="rId5"/>
    <p:sldId id="259" r:id="rId6"/>
    <p:sldId id="274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3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0191A-4E3D-4482-9FA5-C277FAD7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5494E-0454-4F90-804B-F721142C71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494E-0454-4F90-804B-F721142C717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23D6A5-5F32-4B9D-A2B3-2CA4EC5C853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6E0EC2-52B1-4CCC-90AF-6EA02FCA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Презентация к уроку биологии 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в 7 классе на тему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990000"/>
                </a:solidFill>
              </a:rPr>
              <a:t> «развитие насекомых»</a:t>
            </a:r>
            <a:br>
              <a:rPr lang="ru-RU" sz="3200" dirty="0" smtClean="0">
                <a:solidFill>
                  <a:srgbClr val="990000"/>
                </a:solidFill>
              </a:rPr>
            </a:b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52630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Автор  Астафьева О.П.,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учитель биологии МБОУ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 «СОШ №3 им.Г.В. Зимина»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 г. Калуги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244-060-942</a:t>
            </a:r>
            <a:endParaRPr lang="ru-RU" sz="32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0"/>
            <a:ext cx="6019800" cy="119675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</a:rPr>
              <a:t>Полное превращение</a:t>
            </a:r>
          </a:p>
        </p:txBody>
      </p:sp>
      <p:pic>
        <p:nvPicPr>
          <p:cNvPr id="11267" name="Picture 4" descr="L26_p03b_p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L26_p03b_p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 descr="L26_p03b_p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819400"/>
            <a:ext cx="2057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L26_p03b_p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41960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8" descr="L26_p03b_p0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502920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228600" y="1524000"/>
            <a:ext cx="3810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990600" y="2819400"/>
            <a:ext cx="8382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2209800" y="4419600"/>
            <a:ext cx="11430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4267200" y="6172200"/>
            <a:ext cx="1371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Arc 14"/>
          <p:cNvSpPr>
            <a:spLocks/>
          </p:cNvSpPr>
          <p:nvPr/>
        </p:nvSpPr>
        <p:spPr bwMode="auto">
          <a:xfrm>
            <a:off x="3733800" y="2667000"/>
            <a:ext cx="2057400" cy="2057400"/>
          </a:xfrm>
          <a:custGeom>
            <a:avLst/>
            <a:gdLst>
              <a:gd name="T0" fmla="*/ 64294 w 21600"/>
              <a:gd name="T1" fmla="*/ 0 h 21589"/>
              <a:gd name="T2" fmla="*/ 2057400 w 21600"/>
              <a:gd name="T3" fmla="*/ 2057400 h 21589"/>
              <a:gd name="T4" fmla="*/ 0 w 21600"/>
              <a:gd name="T5" fmla="*/ 2057400 h 21589"/>
              <a:gd name="T6" fmla="*/ 0 60000 65536"/>
              <a:gd name="T7" fmla="*/ 0 60000 65536"/>
              <a:gd name="T8" fmla="*/ 0 60000 65536"/>
              <a:gd name="T9" fmla="*/ 0 w 21600"/>
              <a:gd name="T10" fmla="*/ 0 h 21589"/>
              <a:gd name="T11" fmla="*/ 21600 w 21600"/>
              <a:gd name="T12" fmla="*/ 21589 h 21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89" fill="none" extrusionOk="0">
                <a:moveTo>
                  <a:pt x="675" y="-1"/>
                </a:moveTo>
                <a:cubicBezTo>
                  <a:pt x="12335" y="364"/>
                  <a:pt x="21600" y="9922"/>
                  <a:pt x="21600" y="21589"/>
                </a:cubicBezTo>
              </a:path>
              <a:path w="21600" h="21589" stroke="0" extrusionOk="0">
                <a:moveTo>
                  <a:pt x="675" y="-1"/>
                </a:moveTo>
                <a:cubicBezTo>
                  <a:pt x="12335" y="364"/>
                  <a:pt x="21600" y="9922"/>
                  <a:pt x="21600" y="21589"/>
                </a:cubicBezTo>
                <a:lnTo>
                  <a:pt x="0" y="21589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1619672" y="620688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2555776" y="1700808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</a:rPr>
              <a:t>2</a:t>
            </a:r>
          </a:p>
        </p:txBody>
      </p:sp>
      <p:sp>
        <p:nvSpPr>
          <p:cNvPr id="11279" name="Rectangle 17"/>
          <p:cNvSpPr>
            <a:spLocks noChangeArrowheads="1"/>
          </p:cNvSpPr>
          <p:nvPr/>
        </p:nvSpPr>
        <p:spPr bwMode="auto">
          <a:xfrm>
            <a:off x="5791200" y="2971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</a:rPr>
              <a:t>3</a:t>
            </a:r>
          </a:p>
        </p:txBody>
      </p:sp>
      <p:sp>
        <p:nvSpPr>
          <p:cNvPr id="11280" name="Rectangle 18"/>
          <p:cNvSpPr>
            <a:spLocks noChangeArrowheads="1"/>
          </p:cNvSpPr>
          <p:nvPr/>
        </p:nvSpPr>
        <p:spPr bwMode="auto">
          <a:xfrm flipH="1">
            <a:off x="7020272" y="4293096"/>
            <a:ext cx="36004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</a:rPr>
              <a:t>4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979712" y="685800"/>
            <a:ext cx="1343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Яйцо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987824" y="1752600"/>
            <a:ext cx="35758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</a:rPr>
              <a:t>Личинка (гусеница)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6156176" y="2971800"/>
            <a:ext cx="2016224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</a:rPr>
              <a:t>Куколка</a:t>
            </a:r>
            <a:r>
              <a:rPr lang="ru-RU" sz="2800" b="1" dirty="0">
                <a:solidFill>
                  <a:srgbClr val="0000FF"/>
                </a:solidFill>
                <a:latin typeface="+mj-lt"/>
              </a:rPr>
              <a:t> 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7452320" y="4343400"/>
            <a:ext cx="135830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</a:rPr>
              <a:t>Имаго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/>
      <p:bldP spid="22548" grpId="0"/>
      <p:bldP spid="22549" grpId="0"/>
      <p:bldP spid="225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980728"/>
            <a:ext cx="8686800" cy="496287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+mj-lt"/>
              </a:rPr>
              <a:t>   </a:t>
            </a:r>
            <a:r>
              <a:rPr lang="ru-RU" sz="4800" b="1" dirty="0" smtClean="0">
                <a:solidFill>
                  <a:srgbClr val="C00000"/>
                </a:solidFill>
                <a:latin typeface="+mj-lt"/>
              </a:rPr>
              <a:t>Куколка </a:t>
            </a:r>
            <a:r>
              <a:rPr lang="ru-RU" sz="4800" dirty="0" smtClean="0">
                <a:solidFill>
                  <a:srgbClr val="002060"/>
                </a:solidFill>
                <a:latin typeface="+mj-lt"/>
              </a:rPr>
              <a:t>– </a:t>
            </a:r>
            <a:r>
              <a:rPr lang="ru-RU" sz="4400" dirty="0" smtClean="0">
                <a:solidFill>
                  <a:srgbClr val="002060"/>
                </a:solidFill>
                <a:latin typeface="+mj-lt"/>
              </a:rPr>
              <a:t>стадия развития, в которой происходит глубокая перестройка организма с формированием  тканей  и органов взрослого насекомого.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672408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556792"/>
            <a:ext cx="369377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9" descr="f_00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905672"/>
            <a:ext cx="38164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13"/>
          <p:cNvSpPr>
            <a:spLocks noChangeArrowheads="1"/>
          </p:cNvSpPr>
          <p:nvPr/>
        </p:nvSpPr>
        <p:spPr bwMode="auto">
          <a:xfrm>
            <a:off x="971600" y="4653136"/>
            <a:ext cx="120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Пчелы</a:t>
            </a:r>
          </a:p>
        </p:txBody>
      </p:sp>
      <p:sp>
        <p:nvSpPr>
          <p:cNvPr id="13318" name="Rectangle 14"/>
          <p:cNvSpPr>
            <a:spLocks noChangeArrowheads="1"/>
          </p:cNvSpPr>
          <p:nvPr/>
        </p:nvSpPr>
        <p:spPr bwMode="auto">
          <a:xfrm>
            <a:off x="6516216" y="4725144"/>
            <a:ext cx="2042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Муравьи</a:t>
            </a:r>
          </a:p>
        </p:txBody>
      </p:sp>
      <p:sp>
        <p:nvSpPr>
          <p:cNvPr id="13319" name="Rectangle 15"/>
          <p:cNvSpPr>
            <a:spLocks noChangeArrowheads="1"/>
          </p:cNvSpPr>
          <p:nvPr/>
        </p:nvSpPr>
        <p:spPr bwMode="auto">
          <a:xfrm>
            <a:off x="6444208" y="6093296"/>
            <a:ext cx="1284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Шмели</a:t>
            </a:r>
          </a:p>
        </p:txBody>
      </p:sp>
      <p:sp>
        <p:nvSpPr>
          <p:cNvPr id="13322" name="Rectangle 21"/>
          <p:cNvSpPr>
            <a:spLocks noGrp="1" noChangeArrowheads="1"/>
          </p:cNvSpPr>
          <p:nvPr>
            <p:ph idx="1"/>
          </p:nvPr>
        </p:nvSpPr>
        <p:spPr>
          <a:xfrm>
            <a:off x="251520" y="260648"/>
            <a:ext cx="9289032" cy="1152128"/>
          </a:xfrm>
          <a:noFill/>
        </p:spPr>
        <p:txBody>
          <a:bodyPr>
            <a:normAutofit fontScale="25000" lnSpcReduction="20000"/>
          </a:bodyPr>
          <a:lstStyle/>
          <a:p>
            <a:pPr algn="ctr" eaLnBrk="1" hangingPunct="1">
              <a:buFontTx/>
              <a:buNone/>
            </a:pPr>
            <a:r>
              <a:rPr lang="ru-RU" sz="1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Насекомые с полным превращением</a:t>
            </a:r>
          </a:p>
          <a:p>
            <a:pPr algn="ctr" eaLnBrk="1" hangingPunct="1">
              <a:buFontTx/>
              <a:buNone/>
            </a:pPr>
            <a:endParaRPr lang="ru-RU" sz="9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ru-RU" sz="9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ru-RU" sz="9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                        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39624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35696" y="5661248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+mj-lt"/>
              </a:rPr>
              <a:t>Мухи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92896"/>
            <a:ext cx="40386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5796136" y="5733256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+mj-lt"/>
              </a:rPr>
              <a:t>Комары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Двукрылые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3024336" cy="294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f_01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700808"/>
            <a:ext cx="33123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60000">
            <a:off x="2889621" y="3290921"/>
            <a:ext cx="3116415" cy="286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Бабочки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Выводы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+mj-lt"/>
              </a:rPr>
              <a:t>Личиночная стадия в развитии животных позволяет исключить конкуренцию между взрослыми животными и их личинками, что повышает выживаемость и способствует               процветанию вида.</a:t>
            </a:r>
            <a:endParaRPr lang="ru-RU" sz="40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2931372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Развитие </a:t>
            </a:r>
            <a:br>
              <a:rPr lang="ru-RU" sz="9600" dirty="0" smtClean="0">
                <a:solidFill>
                  <a:srgbClr val="002060"/>
                </a:solidFill>
              </a:rPr>
            </a:br>
            <a:r>
              <a:rPr lang="ru-RU" sz="9600" dirty="0" smtClean="0">
                <a:solidFill>
                  <a:srgbClr val="002060"/>
                </a:solidFill>
              </a:rPr>
              <a:t>насекомых</a:t>
            </a:r>
            <a:endParaRPr lang="ru-RU" sz="9600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i="1" dirty="0" smtClean="0">
                <a:latin typeface="+mj-lt"/>
              </a:rPr>
              <a:t>         </a:t>
            </a:r>
            <a:r>
              <a:rPr lang="ru-RU" sz="7200" b="1" dirty="0" smtClean="0">
                <a:solidFill>
                  <a:srgbClr val="002060"/>
                </a:solidFill>
                <a:latin typeface="+mj-lt"/>
              </a:rPr>
              <a:t>Спасибо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+mj-lt"/>
              </a:rPr>
              <a:t>               за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+mj-lt"/>
              </a:rPr>
              <a:t>внимание</a:t>
            </a:r>
            <a:endParaRPr lang="ru-RU" sz="72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531439"/>
            <a:ext cx="7772400" cy="158417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cs typeface="Times New Roman" pitchFamily="18" charset="0"/>
              </a:rPr>
              <a:t>ответы</a:t>
            </a:r>
            <a:endParaRPr lang="ru-RU" sz="40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7776864" cy="504056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вариант 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1, 2, 5, 6, 9, 11,          14,15, 18,19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вариант 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1, 2, 4, 6, 8, 10, 13, 14,17, 19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вариант     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1, 2, 5, 7, 9, 12, 14,16, 17,19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баллов – «5»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– 9 баллов – «4»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– 7 баллов – «3»</a:t>
            </a:r>
          </a:p>
          <a:p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94463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800" dirty="0" smtClean="0">
                <a:solidFill>
                  <a:srgbClr val="002060"/>
                </a:solidFill>
                <a:cs typeface="Trebuchet MS" pitchFamily="34" charset="0"/>
              </a:rPr>
              <a:t>Кто трижды родится, прежде чем стать взрослым?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924944"/>
            <a:ext cx="3486150" cy="24384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2924944"/>
            <a:ext cx="3448050" cy="24479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2931372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Развитие </a:t>
            </a:r>
            <a:br>
              <a:rPr lang="ru-RU" sz="9600" dirty="0" smtClean="0">
                <a:solidFill>
                  <a:srgbClr val="002060"/>
                </a:solidFill>
              </a:rPr>
            </a:br>
            <a:r>
              <a:rPr lang="ru-RU" sz="9600" dirty="0" smtClean="0">
                <a:solidFill>
                  <a:srgbClr val="002060"/>
                </a:solidFill>
              </a:rPr>
              <a:t>насекомых</a:t>
            </a:r>
            <a:endParaRPr lang="ru-RU" sz="9600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91680" y="3952386"/>
            <a:ext cx="6400800" cy="29056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3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3419872" y="4293096"/>
            <a:ext cx="2519362" cy="22320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08912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5400" dirty="0" smtClean="0">
                <a:solidFill>
                  <a:srgbClr val="002060"/>
                </a:solidFill>
              </a:rPr>
              <a:t>Типы развития насекомых</a:t>
            </a:r>
          </a:p>
        </p:txBody>
      </p:sp>
      <p:sp>
        <p:nvSpPr>
          <p:cNvPr id="7173" name="Rectangle 11"/>
          <p:cNvSpPr>
            <a:spLocks noGrp="1" noChangeArrowheads="1"/>
          </p:cNvSpPr>
          <p:nvPr>
            <p:ph idx="1"/>
          </p:nvPr>
        </p:nvSpPr>
        <p:spPr>
          <a:xfrm>
            <a:off x="685800" y="4800600"/>
            <a:ext cx="7620000" cy="1752600"/>
          </a:xfrm>
          <a:noFill/>
        </p:spPr>
        <p:txBody>
          <a:bodyPr>
            <a:normAutofit/>
          </a:bodyPr>
          <a:lstStyle/>
          <a:p>
            <a:pPr lvl="1" algn="ct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7171" name="AutoShape 9"/>
          <p:cNvSpPr>
            <a:spLocks noChangeArrowheads="1"/>
          </p:cNvSpPr>
          <p:nvPr/>
        </p:nvSpPr>
        <p:spPr bwMode="auto">
          <a:xfrm rot="10800000">
            <a:off x="322958" y="3500438"/>
            <a:ext cx="3657600" cy="2088232"/>
          </a:xfrm>
          <a:prstGeom prst="wedgeRectCallout">
            <a:avLst>
              <a:gd name="adj1" fmla="val -57296"/>
              <a:gd name="adj2" fmla="val 11825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+mj-lt"/>
              </a:rPr>
              <a:t>Неполное превращение </a:t>
            </a:r>
            <a:r>
              <a:rPr lang="ru-RU" sz="3600" b="1" dirty="0">
                <a:solidFill>
                  <a:srgbClr val="990000"/>
                </a:solidFill>
                <a:latin typeface="+mj-lt"/>
              </a:rPr>
              <a:t>(метаморфоз</a:t>
            </a:r>
            <a:r>
              <a:rPr lang="ru-RU" sz="3600" b="1" i="1" dirty="0">
                <a:solidFill>
                  <a:srgbClr val="990000"/>
                </a:solidFill>
                <a:latin typeface="+mj-lt"/>
              </a:rPr>
              <a:t>)</a:t>
            </a:r>
            <a:endParaRPr lang="ru-RU" sz="3600" dirty="0">
              <a:latin typeface="+mj-lt"/>
            </a:endParaRPr>
          </a:p>
        </p:txBody>
      </p:sp>
      <p:sp>
        <p:nvSpPr>
          <p:cNvPr id="7172" name="AutoShape 10"/>
          <p:cNvSpPr>
            <a:spLocks noChangeArrowheads="1"/>
          </p:cNvSpPr>
          <p:nvPr/>
        </p:nvSpPr>
        <p:spPr bwMode="auto">
          <a:xfrm rot="10800000">
            <a:off x="4643438" y="3500438"/>
            <a:ext cx="3657600" cy="2088232"/>
          </a:xfrm>
          <a:prstGeom prst="wedgeRectCallout">
            <a:avLst>
              <a:gd name="adj1" fmla="val 50519"/>
              <a:gd name="adj2" fmla="val 118833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+mj-lt"/>
              </a:rPr>
              <a:t>Полное превращение </a:t>
            </a:r>
            <a:r>
              <a:rPr lang="ru-RU" sz="3600" b="1" dirty="0">
                <a:solidFill>
                  <a:srgbClr val="990000"/>
                </a:solidFill>
                <a:latin typeface="+mj-lt"/>
              </a:rPr>
              <a:t>(метаморфоз</a:t>
            </a:r>
            <a:r>
              <a:rPr lang="ru-RU" sz="3600" b="1" i="1" dirty="0">
                <a:solidFill>
                  <a:srgbClr val="990000"/>
                </a:solidFill>
              </a:rPr>
              <a:t>)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990000"/>
                </a:solidFill>
                <a:latin typeface="+mj-lt"/>
              </a:rPr>
              <a:t>Метаморфоз </a:t>
            </a:r>
            <a:r>
              <a:rPr lang="ru-RU" sz="5400" b="1" dirty="0" smtClean="0">
                <a:solidFill>
                  <a:srgbClr val="002060"/>
                </a:solidFill>
                <a:latin typeface="+mj-lt"/>
              </a:rPr>
              <a:t>- это  преобразование насекомого от личинки до половозрелой стадии</a:t>
            </a:r>
            <a:endParaRPr lang="ru-RU" sz="54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98160" cy="1529408"/>
          </a:xfrm>
        </p:spPr>
        <p:txBody>
          <a:bodyPr>
            <a:noAutofit/>
          </a:bodyPr>
          <a:lstStyle/>
          <a:p>
            <a:pPr eaLnBrk="1" hangingPunct="1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Неполное превращение</a:t>
            </a:r>
          </a:p>
        </p:txBody>
      </p:sp>
      <p:pic>
        <p:nvPicPr>
          <p:cNvPr id="21509" name="Picture 5" descr="L26_p03a_p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1447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L26_p03a_p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86200"/>
            <a:ext cx="175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L26_p03a_p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50292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L26_p03a_p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196752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04800" y="2133600"/>
            <a:ext cx="533400" cy="1143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219200" y="3733800"/>
            <a:ext cx="609600" cy="1143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438400" y="5257800"/>
            <a:ext cx="1447800" cy="1219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Arc 13"/>
          <p:cNvSpPr>
            <a:spLocks/>
          </p:cNvSpPr>
          <p:nvPr/>
        </p:nvSpPr>
        <p:spPr bwMode="auto">
          <a:xfrm>
            <a:off x="2590800" y="2438400"/>
            <a:ext cx="1447800" cy="1600200"/>
          </a:xfrm>
          <a:custGeom>
            <a:avLst/>
            <a:gdLst>
              <a:gd name="T0" fmla="*/ 0 w 21600"/>
              <a:gd name="T1" fmla="*/ 0 h 21600"/>
              <a:gd name="T2" fmla="*/ 1447800 w 21600"/>
              <a:gd name="T3" fmla="*/ 1600200 h 21600"/>
              <a:gd name="T4" fmla="*/ 0 w 21600"/>
              <a:gd name="T5" fmla="*/ 1600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2267744" y="1412776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990000"/>
                </a:solidFill>
                <a:latin typeface="+mj-lt"/>
              </a:rPr>
              <a:t>1</a:t>
            </a:r>
          </a:p>
        </p:txBody>
      </p:sp>
      <p:sp>
        <p:nvSpPr>
          <p:cNvPr id="8204" name="Rectangle 15"/>
          <p:cNvSpPr>
            <a:spLocks noChangeArrowheads="1"/>
          </p:cNvSpPr>
          <p:nvPr/>
        </p:nvSpPr>
        <p:spPr bwMode="auto">
          <a:xfrm>
            <a:off x="3995936" y="3212976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990000"/>
                </a:solidFill>
                <a:latin typeface="+mj-lt"/>
              </a:rPr>
              <a:t>2</a:t>
            </a:r>
          </a:p>
        </p:txBody>
      </p:sp>
      <p:sp>
        <p:nvSpPr>
          <p:cNvPr id="8205" name="Rectangle 16"/>
          <p:cNvSpPr>
            <a:spLocks noChangeArrowheads="1"/>
          </p:cNvSpPr>
          <p:nvPr/>
        </p:nvSpPr>
        <p:spPr bwMode="auto">
          <a:xfrm>
            <a:off x="6444208" y="5517232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990000"/>
                </a:solidFill>
                <a:latin typeface="+mj-lt"/>
              </a:rPr>
              <a:t>3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771800" y="1484784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</a:rPr>
              <a:t>Яйцо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4716016" y="3212976"/>
            <a:ext cx="1668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</a:rPr>
              <a:t>Личинка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6876256" y="5517232"/>
            <a:ext cx="1266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Имаго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/>
      <p:bldP spid="21515" grpId="0" animBg="1"/>
      <p:bldP spid="21516" grpId="0" animBg="1"/>
      <p:bldP spid="21517" grpId="0" animBg="1"/>
      <p:bldP spid="21521" grpId="0"/>
      <p:bldP spid="21522" grpId="0"/>
      <p:bldP spid="215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620000" cy="3312368"/>
          </a:xfrm>
        </p:spPr>
        <p:txBody>
          <a:bodyPr/>
          <a:lstStyle/>
          <a:p>
            <a:pPr eaLnBrk="1" hangingPunct="1">
              <a:buNone/>
            </a:pPr>
            <a:r>
              <a:rPr lang="ru-RU" sz="4800" b="1" i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ru-RU" sz="4800" b="1" dirty="0" smtClean="0">
                <a:solidFill>
                  <a:srgbClr val="990000"/>
                </a:solidFill>
                <a:latin typeface="+mj-lt"/>
              </a:rPr>
              <a:t>Имаго </a:t>
            </a:r>
            <a:r>
              <a:rPr lang="ru-RU" sz="4800" dirty="0" smtClean="0">
                <a:solidFill>
                  <a:srgbClr val="002060"/>
                </a:solidFill>
                <a:latin typeface="+mj-lt"/>
              </a:rPr>
              <a:t>– половозрелая стадия насекомых или взрослое насекомое</a:t>
            </a:r>
            <a:r>
              <a:rPr lang="ru-RU" sz="4800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861048"/>
            <a:ext cx="3528392" cy="24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72816"/>
            <a:ext cx="360236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3851920" y="6396335"/>
            <a:ext cx="1200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Клопы</a:t>
            </a:r>
          </a:p>
        </p:txBody>
      </p:sp>
      <p:sp>
        <p:nvSpPr>
          <p:cNvPr id="10245" name="Rectangle 12"/>
          <p:cNvSpPr>
            <a:spLocks noChangeArrowheads="1"/>
          </p:cNvSpPr>
          <p:nvPr/>
        </p:nvSpPr>
        <p:spPr bwMode="auto">
          <a:xfrm>
            <a:off x="6300192" y="4221088"/>
            <a:ext cx="1944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Саранча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246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700808"/>
            <a:ext cx="3600400" cy="249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899592" y="4293096"/>
            <a:ext cx="1800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Тля</a:t>
            </a:r>
          </a:p>
        </p:txBody>
      </p:sp>
      <p:sp>
        <p:nvSpPr>
          <p:cNvPr id="10248" name="Rectangle 15"/>
          <p:cNvSpPr>
            <a:spLocks noGrp="1" noChangeArrowheads="1"/>
          </p:cNvSpPr>
          <p:nvPr>
            <p:ph idx="1"/>
          </p:nvPr>
        </p:nvSpPr>
        <p:spPr>
          <a:xfrm>
            <a:off x="0" y="260648"/>
            <a:ext cx="9144000" cy="792088"/>
          </a:xfrm>
          <a:noFill/>
        </p:spPr>
        <p:txBody>
          <a:bodyPr>
            <a:noAutofit/>
          </a:bodyPr>
          <a:lstStyle/>
          <a:p>
            <a:pPr algn="ctr" eaLnBrk="1" hangingPunct="1">
              <a:buFontTx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Насекомые с неполным превращением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322</TotalTime>
  <Words>239</Words>
  <Application>Microsoft Office PowerPoint</Application>
  <PresentationFormat>Экран (4:3)</PresentationFormat>
  <Paragraphs>65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Презентация к уроку биологии  в 7 классе на тему  «развитие насекомых» </vt:lpstr>
      <vt:lpstr>ответы</vt:lpstr>
      <vt:lpstr>Кто трижды родится, прежде чем стать взрослым?</vt:lpstr>
      <vt:lpstr>Развитие  насекомых</vt:lpstr>
      <vt:lpstr>Типы развития насекомых</vt:lpstr>
      <vt:lpstr>Слайд 6</vt:lpstr>
      <vt:lpstr>Неполное превращение</vt:lpstr>
      <vt:lpstr>Слайд 8</vt:lpstr>
      <vt:lpstr>Слайд 9</vt:lpstr>
      <vt:lpstr>Полное превращение</vt:lpstr>
      <vt:lpstr>Слайд 11</vt:lpstr>
      <vt:lpstr>Слайд 12</vt:lpstr>
      <vt:lpstr>Двукрылые</vt:lpstr>
      <vt:lpstr>Бабочки</vt:lpstr>
      <vt:lpstr>Выводы</vt:lpstr>
      <vt:lpstr>Развитие  насекомых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ответы</dc:title>
  <dc:creator>Ольга</dc:creator>
  <cp:lastModifiedBy>admin</cp:lastModifiedBy>
  <cp:revision>31</cp:revision>
  <dcterms:created xsi:type="dcterms:W3CDTF">2012-11-18T22:25:51Z</dcterms:created>
  <dcterms:modified xsi:type="dcterms:W3CDTF">2014-01-27T08:47:16Z</dcterms:modified>
</cp:coreProperties>
</file>