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0B8252-4FE5-49F5-BB76-BEE71EEA7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D356CF-5061-4C2C-AEB4-28E2F14D1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031DC4-8E65-4EC2-BB95-ABD59FF5A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D815796-C836-4B99-A6D2-7E94FED00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FFF8C4A-EDB2-4D61-B09A-D24722F5D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E09BBC-20A2-45C3-A90C-4037357A2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D7600E-81AA-46E7-873C-7BD5D3A45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B32B7F9-A39C-4C38-97B6-9B5BD469A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A28CE1-1BBF-4D6E-9894-D884FE56E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3868E7-D020-41E3-8825-B70C09444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8243C3-E10E-4B47-A824-614368E06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13588C-E709-41B8-A947-83401CFB7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B750BC-76EA-4BD3-9B48-B0829930C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475297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Обобщающий урок</a:t>
            </a:r>
          </a:p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по теме: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827088" y="2781300"/>
            <a:ext cx="79216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"Изменение </a:t>
            </a:r>
          </a:p>
          <a:p>
            <a:pPr algn="ctr"/>
            <a:r>
              <a:rPr lang="ru-RU" sz="3600" kern="10">
                <a:ln w="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агрегатных состояний </a:t>
            </a:r>
          </a:p>
          <a:p>
            <a:pPr algn="ctr"/>
            <a:r>
              <a:rPr lang="ru-RU" sz="3600" kern="10">
                <a:ln w="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вещества"</a:t>
            </a:r>
          </a:p>
        </p:txBody>
      </p:sp>
      <p:pic>
        <p:nvPicPr>
          <p:cNvPr id="4102" name="Picture 6" descr="g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188" y="5157788"/>
            <a:ext cx="15240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sun_tu4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9775" y="0"/>
            <a:ext cx="20542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37R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1268413"/>
            <a:ext cx="17938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3995738" y="90805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Решение: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1547813" y="3500438"/>
            <a:ext cx="324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 = 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+ 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+ 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+ 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4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1692275" y="1484313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= m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c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(t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-t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 =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2кг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2100Дж/кг. С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(0С - (-10С)) = 42000Дж.</a:t>
            </a:r>
          </a:p>
        </p:txBody>
      </p:sp>
      <p:sp>
        <p:nvSpPr>
          <p:cNvPr id="229390" name="Text Box 14"/>
          <p:cNvSpPr txBox="1">
            <a:spLocks noChangeArrowheads="1"/>
          </p:cNvSpPr>
          <p:nvPr/>
        </p:nvSpPr>
        <p:spPr bwMode="auto">
          <a:xfrm>
            <a:off x="1692275" y="1989138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= m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l-GR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2кг ∙ 3,4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Дж/кг = 6,8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Дж</a:t>
            </a:r>
            <a:endParaRPr lang="el-GR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391" name="Text Box 15"/>
          <p:cNvSpPr txBox="1">
            <a:spLocks noChangeArrowheads="1"/>
          </p:cNvSpPr>
          <p:nvPr/>
        </p:nvSpPr>
        <p:spPr bwMode="auto">
          <a:xfrm>
            <a:off x="1692275" y="2492375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= m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c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(t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–t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 =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2 кг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4200Дж/кг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(100С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-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0С) = 840000Дж</a:t>
            </a:r>
          </a:p>
        </p:txBody>
      </p:sp>
      <p:sp>
        <p:nvSpPr>
          <p:cNvPr id="229393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669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en-US" sz="2000" b="1" baseline="-25000">
                <a:solidFill>
                  <a:srgbClr val="FFFFFF"/>
                </a:solidFill>
                <a:latin typeface="Times New Roman" pitchFamily="18" charset="0"/>
              </a:rPr>
              <a:t>4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 = m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L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=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2кг 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2,3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Дж/кг  = 4,6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Дж</a:t>
            </a:r>
          </a:p>
        </p:txBody>
      </p:sp>
      <p:sp>
        <p:nvSpPr>
          <p:cNvPr id="229397" name="Text Box 21"/>
          <p:cNvSpPr txBox="1">
            <a:spLocks noChangeArrowheads="1"/>
          </p:cNvSpPr>
          <p:nvPr/>
        </p:nvSpPr>
        <p:spPr bwMode="auto">
          <a:xfrm>
            <a:off x="5867400" y="5516563"/>
            <a:ext cx="2160588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Times New Roman" pitchFamily="18" charset="0"/>
              </a:rPr>
              <a:t>Ответ: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</a:rPr>
              <a:t> m</a:t>
            </a:r>
            <a:r>
              <a:rPr lang="ru-RU" b="1" baseline="-25000">
                <a:solidFill>
                  <a:srgbClr val="000099"/>
                </a:solidFill>
                <a:latin typeface="Times New Roman" pitchFamily="18" charset="0"/>
              </a:rPr>
              <a:t>1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</a:rPr>
              <a:t>= 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</a:rPr>
              <a:t>0,6 кг</a:t>
            </a:r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1979613" y="616585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FFFFFF"/>
                </a:solidFill>
                <a:latin typeface="Times New Roman" pitchFamily="18" charset="0"/>
              </a:rPr>
              <a:t>Вернуться к  условию задачи</a:t>
            </a:r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5508625" y="616585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FFFFFF"/>
                </a:solidFill>
                <a:latin typeface="Times New Roman" pitchFamily="18" charset="0"/>
              </a:rPr>
              <a:t>Вернуться к анализу задачи</a:t>
            </a: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0" y="1412875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Дано:</a:t>
            </a:r>
          </a:p>
        </p:txBody>
      </p:sp>
      <p:sp>
        <p:nvSpPr>
          <p:cNvPr id="229404" name="Text Box 28"/>
          <p:cNvSpPr txBox="1">
            <a:spLocks noChangeArrowheads="1"/>
          </p:cNvSpPr>
          <p:nvPr/>
        </p:nvSpPr>
        <p:spPr bwMode="auto">
          <a:xfrm>
            <a:off x="0" y="1989138"/>
            <a:ext cx="900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Times New Roman" pitchFamily="18" charset="0"/>
              </a:rPr>
              <a:t>m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=2 кг. </a:t>
            </a:r>
          </a:p>
        </p:txBody>
      </p:sp>
      <p:sp>
        <p:nvSpPr>
          <p:cNvPr id="229406" name="Text Box 30"/>
          <p:cNvSpPr txBox="1">
            <a:spLocks noChangeArrowheads="1"/>
          </p:cNvSpPr>
          <p:nvPr/>
        </p:nvSpPr>
        <p:spPr bwMode="auto">
          <a:xfrm>
            <a:off x="0" y="2349500"/>
            <a:ext cx="1476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lang="en-US" sz="12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1200" baseline="-25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= -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en-US" sz="12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lang="ru-RU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29407" name="Text Box 31"/>
          <p:cNvSpPr txBox="1">
            <a:spLocks noChangeArrowheads="1"/>
          </p:cNvSpPr>
          <p:nvPr/>
        </p:nvSpPr>
        <p:spPr bwMode="auto">
          <a:xfrm>
            <a:off x="0" y="26368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lang="en-US" sz="12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 = 0</a:t>
            </a:r>
            <a:r>
              <a:rPr lang="en-US" sz="12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lang="ru-RU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29408" name="Text Box 32"/>
          <p:cNvSpPr txBox="1">
            <a:spLocks noChangeArrowheads="1"/>
          </p:cNvSpPr>
          <p:nvPr/>
        </p:nvSpPr>
        <p:spPr bwMode="auto">
          <a:xfrm>
            <a:off x="0" y="2924175"/>
            <a:ext cx="1042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lang="en-US" sz="1200" b="1" baseline="-250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en-US" sz="1200" baseline="-25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= 100</a:t>
            </a:r>
            <a:r>
              <a:rPr lang="en-US" sz="12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lang="ru-RU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29409" name="Text Box 33"/>
          <p:cNvSpPr txBox="1">
            <a:spLocks noChangeArrowheads="1"/>
          </p:cNvSpPr>
          <p:nvPr/>
        </p:nvSpPr>
        <p:spPr bwMode="auto">
          <a:xfrm>
            <a:off x="0" y="3213100"/>
            <a:ext cx="1692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FFFFFF"/>
                </a:solidFill>
                <a:latin typeface="Times New Roman" pitchFamily="18" charset="0"/>
              </a:rPr>
              <a:t>с</a:t>
            </a:r>
            <a:r>
              <a:rPr lang="ru-RU" sz="12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ru-RU" sz="1200" b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= 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21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00 Дж/(кг</a:t>
            </a:r>
            <a:r>
              <a:rPr lang="ru-RU" sz="12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С)</a:t>
            </a:r>
          </a:p>
        </p:txBody>
      </p:sp>
      <p:sp>
        <p:nvSpPr>
          <p:cNvPr id="229410" name="Text Box 34"/>
          <p:cNvSpPr txBox="1">
            <a:spLocks noChangeArrowheads="1"/>
          </p:cNvSpPr>
          <p:nvPr/>
        </p:nvSpPr>
        <p:spPr bwMode="auto">
          <a:xfrm>
            <a:off x="0" y="3500438"/>
            <a:ext cx="1835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FFFFFF"/>
                </a:solidFill>
                <a:latin typeface="Times New Roman" pitchFamily="18" charset="0"/>
              </a:rPr>
              <a:t>с</a:t>
            </a:r>
            <a:r>
              <a:rPr lang="ru-RU" sz="1200" b="1" baseline="-25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 = 4200 Дж/(кг</a:t>
            </a:r>
            <a:r>
              <a:rPr lang="ru-RU" sz="12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С)</a:t>
            </a:r>
          </a:p>
        </p:txBody>
      </p:sp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0" y="3789363"/>
            <a:ext cx="1619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3,4∙10</a:t>
            </a:r>
            <a:r>
              <a:rPr lang="ru-RU" sz="1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Дж/кг</a:t>
            </a:r>
            <a:endParaRPr lang="el-GR" sz="12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412" name="Text Box 36"/>
          <p:cNvSpPr txBox="1">
            <a:spLocks noChangeArrowheads="1"/>
          </p:cNvSpPr>
          <p:nvPr/>
        </p:nvSpPr>
        <p:spPr bwMode="auto">
          <a:xfrm>
            <a:off x="0" y="4076700"/>
            <a:ext cx="1692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Times New Roman" pitchFamily="18" charset="0"/>
              </a:rPr>
              <a:t>L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 = 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2,3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1200" baseline="30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 Дж/кг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9413" name="Line 37"/>
          <p:cNvSpPr>
            <a:spLocks noChangeShapeType="1"/>
          </p:cNvSpPr>
          <p:nvPr/>
        </p:nvSpPr>
        <p:spPr bwMode="auto">
          <a:xfrm>
            <a:off x="1476375" y="1557338"/>
            <a:ext cx="0" cy="33115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9414" name="Line 38"/>
          <p:cNvSpPr>
            <a:spLocks noChangeShapeType="1"/>
          </p:cNvSpPr>
          <p:nvPr/>
        </p:nvSpPr>
        <p:spPr bwMode="auto">
          <a:xfrm>
            <a:off x="0" y="4724400"/>
            <a:ext cx="15478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250825" y="4868863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Times New Roman" pitchFamily="18" charset="0"/>
              </a:rPr>
              <a:t>m</a:t>
            </a:r>
            <a:r>
              <a:rPr lang="ru-RU" sz="1400" b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1400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1400" b="1">
                <a:solidFill>
                  <a:srgbClr val="FFFFFF"/>
                </a:solidFill>
                <a:latin typeface="Times New Roman" pitchFamily="18" charset="0"/>
              </a:rPr>
              <a:t>-</a:t>
            </a:r>
            <a:r>
              <a:rPr lang="ru-RU" sz="1400" b="1">
                <a:solidFill>
                  <a:srgbClr val="FFFFFF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23575" name="Rectangle 4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76262"/>
          </a:xfrm>
          <a:noFill/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3300"/>
                </a:solidFill>
              </a:rPr>
              <a:t>Решение задачи</a:t>
            </a:r>
          </a:p>
        </p:txBody>
      </p:sp>
      <p:sp>
        <p:nvSpPr>
          <p:cNvPr id="2" name="Text Box 36"/>
          <p:cNvSpPr txBox="1">
            <a:spLocks noChangeArrowheads="1"/>
          </p:cNvSpPr>
          <p:nvPr/>
        </p:nvSpPr>
        <p:spPr bwMode="auto">
          <a:xfrm>
            <a:off x="0" y="4292600"/>
            <a:ext cx="1692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 = 10</a:t>
            </a:r>
            <a:r>
              <a:rPr lang="ru-RU" sz="1200" baseline="30000">
                <a:solidFill>
                  <a:srgbClr val="FFFFFF"/>
                </a:solidFill>
                <a:latin typeface="Times New Roman" pitchFamily="18" charset="0"/>
              </a:rPr>
              <a:t>7</a:t>
            </a: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 Дж/кг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ru-RU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692275" y="4005263"/>
            <a:ext cx="705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= 4,2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baseline="30000">
                <a:solidFill>
                  <a:srgbClr val="FFFFFF"/>
                </a:solidFill>
                <a:latin typeface="Times New Roman" pitchFamily="18" charset="0"/>
              </a:rPr>
              <a:t>4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Дж +6,8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baseline="26000">
                <a:solidFill>
                  <a:srgbClr val="FFFFFF"/>
                </a:solidFill>
                <a:latin typeface="Times New Roman" pitchFamily="18" charset="0"/>
              </a:rPr>
              <a:t>5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Дж +8,4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baseline="26000">
                <a:solidFill>
                  <a:srgbClr val="FFFFFF"/>
                </a:solidFill>
                <a:latin typeface="Times New Roman" pitchFamily="18" charset="0"/>
              </a:rPr>
              <a:t>5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Дж +4,6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baseline="30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Дж = 6,162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10</a:t>
            </a:r>
            <a:r>
              <a:rPr lang="ru-RU" baseline="30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Дж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692275" y="4581525"/>
            <a:ext cx="140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 =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 m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q</a:t>
            </a:r>
            <a:endParaRPr lang="ru-RU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63713" y="5035550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m</a:t>
            </a:r>
            <a:r>
              <a:rPr lang="ru-RU" sz="2000" b="1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 = Q / q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=</a:t>
            </a: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,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162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 baseline="26000">
                <a:solidFill>
                  <a:srgbClr val="FFFFFF"/>
                </a:solidFill>
                <a:latin typeface="Times New Roman" pitchFamily="18" charset="0"/>
              </a:rPr>
              <a:t>6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Дж 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/10</a:t>
            </a:r>
            <a:r>
              <a:rPr lang="ru-RU" sz="2000" baseline="26000">
                <a:solidFill>
                  <a:srgbClr val="FFFFFF"/>
                </a:solidFill>
                <a:latin typeface="Times New Roman" pitchFamily="18" charset="0"/>
              </a:rPr>
              <a:t>7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Дж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/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кг =</a:t>
            </a:r>
            <a:r>
              <a:rPr lang="en-US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0,6 кг</a:t>
            </a: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63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6237288"/>
            <a:ext cx="287338" cy="1444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636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287337" cy="1444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2" grpId="0"/>
      <p:bldP spid="229383" grpId="0"/>
      <p:bldP spid="229386" grpId="0"/>
      <p:bldP spid="229390" grpId="0"/>
      <p:bldP spid="229391" grpId="0"/>
      <p:bldP spid="229393" grpId="0"/>
      <p:bldP spid="229397" grpId="0" animBg="1"/>
      <p:bldP spid="229399" grpId="0"/>
      <p:bldP spid="229400" grpId="0"/>
      <p:bldP spid="229403" grpId="0"/>
      <p:bldP spid="229404" grpId="0"/>
      <p:bldP spid="229406" grpId="0"/>
      <p:bldP spid="229407" grpId="0"/>
      <p:bldP spid="229408" grpId="0"/>
      <p:bldP spid="229409" grpId="0"/>
      <p:bldP spid="229410" grpId="0"/>
      <p:bldP spid="229411" grpId="0"/>
      <p:bldP spid="229413" grpId="0" animBg="1"/>
      <p:bldP spid="229414" grpId="0" animBg="1"/>
      <p:bldP spid="229415" grpId="0"/>
      <p:bldP spid="3" grpId="0"/>
      <p:bldP spid="4" grpId="0"/>
      <p:bldP spid="5" grpId="0"/>
      <p:bldP spid="24635" grpId="0" animBg="1"/>
      <p:bldP spid="246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7"/>
          <p:cNvSpPr>
            <a:spLocks noChangeArrowheads="1" noChangeShapeType="1" noTextEdit="1"/>
          </p:cNvSpPr>
          <p:nvPr/>
        </p:nvSpPr>
        <p:spPr bwMode="auto">
          <a:xfrm>
            <a:off x="611188" y="765175"/>
            <a:ext cx="7777162" cy="50403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урок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24775" cy="266382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i="1" smtClean="0"/>
              <a:t>"Всё выучить невозможно, </a:t>
            </a:r>
          </a:p>
          <a:p>
            <a:pPr>
              <a:buFontTx/>
              <a:buNone/>
            </a:pPr>
            <a:r>
              <a:rPr lang="ru-RU" sz="4000" b="1" i="1" smtClean="0"/>
              <a:t>а научиться рассуждать </a:t>
            </a:r>
          </a:p>
          <a:p>
            <a:pPr>
              <a:buFontTx/>
              <a:buNone/>
            </a:pPr>
            <a:r>
              <a:rPr lang="ru-RU" sz="4000" b="1" i="1" smtClean="0"/>
              <a:t>                          - необходимо".</a:t>
            </a:r>
            <a:r>
              <a:rPr lang="ru-RU" sz="40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37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470"/>
                            </p:stCondLst>
                            <p:childTnLst>
                              <p:par>
                                <p:cTn id="27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Расчет количества теплоты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11188" y="1628775"/>
            <a:ext cx="1800225" cy="4752975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>
                <a:solidFill>
                  <a:srgbClr val="FFFFFF"/>
                </a:solidFill>
              </a:rPr>
              <a:t>П</a:t>
            </a:r>
          </a:p>
          <a:p>
            <a:pPr algn="ctr"/>
            <a:r>
              <a:rPr lang="ru-RU" sz="4400">
                <a:solidFill>
                  <a:srgbClr val="FFFFFF"/>
                </a:solidFill>
              </a:rPr>
              <a:t>Р</a:t>
            </a:r>
          </a:p>
          <a:p>
            <a:pPr algn="ctr"/>
            <a:r>
              <a:rPr lang="ru-RU" sz="4400">
                <a:solidFill>
                  <a:srgbClr val="FFFFFF"/>
                </a:solidFill>
              </a:rPr>
              <a:t>О</a:t>
            </a:r>
          </a:p>
          <a:p>
            <a:pPr algn="ctr"/>
            <a:r>
              <a:rPr lang="ru-RU" sz="4400">
                <a:solidFill>
                  <a:srgbClr val="FFFFFF"/>
                </a:solidFill>
              </a:rPr>
              <a:t>Ц</a:t>
            </a:r>
          </a:p>
          <a:p>
            <a:pPr algn="ctr"/>
            <a:r>
              <a:rPr lang="ru-RU" sz="4400">
                <a:solidFill>
                  <a:srgbClr val="FFFFFF"/>
                </a:solidFill>
              </a:rPr>
              <a:t>Е</a:t>
            </a:r>
          </a:p>
          <a:p>
            <a:pPr algn="ctr"/>
            <a:r>
              <a:rPr lang="ru-RU" sz="4400">
                <a:solidFill>
                  <a:srgbClr val="FFFFFF"/>
                </a:solidFill>
              </a:rPr>
              <a:t>С</a:t>
            </a:r>
          </a:p>
          <a:p>
            <a:pPr algn="ctr"/>
            <a:r>
              <a:rPr lang="ru-RU" sz="4400">
                <a:solidFill>
                  <a:srgbClr val="FFFFFF"/>
                </a:solidFill>
              </a:rPr>
              <a:t>С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3635375" y="1125538"/>
            <a:ext cx="4464050" cy="12239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990000"/>
                </a:solidFill>
              </a:rPr>
              <a:t>Нагревание</a:t>
            </a:r>
          </a:p>
          <a:p>
            <a:pPr algn="ctr"/>
            <a:r>
              <a:rPr lang="ru-RU" sz="3200">
                <a:solidFill>
                  <a:srgbClr val="990000"/>
                </a:solidFill>
              </a:rPr>
              <a:t>(охлаждение</a:t>
            </a:r>
            <a:r>
              <a:rPr lang="ru-RU" sz="32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3635375" y="2636838"/>
            <a:ext cx="4464050" cy="12239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990000"/>
                </a:solidFill>
              </a:rPr>
              <a:t>Плавление</a:t>
            </a:r>
          </a:p>
          <a:p>
            <a:pPr algn="ctr"/>
            <a:r>
              <a:rPr lang="ru-RU" sz="3200">
                <a:solidFill>
                  <a:srgbClr val="990000"/>
                </a:solidFill>
              </a:rPr>
              <a:t>(кристаллизация)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3635375" y="4076700"/>
            <a:ext cx="4464050" cy="1223963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990000"/>
                </a:solidFill>
              </a:rPr>
              <a:t>Испарение</a:t>
            </a:r>
          </a:p>
          <a:p>
            <a:pPr algn="ctr"/>
            <a:r>
              <a:rPr lang="ru-RU" sz="3200">
                <a:solidFill>
                  <a:srgbClr val="990000"/>
                </a:solidFill>
              </a:rPr>
              <a:t>(конденсация)</a:t>
            </a:r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 flipV="1">
            <a:off x="2411413" y="3284538"/>
            <a:ext cx="1223962" cy="5762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2525" name="Line 13"/>
          <p:cNvSpPr>
            <a:spLocks noChangeShapeType="1"/>
          </p:cNvSpPr>
          <p:nvPr/>
        </p:nvSpPr>
        <p:spPr bwMode="auto">
          <a:xfrm flipV="1">
            <a:off x="2411413" y="1773238"/>
            <a:ext cx="1223962" cy="20875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2526" name="Line 14"/>
          <p:cNvSpPr>
            <a:spLocks noChangeShapeType="1"/>
          </p:cNvSpPr>
          <p:nvPr/>
        </p:nvSpPr>
        <p:spPr bwMode="auto">
          <a:xfrm>
            <a:off x="2411413" y="3860800"/>
            <a:ext cx="1223962" cy="2160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635375" y="5445125"/>
            <a:ext cx="4537075" cy="1223963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990000"/>
                </a:solidFill>
              </a:rPr>
              <a:t>Сгорание топлива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411413" y="3860800"/>
            <a:ext cx="1223962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16" grpId="0" animBg="1"/>
      <p:bldP spid="192517" grpId="0" animBg="1"/>
      <p:bldP spid="192518" grpId="0" animBg="1"/>
      <p:bldP spid="192519" grpId="0" animBg="1"/>
      <p:bldP spid="192524" grpId="0" animBg="1"/>
      <p:bldP spid="192525" grpId="0" animBg="1"/>
      <p:bldP spid="19252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3744912" cy="79216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Плавление</a:t>
            </a:r>
          </a:p>
        </p:txBody>
      </p:sp>
      <p:sp>
        <p:nvSpPr>
          <p:cNvPr id="203786" name="Rectangle 10"/>
          <p:cNvSpPr>
            <a:spLocks noChangeArrowheads="1"/>
          </p:cNvSpPr>
          <p:nvPr/>
        </p:nvSpPr>
        <p:spPr bwMode="auto">
          <a:xfrm>
            <a:off x="5219700" y="2852738"/>
            <a:ext cx="536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FFFF00"/>
                </a:solidFill>
              </a:rPr>
              <a:t>c</a:t>
            </a:r>
            <a:endParaRPr lang="ru-RU" sz="6000">
              <a:solidFill>
                <a:srgbClr val="FFFF00"/>
              </a:solidFill>
            </a:endParaRPr>
          </a:p>
        </p:txBody>
      </p:sp>
      <p:sp>
        <p:nvSpPr>
          <p:cNvPr id="203787" name="WordArt 11"/>
          <p:cNvSpPr>
            <a:spLocks noChangeArrowheads="1" noChangeShapeType="1" noTextEdit="1"/>
          </p:cNvSpPr>
          <p:nvPr/>
        </p:nvSpPr>
        <p:spPr bwMode="auto">
          <a:xfrm>
            <a:off x="6804025" y="836613"/>
            <a:ext cx="2124075" cy="715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 Дж/кг. С</a:t>
            </a: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5219700" y="4076700"/>
            <a:ext cx="603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FFFF00"/>
                </a:solidFill>
                <a:sym typeface="Symbol" pitchFamily="18" charset="2"/>
              </a:rPr>
              <a:t></a:t>
            </a:r>
            <a:endParaRPr lang="ru-RU" sz="6000" b="1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204810" name="WordArt 10"/>
          <p:cNvSpPr>
            <a:spLocks noChangeArrowheads="1" noChangeShapeType="1" noTextEdit="1"/>
          </p:cNvSpPr>
          <p:nvPr/>
        </p:nvSpPr>
        <p:spPr bwMode="auto">
          <a:xfrm>
            <a:off x="7092950" y="4652963"/>
            <a:ext cx="2051050" cy="642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 Дж/кг.</a:t>
            </a: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5148263" y="5373688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rgbClr val="FFFF00"/>
                </a:solidFill>
                <a:sym typeface="Symbol" pitchFamily="18" charset="2"/>
              </a:rPr>
              <a:t>q</a:t>
            </a:r>
            <a:endParaRPr lang="ru-RU" sz="600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989138"/>
            <a:ext cx="44275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FF"/>
                </a:solidFill>
              </a:rPr>
              <a:t>Сгорание топлива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3716338"/>
            <a:ext cx="39608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FF"/>
                </a:solidFill>
              </a:rPr>
              <a:t>Парообразование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388" y="5229225"/>
            <a:ext cx="37449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FF"/>
                </a:solidFill>
              </a:rPr>
              <a:t>Нагревание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7235825" y="2924175"/>
            <a:ext cx="16557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 Дж.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03800" y="404813"/>
            <a:ext cx="776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rgbClr val="FFFF00"/>
                </a:solidFill>
                <a:sym typeface="Symbol" pitchFamily="18" charset="2"/>
              </a:rPr>
              <a:t>Q</a:t>
            </a:r>
            <a:endParaRPr lang="ru-RU" sz="600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148263" y="16287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rgbClr val="FFFF00"/>
                </a:solidFill>
                <a:sym typeface="Symbol" pitchFamily="18" charset="2"/>
              </a:rPr>
              <a:t>L</a:t>
            </a:r>
            <a:endParaRPr lang="ru-RU" sz="600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276600" y="1196975"/>
            <a:ext cx="2016125" cy="30956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>
            <a:prstShdw prst="shdw17" dist="17961" dir="2700000">
              <a:srgbClr val="00007A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3276600" y="3500438"/>
            <a:ext cx="1943100" cy="223361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prstShdw prst="shdw17" dist="17961" dir="2700000">
              <a:srgbClr val="1F7A1F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1908175" y="2060575"/>
            <a:ext cx="3240088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2700338" y="2565400"/>
            <a:ext cx="2592387" cy="31686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5724525" y="5013325"/>
            <a:ext cx="1223963" cy="863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5795963" y="4508500"/>
            <a:ext cx="1223962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>
            <a:prstShdw prst="shdw17" dist="17961" dir="2700000">
              <a:srgbClr val="00007A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V="1">
            <a:off x="5724525" y="1557338"/>
            <a:ext cx="1439863" cy="165576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prstShdw prst="shdw17" dist="17961" dir="2700000">
              <a:srgbClr val="1F7A1F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5724525" y="2205038"/>
            <a:ext cx="1368425" cy="2303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203786" grpId="0"/>
      <p:bldP spid="203787" grpId="0" animBg="1"/>
      <p:bldP spid="204807" grpId="0"/>
      <p:bldP spid="204810" grpId="0" animBg="1"/>
      <p:bldP spid="206858" grpId="0"/>
      <p:bldP spid="2" grpId="0"/>
      <p:bldP spid="3" grpId="0"/>
      <p:bldP spid="4" grpId="0"/>
      <p:bldP spid="5" grpId="0" animBg="1"/>
      <p:bldP spid="6" grpId="0"/>
      <p:bldP spid="7" grpId="0"/>
      <p:bldP spid="10267" grpId="0" animBg="1"/>
      <p:bldP spid="10269" grpId="0" animBg="1"/>
      <p:bldP spid="10270" grpId="0" animBg="1"/>
      <p:bldP spid="10271" grpId="0" animBg="1"/>
      <p:bldP spid="10274" grpId="0" animBg="1"/>
      <p:bldP spid="10275" grpId="0" animBg="1"/>
      <p:bldP spid="10276" grpId="0" animBg="1"/>
      <p:bldP spid="102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60350"/>
            <a:ext cx="3673475" cy="504825"/>
          </a:xfrm>
        </p:spPr>
        <p:txBody>
          <a:bodyPr/>
          <a:lstStyle/>
          <a:p>
            <a:r>
              <a:rPr lang="ru-RU" sz="4000" b="1" i="1" smtClean="0">
                <a:solidFill>
                  <a:srgbClr val="FF0000"/>
                </a:solidFill>
              </a:rPr>
              <a:t>Вопросы: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374063" cy="5616575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Что сильнее обжигает: пар, вырывающийся из носика кипящего чайника, или брызги самой кипящей воды?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Почему на раскаленной сковороде капли воды долго “скачут” и медленно испаряются?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Почему сырые дрова, даже разгоревшись, дают меньше тепла, чем сухие?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В сильный мороз катки заливают горячей водой. Почему?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 Почему в сауне человек может выдержать температуру воздуха до 130</a:t>
            </a:r>
            <a:r>
              <a:rPr lang="en-US" sz="2400" smtClean="0">
                <a:solidFill>
                  <a:schemeClr val="bg1"/>
                </a:solidFill>
              </a:rPr>
              <a:t>º</a:t>
            </a:r>
            <a:r>
              <a:rPr lang="ru-RU" sz="2400" smtClean="0">
                <a:solidFill>
                  <a:schemeClr val="bg1"/>
                </a:solidFill>
              </a:rPr>
              <a:t>С, а в русской бане – вдвое меньше?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На дне сосуда намерз лед. Налили воду – лед растаял. Изменится ли уровень воды?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smtClean="0">
                <a:solidFill>
                  <a:schemeClr val="bg1"/>
                </a:solidFill>
              </a:rPr>
              <a:t>Почему вода гасит огонь костра? </a:t>
            </a:r>
          </a:p>
        </p:txBody>
      </p:sp>
      <p:pic>
        <p:nvPicPr>
          <p:cNvPr id="49156" name="Picture 4" descr="Рисунок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571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 descr="Рисунок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404813"/>
            <a:ext cx="571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6" descr="lud38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157788"/>
            <a:ext cx="11334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«Читаем </a:t>
            </a:r>
            <a:r>
              <a:rPr lang="ru-RU" sz="4000" smtClean="0">
                <a:solidFill>
                  <a:schemeClr val="bg1"/>
                </a:solidFill>
              </a:rPr>
              <a:t>график</a:t>
            </a:r>
            <a:r>
              <a:rPr lang="ru-RU" sz="4800" smtClean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>
            <a:off x="1116013" y="5373688"/>
            <a:ext cx="73437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V="1">
            <a:off x="1116013" y="1341438"/>
            <a:ext cx="0" cy="40322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V="1">
            <a:off x="1116013" y="3357563"/>
            <a:ext cx="719137" cy="1079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1835150" y="3357563"/>
            <a:ext cx="9366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 flipV="1">
            <a:off x="2771775" y="2276475"/>
            <a:ext cx="936625" cy="1081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11"/>
          <p:cNvSpPr>
            <a:spLocks noChangeShapeType="1"/>
          </p:cNvSpPr>
          <p:nvPr/>
        </p:nvSpPr>
        <p:spPr bwMode="auto">
          <a:xfrm>
            <a:off x="3708400" y="2276475"/>
            <a:ext cx="12239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12"/>
          <p:cNvSpPr>
            <a:spLocks noChangeShapeType="1"/>
          </p:cNvSpPr>
          <p:nvPr/>
        </p:nvSpPr>
        <p:spPr bwMode="auto">
          <a:xfrm>
            <a:off x="4932363" y="2276475"/>
            <a:ext cx="935037" cy="1081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>
            <a:off x="5867400" y="3357563"/>
            <a:ext cx="10080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Line 15"/>
          <p:cNvSpPr>
            <a:spLocks noChangeShapeType="1"/>
          </p:cNvSpPr>
          <p:nvPr/>
        </p:nvSpPr>
        <p:spPr bwMode="auto">
          <a:xfrm>
            <a:off x="6877050" y="3357563"/>
            <a:ext cx="719138" cy="86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2124075" y="32131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endParaRPr lang="ru-RU" sz="3200" baseline="-25000">
              <a:solidFill>
                <a:srgbClr val="000000"/>
              </a:solidFill>
            </a:endParaRPr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4140200" y="2133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endParaRPr lang="ru-RU" sz="3200" baseline="-25000">
              <a:solidFill>
                <a:srgbClr val="000000"/>
              </a:solidFill>
            </a:endParaRPr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7092950" y="36449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endParaRPr lang="ru-RU" sz="3200" baseline="-25000">
              <a:solidFill>
                <a:srgbClr val="000000"/>
              </a:solidFill>
            </a:endParaRPr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5292725" y="270827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endParaRPr lang="ru-RU" sz="3200" baseline="-25000">
              <a:solidFill>
                <a:srgbClr val="000000"/>
              </a:solidFill>
            </a:endParaRP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1998663" y="3314700"/>
            <a:ext cx="4381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aseline="-2500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5003800" y="2708275"/>
            <a:ext cx="4381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aseline="-25000"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6732588" y="3573463"/>
            <a:ext cx="4381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aseline="-25000">
                <a:solidFill>
                  <a:srgbClr val="FF0000"/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3995738" y="2133600"/>
            <a:ext cx="4381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aseline="-25000">
                <a:solidFill>
                  <a:srgbClr val="FF0000"/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2411413" y="2852738"/>
            <a:ext cx="441325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С</a:t>
            </a:r>
          </a:p>
        </p:txBody>
      </p:sp>
      <p:sp>
        <p:nvSpPr>
          <p:cNvPr id="20542" name="Oval 62"/>
          <p:cNvSpPr>
            <a:spLocks noChangeArrowheads="1"/>
          </p:cNvSpPr>
          <p:nvPr/>
        </p:nvSpPr>
        <p:spPr bwMode="auto">
          <a:xfrm>
            <a:off x="2700338" y="32845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3" name="Oval 63"/>
          <p:cNvSpPr>
            <a:spLocks noChangeArrowheads="1"/>
          </p:cNvSpPr>
          <p:nvPr/>
        </p:nvSpPr>
        <p:spPr bwMode="auto">
          <a:xfrm>
            <a:off x="3635375" y="22050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4" name="Oval 64"/>
          <p:cNvSpPr>
            <a:spLocks noChangeArrowheads="1"/>
          </p:cNvSpPr>
          <p:nvPr/>
        </p:nvSpPr>
        <p:spPr bwMode="auto">
          <a:xfrm>
            <a:off x="4859338" y="22050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5" name="Oval 65"/>
          <p:cNvSpPr>
            <a:spLocks noChangeArrowheads="1"/>
          </p:cNvSpPr>
          <p:nvPr/>
        </p:nvSpPr>
        <p:spPr bwMode="auto">
          <a:xfrm>
            <a:off x="5795963" y="32845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6" name="Oval 66"/>
          <p:cNvSpPr>
            <a:spLocks noChangeArrowheads="1"/>
          </p:cNvSpPr>
          <p:nvPr/>
        </p:nvSpPr>
        <p:spPr bwMode="auto">
          <a:xfrm>
            <a:off x="6804025" y="32845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7" name="Oval 67"/>
          <p:cNvSpPr>
            <a:spLocks noChangeArrowheads="1"/>
          </p:cNvSpPr>
          <p:nvPr/>
        </p:nvSpPr>
        <p:spPr bwMode="auto">
          <a:xfrm>
            <a:off x="7524750" y="4149725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8" name="Oval 68"/>
          <p:cNvSpPr>
            <a:spLocks noChangeArrowheads="1"/>
          </p:cNvSpPr>
          <p:nvPr/>
        </p:nvSpPr>
        <p:spPr bwMode="auto">
          <a:xfrm>
            <a:off x="1042988" y="4365625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9" name="Oval 69"/>
          <p:cNvSpPr>
            <a:spLocks noChangeArrowheads="1"/>
          </p:cNvSpPr>
          <p:nvPr/>
        </p:nvSpPr>
        <p:spPr bwMode="auto">
          <a:xfrm>
            <a:off x="1763713" y="32845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50" name="Rectangle 70"/>
          <p:cNvSpPr>
            <a:spLocks noChangeArrowheads="1"/>
          </p:cNvSpPr>
          <p:nvPr/>
        </p:nvSpPr>
        <p:spPr bwMode="auto">
          <a:xfrm>
            <a:off x="7667625" y="4005263"/>
            <a:ext cx="390525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К</a:t>
            </a:r>
          </a:p>
        </p:txBody>
      </p:sp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6948488" y="2852738"/>
            <a:ext cx="441325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00"/>
                </a:solidFill>
                <a:latin typeface="+mn-lt"/>
                <a:cs typeface="+mn-cs"/>
              </a:rPr>
              <a:t>N</a:t>
            </a:r>
            <a:endParaRPr lang="ru-RU" sz="28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20553" name="Rectangle 73"/>
          <p:cNvSpPr>
            <a:spLocks noChangeArrowheads="1"/>
          </p:cNvSpPr>
          <p:nvPr/>
        </p:nvSpPr>
        <p:spPr bwMode="auto">
          <a:xfrm>
            <a:off x="5867400" y="2781300"/>
            <a:ext cx="481013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М</a:t>
            </a:r>
          </a:p>
        </p:txBody>
      </p:sp>
      <p:sp>
        <p:nvSpPr>
          <p:cNvPr id="20554" name="Rectangle 74"/>
          <p:cNvSpPr>
            <a:spLocks noChangeArrowheads="1"/>
          </p:cNvSpPr>
          <p:nvPr/>
        </p:nvSpPr>
        <p:spPr bwMode="auto">
          <a:xfrm>
            <a:off x="4932363" y="1773238"/>
            <a:ext cx="420687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Е</a:t>
            </a:r>
          </a:p>
        </p:txBody>
      </p:sp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3276600" y="1773238"/>
            <a:ext cx="42545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Д</a:t>
            </a:r>
          </a:p>
        </p:txBody>
      </p:sp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1403350" y="2852738"/>
            <a:ext cx="420688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В</a:t>
            </a:r>
          </a:p>
        </p:txBody>
      </p:sp>
      <p:sp>
        <p:nvSpPr>
          <p:cNvPr id="20557" name="Rectangle 77"/>
          <p:cNvSpPr>
            <a:spLocks noChangeArrowheads="1"/>
          </p:cNvSpPr>
          <p:nvPr/>
        </p:nvSpPr>
        <p:spPr bwMode="auto">
          <a:xfrm>
            <a:off x="611188" y="4292600"/>
            <a:ext cx="420687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FFFF00"/>
                </a:solidFill>
                <a:latin typeface="+mn-lt"/>
                <a:cs typeface="+mn-cs"/>
              </a:rPr>
              <a:t>А</a:t>
            </a:r>
          </a:p>
        </p:txBody>
      </p:sp>
      <p:sp>
        <p:nvSpPr>
          <p:cNvPr id="20558" name="Rectangle 78"/>
          <p:cNvSpPr>
            <a:spLocks noChangeArrowheads="1"/>
          </p:cNvSpPr>
          <p:nvPr/>
        </p:nvSpPr>
        <p:spPr bwMode="auto">
          <a:xfrm>
            <a:off x="1187450" y="1125538"/>
            <a:ext cx="871538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  <a:latin typeface="+mn-lt"/>
                <a:cs typeface="+mn-cs"/>
              </a:rPr>
              <a:t>t</a:t>
            </a:r>
            <a:r>
              <a:rPr lang="ru-RU" sz="2800">
                <a:solidFill>
                  <a:srgbClr val="FFFFFF"/>
                </a:solidFill>
                <a:latin typeface="+mn-lt"/>
                <a:cs typeface="+mn-cs"/>
              </a:rPr>
              <a:t>,</a:t>
            </a:r>
            <a:r>
              <a:rPr lang="en-US" sz="2800" baseline="30000">
                <a:solidFill>
                  <a:srgbClr val="FFFFFF"/>
                </a:solidFill>
                <a:latin typeface="+mn-lt"/>
                <a:cs typeface="+mn-cs"/>
              </a:rPr>
              <a:t>o</a:t>
            </a:r>
            <a:r>
              <a:rPr lang="en-US" sz="2800">
                <a:solidFill>
                  <a:srgbClr val="FFFFFF"/>
                </a:solidFill>
                <a:latin typeface="+mn-lt"/>
                <a:cs typeface="+mn-cs"/>
              </a:rPr>
              <a:t> C</a:t>
            </a:r>
            <a:endParaRPr lang="ru-RU" sz="280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0559" name="Rectangle 79"/>
          <p:cNvSpPr>
            <a:spLocks noChangeArrowheads="1"/>
          </p:cNvSpPr>
          <p:nvPr/>
        </p:nvSpPr>
        <p:spPr bwMode="auto">
          <a:xfrm>
            <a:off x="7446963" y="5445125"/>
            <a:ext cx="15113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  <a:latin typeface="+mn-lt"/>
                <a:cs typeface="+mn-cs"/>
              </a:rPr>
              <a:t>t</a:t>
            </a:r>
            <a:r>
              <a:rPr lang="ru-RU" sz="2800">
                <a:solidFill>
                  <a:srgbClr val="FFFFFF"/>
                </a:solidFill>
                <a:latin typeface="+mn-lt"/>
                <a:cs typeface="+mn-cs"/>
              </a:rPr>
              <a:t>, время</a:t>
            </a:r>
          </a:p>
        </p:txBody>
      </p:sp>
      <p:sp>
        <p:nvSpPr>
          <p:cNvPr id="20560" name="Rectangle 80"/>
          <p:cNvSpPr>
            <a:spLocks noChangeArrowheads="1"/>
          </p:cNvSpPr>
          <p:nvPr/>
        </p:nvSpPr>
        <p:spPr bwMode="auto">
          <a:xfrm>
            <a:off x="468313" y="2060575"/>
            <a:ext cx="60325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+mn-lt"/>
                <a:cs typeface="+mn-cs"/>
              </a:rPr>
              <a:t>t</a:t>
            </a:r>
            <a:r>
              <a:rPr lang="ru-RU" sz="2400" baseline="-25000">
                <a:solidFill>
                  <a:srgbClr val="FFFFFF"/>
                </a:solidFill>
                <a:latin typeface="+mn-lt"/>
                <a:cs typeface="+mn-cs"/>
              </a:rPr>
              <a:t>пар</a:t>
            </a:r>
          </a:p>
        </p:txBody>
      </p:sp>
      <p:sp>
        <p:nvSpPr>
          <p:cNvPr id="20561" name="Rectangle 81"/>
          <p:cNvSpPr>
            <a:spLocks noChangeArrowheads="1"/>
          </p:cNvSpPr>
          <p:nvPr/>
        </p:nvSpPr>
        <p:spPr bwMode="auto">
          <a:xfrm>
            <a:off x="468313" y="3141663"/>
            <a:ext cx="5715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+mn-lt"/>
                <a:cs typeface="+mn-cs"/>
              </a:rPr>
              <a:t>t</a:t>
            </a:r>
            <a:r>
              <a:rPr lang="ru-RU" sz="2400" baseline="-25000">
                <a:solidFill>
                  <a:srgbClr val="FFFFFF"/>
                </a:solidFill>
                <a:latin typeface="+mn-lt"/>
                <a:cs typeface="+mn-cs"/>
              </a:rPr>
              <a:t>пл</a:t>
            </a:r>
            <a:r>
              <a:rPr lang="ru-RU" sz="3200" baseline="-25000">
                <a:solidFill>
                  <a:srgbClr val="0000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20562" name="Line 82"/>
          <p:cNvSpPr>
            <a:spLocks noChangeShapeType="1"/>
          </p:cNvSpPr>
          <p:nvPr/>
        </p:nvSpPr>
        <p:spPr bwMode="auto">
          <a:xfrm>
            <a:off x="971550" y="3357563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65" name="Line 85"/>
          <p:cNvSpPr>
            <a:spLocks noChangeShapeType="1"/>
          </p:cNvSpPr>
          <p:nvPr/>
        </p:nvSpPr>
        <p:spPr bwMode="auto">
          <a:xfrm>
            <a:off x="971550" y="2276475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1258888" y="6092825"/>
            <a:ext cx="7273925" cy="5048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FF"/>
                </a:solidFill>
              </a:rPr>
              <a:t>Какие процессы происходят с веществом</a:t>
            </a:r>
            <a:r>
              <a:rPr lang="en-US" sz="2800">
                <a:solidFill>
                  <a:srgbClr val="FFFFFF"/>
                </a:solidFill>
              </a:rPr>
              <a:t>?</a:t>
            </a: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20568" name="Rectangle 88"/>
          <p:cNvSpPr>
            <a:spLocks noChangeArrowheads="1"/>
          </p:cNvSpPr>
          <p:nvPr/>
        </p:nvSpPr>
        <p:spPr bwMode="auto">
          <a:xfrm>
            <a:off x="1258888" y="6092825"/>
            <a:ext cx="7273925" cy="5048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0000"/>
                </a:solidFill>
              </a:rPr>
              <a:t>Какое это вещество</a:t>
            </a:r>
            <a:r>
              <a:rPr lang="en-US" sz="2800">
                <a:solidFill>
                  <a:srgbClr val="FF0000"/>
                </a:solidFill>
              </a:rPr>
              <a:t>?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20580" name="Rectangle 100"/>
          <p:cNvSpPr>
            <a:spLocks noChangeArrowheads="1"/>
          </p:cNvSpPr>
          <p:nvPr/>
        </p:nvSpPr>
        <p:spPr bwMode="auto">
          <a:xfrm>
            <a:off x="1258888" y="6092825"/>
            <a:ext cx="7273925" cy="504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На каких участках энергия поглощается</a:t>
            </a:r>
            <a:r>
              <a:rPr lang="en-US" sz="2400">
                <a:solidFill>
                  <a:srgbClr val="000000"/>
                </a:solidFill>
              </a:rPr>
              <a:t>?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0582" name="Rectangle 102"/>
          <p:cNvSpPr>
            <a:spLocks noChangeArrowheads="1"/>
          </p:cNvSpPr>
          <p:nvPr/>
        </p:nvSpPr>
        <p:spPr bwMode="auto">
          <a:xfrm>
            <a:off x="5795963" y="6092825"/>
            <a:ext cx="2160587" cy="504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FFFF"/>
                </a:solidFill>
              </a:rPr>
              <a:t>выделяется</a:t>
            </a:r>
            <a:r>
              <a:rPr lang="en-US" sz="2400">
                <a:solidFill>
                  <a:srgbClr val="FFFFFF"/>
                </a:solidFill>
              </a:rPr>
              <a:t>?</a:t>
            </a: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20585" name="Rectangle 105"/>
          <p:cNvSpPr>
            <a:spLocks noChangeArrowheads="1"/>
          </p:cNvSpPr>
          <p:nvPr/>
        </p:nvSpPr>
        <p:spPr bwMode="auto">
          <a:xfrm>
            <a:off x="1258888" y="6092825"/>
            <a:ext cx="7273925" cy="504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3200" baseline="-25000">
                <a:solidFill>
                  <a:srgbClr val="FFFFFF"/>
                </a:solidFill>
              </a:rPr>
              <a:t>В каком состоянии находится вещество в точке</a:t>
            </a:r>
            <a:r>
              <a:rPr lang="en-US" sz="3200" baseline="-25000">
                <a:solidFill>
                  <a:srgbClr val="FFFFFF"/>
                </a:solidFill>
              </a:rPr>
              <a:t> </a:t>
            </a:r>
            <a:r>
              <a:rPr lang="ru-RU" sz="3200" baseline="-25000">
                <a:solidFill>
                  <a:srgbClr val="FFFFFF"/>
                </a:solidFill>
              </a:rPr>
              <a:t> 1</a:t>
            </a:r>
            <a:r>
              <a:rPr lang="en-US" sz="3200" baseline="-25000">
                <a:solidFill>
                  <a:srgbClr val="FFFFFF"/>
                </a:solidFill>
              </a:rPr>
              <a:t> ?</a:t>
            </a:r>
            <a:endParaRPr lang="ru-RU" sz="3200" baseline="-25000">
              <a:solidFill>
                <a:srgbClr val="FFFFFF"/>
              </a:solidFill>
            </a:endParaRPr>
          </a:p>
          <a:p>
            <a:pPr algn="ctr"/>
            <a:endParaRPr lang="ru-RU" sz="3200" baseline="-25000">
              <a:solidFill>
                <a:srgbClr val="000000"/>
              </a:solidFill>
            </a:endParaRPr>
          </a:p>
        </p:txBody>
      </p:sp>
      <p:sp>
        <p:nvSpPr>
          <p:cNvPr id="20587" name="Rectangle 107"/>
          <p:cNvSpPr>
            <a:spLocks noChangeArrowheads="1"/>
          </p:cNvSpPr>
          <p:nvPr/>
        </p:nvSpPr>
        <p:spPr bwMode="auto">
          <a:xfrm>
            <a:off x="7667625" y="6092825"/>
            <a:ext cx="288925" cy="504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0589" name="Rectangle 109"/>
          <p:cNvSpPr>
            <a:spLocks noChangeArrowheads="1"/>
          </p:cNvSpPr>
          <p:nvPr/>
        </p:nvSpPr>
        <p:spPr bwMode="auto">
          <a:xfrm>
            <a:off x="7667625" y="6092825"/>
            <a:ext cx="288925" cy="504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0592" name="Rectangle 112"/>
          <p:cNvSpPr>
            <a:spLocks noChangeArrowheads="1"/>
          </p:cNvSpPr>
          <p:nvPr/>
        </p:nvSpPr>
        <p:spPr bwMode="auto">
          <a:xfrm>
            <a:off x="7667625" y="6092825"/>
            <a:ext cx="288925" cy="504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FFFF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3" dur="20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8" dur="2000"/>
                                        <p:tgtEl>
                                          <p:spTgt spid="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05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058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058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0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0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5" dur="2000"/>
                                        <p:tgtEl>
                                          <p:spTgt spid="2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8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8" dur="2000"/>
                                        <p:tgtEl>
                                          <p:spTgt spid="2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1" dur="2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1" dur="20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4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4" dur="20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509" grpId="0" animBg="1"/>
      <p:bldP spid="20514" grpId="0" animBg="1"/>
      <p:bldP spid="20515" grpId="0" animBg="1"/>
      <p:bldP spid="20516" grpId="0" animBg="1"/>
      <p:bldP spid="20525" grpId="0"/>
      <p:bldP spid="20526" grpId="0"/>
      <p:bldP spid="20527" grpId="0"/>
      <p:bldP spid="20528" grpId="0"/>
      <p:bldP spid="20529" grpId="0"/>
      <p:bldP spid="20542" grpId="0" animBg="1"/>
      <p:bldP spid="20543" grpId="0" animBg="1"/>
      <p:bldP spid="20544" grpId="0" animBg="1"/>
      <p:bldP spid="20545" grpId="0" animBg="1"/>
      <p:bldP spid="20546" grpId="0" animBg="1"/>
      <p:bldP spid="20547" grpId="0" animBg="1"/>
      <p:bldP spid="20548" grpId="0" animBg="1"/>
      <p:bldP spid="20549" grpId="0" animBg="1"/>
      <p:bldP spid="20550" grpId="0"/>
      <p:bldP spid="20551" grpId="0"/>
      <p:bldP spid="20553" grpId="0"/>
      <p:bldP spid="20554" grpId="0"/>
      <p:bldP spid="20555" grpId="0"/>
      <p:bldP spid="20556" grpId="0"/>
      <p:bldP spid="20557" grpId="0"/>
      <p:bldP spid="20558" grpId="0"/>
      <p:bldP spid="20559" grpId="0" animBg="1"/>
      <p:bldP spid="20560" grpId="0"/>
      <p:bldP spid="20561" grpId="0"/>
      <p:bldP spid="20566" grpId="0" animBg="1"/>
      <p:bldP spid="20568" grpId="0" animBg="1"/>
      <p:bldP spid="20580" grpId="0" animBg="1"/>
      <p:bldP spid="20582" grpId="0" build="allAtOnce" animBg="1"/>
      <p:bldP spid="20585" grpId="0" animBg="1"/>
      <p:bldP spid="20587" grpId="0" animBg="1"/>
      <p:bldP spid="20589" grpId="0" animBg="1"/>
      <p:bldP spid="205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176712"/>
          </a:xfrm>
          <a:ln>
            <a:solidFill>
              <a:schemeClr val="accent2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mtClean="0">
                <a:solidFill>
                  <a:schemeClr val="bg1"/>
                </a:solidFill>
              </a:rPr>
              <a:t>Сколько спирта надо сжечь, чтобы нагреть воду массой 2 кг от 16</a:t>
            </a:r>
            <a:r>
              <a:rPr lang="en-US" smtClean="0">
                <a:solidFill>
                  <a:schemeClr val="bg1"/>
                </a:solidFill>
              </a:rPr>
              <a:t>ºC</a:t>
            </a:r>
            <a:r>
              <a:rPr lang="ru-RU" smtClean="0">
                <a:solidFill>
                  <a:schemeClr val="bg1"/>
                </a:solidFill>
              </a:rPr>
              <a:t> до 70</a:t>
            </a:r>
            <a:r>
              <a:rPr lang="en-US" smtClean="0">
                <a:solidFill>
                  <a:schemeClr val="bg1"/>
                </a:solidFill>
              </a:rPr>
              <a:t>º</a:t>
            </a:r>
            <a:r>
              <a:rPr lang="ru-RU" smtClean="0">
                <a:solidFill>
                  <a:schemeClr val="bg1"/>
                </a:solidFill>
              </a:rPr>
              <a:t>С, если вся теплота, выделенная спиртом, пойдёт на нагревание воды?</a:t>
            </a:r>
            <a:r>
              <a:rPr lang="ru-RU" smtClean="0"/>
              <a:t> </a:t>
            </a:r>
            <a:endParaRPr lang="en-US" smtClean="0"/>
          </a:p>
          <a:p>
            <a:pPr marL="609600" indent="-609600">
              <a:lnSpc>
                <a:spcPct val="90000"/>
              </a:lnSpc>
            </a:pPr>
            <a:r>
              <a:rPr lang="ru-RU" smtClean="0">
                <a:solidFill>
                  <a:schemeClr val="bg1"/>
                </a:solidFill>
              </a:rPr>
              <a:t>Какое количество теплоты необходимо сообщить воде массой </a:t>
            </a:r>
            <a:endParaRPr lang="en-US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     </a:t>
            </a:r>
            <a:r>
              <a:rPr lang="ru-RU" smtClean="0">
                <a:solidFill>
                  <a:schemeClr val="bg1"/>
                </a:solidFill>
              </a:rPr>
              <a:t>10 г, взятой при 0 </a:t>
            </a:r>
            <a:r>
              <a:rPr lang="en-US" smtClean="0">
                <a:solidFill>
                  <a:schemeClr val="bg1"/>
                </a:solidFill>
              </a:rPr>
              <a:t>º</a:t>
            </a:r>
            <a:r>
              <a:rPr lang="ru-RU" smtClean="0">
                <a:solidFill>
                  <a:schemeClr val="bg1"/>
                </a:solidFill>
              </a:rPr>
              <a:t>С, для того, чтобы нагреть её до кипения и испарить? </a:t>
            </a:r>
          </a:p>
        </p:txBody>
      </p:sp>
      <p:sp>
        <p:nvSpPr>
          <p:cNvPr id="39940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87675" y="692150"/>
            <a:ext cx="346233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3300"/>
                </a:solidFill>
              </a:rPr>
              <a:t>Пример решения задачи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80400" cy="388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" smtClean="0"/>
              <a:t>           </a:t>
            </a:r>
            <a:r>
              <a:rPr lang="ru-RU" sz="2400" b="1" smtClean="0">
                <a:solidFill>
                  <a:schemeClr val="bg1"/>
                </a:solidFill>
              </a:rPr>
              <a:t>Сколько нужно сжечь сухих дров, чтобы лед   массой   2 кг.,  взятый    при    температуре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chemeClr val="bg1"/>
                </a:solidFill>
              </a:rPr>
              <a:t>    – 10 </a:t>
            </a:r>
            <a:r>
              <a:rPr lang="ru-RU" sz="2400" b="1" baseline="30000" smtClean="0">
                <a:solidFill>
                  <a:schemeClr val="bg1"/>
                </a:solidFill>
              </a:rPr>
              <a:t>0</a:t>
            </a:r>
            <a:r>
              <a:rPr lang="ru-RU" sz="2400" b="1" smtClean="0">
                <a:solidFill>
                  <a:schemeClr val="bg1"/>
                </a:solidFill>
              </a:rPr>
              <a:t>С,  расплавить  и  полученную     воду      полностью превратить  в  пар?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>
                <a:solidFill>
                  <a:srgbClr val="FFFF00"/>
                </a:solidFill>
              </a:rPr>
              <a:t>                   </a:t>
            </a:r>
            <a:r>
              <a:rPr lang="ru-RU" sz="2000" b="1" smtClean="0">
                <a:solidFill>
                  <a:srgbClr val="FFFF00"/>
                </a:solidFill>
              </a:rPr>
              <a:t>удельная теплота сгорания сухих дров 10</a:t>
            </a:r>
            <a:r>
              <a:rPr lang="ru-RU" sz="2000" b="1" baseline="30000" smtClean="0">
                <a:solidFill>
                  <a:srgbClr val="FFFF00"/>
                </a:solidFill>
              </a:rPr>
              <a:t>7</a:t>
            </a:r>
            <a:r>
              <a:rPr lang="ru-RU" sz="2000" b="1" smtClean="0">
                <a:solidFill>
                  <a:srgbClr val="FFFF00"/>
                </a:solidFill>
              </a:rPr>
              <a:t>Дж</a:t>
            </a:r>
            <a:r>
              <a:rPr lang="en-US" sz="2000" b="1" smtClean="0">
                <a:solidFill>
                  <a:srgbClr val="FFFF00"/>
                </a:solidFill>
              </a:rPr>
              <a:t>/</a:t>
            </a:r>
            <a:r>
              <a:rPr lang="ru-RU" sz="2000" b="1" smtClean="0">
                <a:solidFill>
                  <a:srgbClr val="FFFF00"/>
                </a:solidFill>
              </a:rPr>
              <a:t>кг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FF00"/>
                </a:solidFill>
              </a:rPr>
              <a:t>                удельная теплоемкость льда   2100 Дж/(кг </a:t>
            </a:r>
            <a:r>
              <a:rPr lang="ru-RU" sz="2000" b="1" baseline="30000" smtClean="0">
                <a:solidFill>
                  <a:srgbClr val="FFFF00"/>
                </a:solidFill>
              </a:rPr>
              <a:t>0</a:t>
            </a:r>
            <a:r>
              <a:rPr lang="ru-RU" sz="2000" b="1" smtClean="0">
                <a:solidFill>
                  <a:srgbClr val="FFFF00"/>
                </a:solidFill>
              </a:rPr>
              <a:t>С)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FF00"/>
                </a:solidFill>
              </a:rPr>
              <a:t>                удельная теплоемкость  воды   4200 Дж/(кг </a:t>
            </a:r>
            <a:r>
              <a:rPr lang="ru-RU" sz="2000" b="1" baseline="30000" smtClean="0">
                <a:solidFill>
                  <a:srgbClr val="FFFF00"/>
                </a:solidFill>
              </a:rPr>
              <a:t>0</a:t>
            </a:r>
            <a:r>
              <a:rPr lang="ru-RU" sz="2000" b="1" smtClean="0">
                <a:solidFill>
                  <a:srgbClr val="FFFF00"/>
                </a:solidFill>
              </a:rPr>
              <a:t>С),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FF00"/>
                </a:solidFill>
              </a:rPr>
              <a:t>                удельная теплота    плавления 3,4</a:t>
            </a:r>
            <a:r>
              <a:rPr lang="en-US" sz="2000" b="1" smtClean="0">
                <a:solidFill>
                  <a:srgbClr val="FFFF00"/>
                </a:solidFill>
              </a:rPr>
              <a:t>·</a:t>
            </a:r>
            <a:r>
              <a:rPr lang="ru-RU" sz="2000" b="1" smtClean="0">
                <a:solidFill>
                  <a:srgbClr val="FFFF00"/>
                </a:solidFill>
              </a:rPr>
              <a:t>10</a:t>
            </a:r>
            <a:r>
              <a:rPr lang="ru-RU" sz="2000" b="1" baseline="30000" smtClean="0">
                <a:solidFill>
                  <a:srgbClr val="FFFF00"/>
                </a:solidFill>
              </a:rPr>
              <a:t>5</a:t>
            </a:r>
            <a:r>
              <a:rPr lang="ru-RU" sz="2000" b="1" smtClean="0">
                <a:solidFill>
                  <a:srgbClr val="FFFF00"/>
                </a:solidFill>
              </a:rPr>
              <a:t>  Дж/кг,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FF00"/>
                </a:solidFill>
              </a:rPr>
              <a:t>                удельная теплота  парообразования 2,3</a:t>
            </a:r>
            <a:r>
              <a:rPr lang="en-US" sz="2000" b="1" smtClean="0">
                <a:solidFill>
                  <a:srgbClr val="FFFF00"/>
                </a:solidFill>
              </a:rPr>
              <a:t>·</a:t>
            </a:r>
            <a:r>
              <a:rPr lang="ru-RU" sz="2000" b="1" smtClean="0">
                <a:solidFill>
                  <a:srgbClr val="FFFF00"/>
                </a:solidFill>
              </a:rPr>
              <a:t>10</a:t>
            </a:r>
            <a:r>
              <a:rPr lang="ru-RU" sz="2000" b="1" baseline="30000" smtClean="0">
                <a:solidFill>
                  <a:srgbClr val="FFFF00"/>
                </a:solidFill>
              </a:rPr>
              <a:t>6</a:t>
            </a:r>
            <a:r>
              <a:rPr lang="ru-RU" sz="2000" b="1" smtClean="0">
                <a:solidFill>
                  <a:srgbClr val="FFFF00"/>
                </a:solidFill>
              </a:rPr>
              <a:t> Дж/кг 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219700" y="5661025"/>
            <a:ext cx="2449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FFFFFF"/>
                </a:solidFill>
                <a:hlinkClick r:id="" action="ppaction://noaction"/>
              </a:rPr>
              <a:t>Анализ решения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64163" y="6165850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9999"/>
                </a:solidFill>
                <a:hlinkClick r:id="" action="ppaction://noaction"/>
              </a:rPr>
              <a:t>Решение</a:t>
            </a:r>
            <a:endParaRPr lang="ru-RU" sz="2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509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0000"/>
                </a:solidFill>
              </a:rPr>
              <a:t>Анализ решения задачи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1196975"/>
            <a:ext cx="3960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FFFF"/>
                </a:solidFill>
              </a:rPr>
              <a:t>Весь процесс можно разбить на отдельные процессы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11188" y="2133600"/>
            <a:ext cx="0" cy="29511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11188" y="4221163"/>
            <a:ext cx="3455987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45085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FFFF"/>
                </a:solidFill>
              </a:rPr>
              <a:t>-10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00113" y="4437063"/>
            <a:ext cx="14398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  <a:latin typeface="Times New Roman" pitchFamily="18" charset="0"/>
              </a:rPr>
              <a:t>Нагревание льда       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(Q</a:t>
            </a:r>
            <a:r>
              <a:rPr lang="en-US" sz="1200" baseline="-2500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)</a:t>
            </a:r>
            <a:endParaRPr lang="ru-RU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611188" y="4221163"/>
            <a:ext cx="647700" cy="431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258888" y="4221163"/>
            <a:ext cx="6492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1908175" y="2781300"/>
            <a:ext cx="935038" cy="14398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843213" y="2781300"/>
            <a:ext cx="7921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995738" y="42211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FF"/>
                </a:solidFill>
              </a:rPr>
              <a:t>t,</a:t>
            </a:r>
            <a:r>
              <a:rPr lang="ru-RU" b="1">
                <a:solidFill>
                  <a:srgbClr val="FFFFFF"/>
                </a:solidFill>
              </a:rPr>
              <a:t> мин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27088" y="20605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t,</a:t>
            </a:r>
            <a:r>
              <a:rPr lang="ru-RU" b="1">
                <a:solidFill>
                  <a:srgbClr val="FFFFFF"/>
                </a:solidFill>
              </a:rPr>
              <a:t> </a:t>
            </a:r>
            <a:r>
              <a:rPr lang="ru-RU" b="1" baseline="30000">
                <a:solidFill>
                  <a:srgbClr val="FFFFFF"/>
                </a:solidFill>
              </a:rPr>
              <a:t>0</a:t>
            </a:r>
            <a:r>
              <a:rPr lang="en-US" b="1">
                <a:solidFill>
                  <a:srgbClr val="FFFFFF"/>
                </a:solidFill>
              </a:rPr>
              <a:t>C</a:t>
            </a: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84213" y="378936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Плавление льда</a:t>
            </a:r>
            <a:r>
              <a:rPr lang="en-US" sz="1000">
                <a:solidFill>
                  <a:srgbClr val="FFFFFF"/>
                </a:solidFill>
              </a:rPr>
              <a:t> (Q</a:t>
            </a:r>
            <a:r>
              <a:rPr lang="ru-RU" sz="1000" baseline="-25000">
                <a:solidFill>
                  <a:srgbClr val="FFFFFF"/>
                </a:solidFill>
              </a:rPr>
              <a:t>2</a:t>
            </a:r>
            <a:r>
              <a:rPr lang="en-US" sz="1000">
                <a:solidFill>
                  <a:srgbClr val="FFFFFF"/>
                </a:solidFill>
              </a:rPr>
              <a:t>)</a:t>
            </a:r>
            <a:endParaRPr lang="ru-RU" sz="1000">
              <a:solidFill>
                <a:srgbClr val="FFFFFF"/>
              </a:solidFill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411413" y="3573463"/>
            <a:ext cx="1655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Нагревание воды</a:t>
            </a:r>
            <a:r>
              <a:rPr lang="en-US" sz="1000">
                <a:solidFill>
                  <a:srgbClr val="FFFFFF"/>
                </a:solidFill>
              </a:rPr>
              <a:t> (Q</a:t>
            </a:r>
            <a:r>
              <a:rPr lang="ru-RU" sz="1000" baseline="-25000">
                <a:solidFill>
                  <a:srgbClr val="FFFFFF"/>
                </a:solidFill>
              </a:rPr>
              <a:t>3</a:t>
            </a:r>
            <a:r>
              <a:rPr lang="en-US" sz="1000">
                <a:solidFill>
                  <a:srgbClr val="FFFFFF"/>
                </a:solidFill>
              </a:rPr>
              <a:t>)</a:t>
            </a:r>
            <a:endParaRPr lang="ru-RU" sz="1000">
              <a:solidFill>
                <a:srgbClr val="FFFFFF"/>
              </a:solidFill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2484438" y="2276475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Испарение воды</a:t>
            </a:r>
            <a:r>
              <a:rPr lang="en-US" sz="1000">
                <a:solidFill>
                  <a:srgbClr val="FFFFFF"/>
                </a:solidFill>
              </a:rPr>
              <a:t> (Q</a:t>
            </a:r>
            <a:r>
              <a:rPr lang="ru-RU" sz="1000" baseline="-25000">
                <a:solidFill>
                  <a:srgbClr val="FFFFFF"/>
                </a:solidFill>
              </a:rPr>
              <a:t>4</a:t>
            </a:r>
            <a:r>
              <a:rPr lang="en-US" sz="1000">
                <a:solidFill>
                  <a:srgbClr val="FFFFFF"/>
                </a:solidFill>
              </a:rPr>
              <a:t>)</a:t>
            </a:r>
            <a:endParaRPr lang="ru-RU" sz="1000">
              <a:solidFill>
                <a:srgbClr val="FFFFFF"/>
              </a:solidFill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2492375"/>
            <a:ext cx="642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611188" y="2781300"/>
            <a:ext cx="20891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250825" y="5300663"/>
            <a:ext cx="46815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FFFF"/>
                </a:solidFill>
              </a:rPr>
              <a:t>Количество теплоты выделенное при сгорании топлива равно сумме количеств теплоты на отдельных участках </a:t>
            </a:r>
            <a:r>
              <a:rPr lang="en-US" b="1" i="1">
                <a:solidFill>
                  <a:srgbClr val="FFFFFF"/>
                </a:solidFill>
              </a:rPr>
              <a:t>      </a:t>
            </a:r>
            <a:r>
              <a:rPr lang="en-US" b="1" i="1">
                <a:solidFill>
                  <a:srgbClr val="BBE0E3"/>
                </a:solidFill>
              </a:rPr>
              <a:t>Q=Q</a:t>
            </a:r>
            <a:r>
              <a:rPr lang="ru-RU" b="1" i="1">
                <a:solidFill>
                  <a:srgbClr val="BBE0E3"/>
                </a:solidFill>
              </a:rPr>
              <a:t> </a:t>
            </a:r>
            <a:r>
              <a:rPr lang="ru-RU" b="1" i="1" baseline="-25000">
                <a:solidFill>
                  <a:srgbClr val="BBE0E3"/>
                </a:solidFill>
              </a:rPr>
              <a:t>1</a:t>
            </a:r>
            <a:r>
              <a:rPr lang="en-US" b="1" i="1">
                <a:solidFill>
                  <a:srgbClr val="BBE0E3"/>
                </a:solidFill>
              </a:rPr>
              <a:t>+Q</a:t>
            </a:r>
            <a:r>
              <a:rPr lang="ru-RU" b="1" i="1">
                <a:solidFill>
                  <a:srgbClr val="BBE0E3"/>
                </a:solidFill>
              </a:rPr>
              <a:t> </a:t>
            </a:r>
            <a:r>
              <a:rPr lang="ru-RU" b="1" i="1" baseline="-25000">
                <a:solidFill>
                  <a:srgbClr val="BBE0E3"/>
                </a:solidFill>
              </a:rPr>
              <a:t>2</a:t>
            </a:r>
            <a:r>
              <a:rPr lang="en-US" b="1" i="1">
                <a:solidFill>
                  <a:srgbClr val="BBE0E3"/>
                </a:solidFill>
              </a:rPr>
              <a:t>+Q</a:t>
            </a:r>
            <a:r>
              <a:rPr lang="ru-RU" b="1" i="1">
                <a:solidFill>
                  <a:srgbClr val="BBE0E3"/>
                </a:solidFill>
              </a:rPr>
              <a:t> </a:t>
            </a:r>
            <a:r>
              <a:rPr lang="ru-RU" b="1" i="1" baseline="-25000">
                <a:solidFill>
                  <a:srgbClr val="BBE0E3"/>
                </a:solidFill>
              </a:rPr>
              <a:t>3</a:t>
            </a:r>
            <a:r>
              <a:rPr lang="en-US" b="1" i="1">
                <a:solidFill>
                  <a:srgbClr val="BBE0E3"/>
                </a:solidFill>
              </a:rPr>
              <a:t>+Q</a:t>
            </a:r>
            <a:r>
              <a:rPr lang="ru-RU" b="1" i="1">
                <a:solidFill>
                  <a:srgbClr val="BBE0E3"/>
                </a:solidFill>
              </a:rPr>
              <a:t> </a:t>
            </a:r>
            <a:r>
              <a:rPr lang="ru-RU" b="1" i="1" baseline="-25000">
                <a:solidFill>
                  <a:srgbClr val="BBE0E3"/>
                </a:solidFill>
              </a:rPr>
              <a:t>4</a:t>
            </a:r>
            <a:endParaRPr lang="ru-RU" b="1" i="1">
              <a:solidFill>
                <a:srgbClr val="BBE0E3"/>
              </a:solidFill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40052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  </a:t>
            </a:r>
            <a:r>
              <a:rPr lang="ru-RU" b="1">
                <a:solidFill>
                  <a:srgbClr val="FFFFFF"/>
                </a:solidFill>
              </a:rPr>
              <a:t> 0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572000" y="908050"/>
            <a:ext cx="4391025" cy="701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Нагревание льда от -10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Сдо температуры плавления 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4643438" y="2349500"/>
            <a:ext cx="424815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ru-RU" sz="2000">
                <a:solidFill>
                  <a:srgbClr val="808080"/>
                </a:solidFill>
                <a:latin typeface="Times New Roman" pitchFamily="18" charset="0"/>
              </a:rPr>
              <a:t>.     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Плавление льда при 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4500563" y="3429000"/>
            <a:ext cx="446405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3.</a:t>
            </a:r>
            <a:r>
              <a:rPr lang="ru-RU" sz="2000">
                <a:solidFill>
                  <a:srgbClr val="808080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Нагревание воды от 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С  до 100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4859338" y="4508500"/>
            <a:ext cx="403225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4.      Испарение воды при 100</a:t>
            </a:r>
            <a:r>
              <a:rPr lang="ru-RU" sz="2000" baseline="3000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4859338" y="5589588"/>
            <a:ext cx="3960812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5.      Сгорание топлива</a:t>
            </a:r>
          </a:p>
        </p:txBody>
      </p:sp>
      <p:sp>
        <p:nvSpPr>
          <p:cNvPr id="23578" name="Rectangle 48"/>
          <p:cNvSpPr>
            <a:spLocks noChangeArrowheads="1"/>
          </p:cNvSpPr>
          <p:nvPr/>
        </p:nvSpPr>
        <p:spPr bwMode="auto">
          <a:xfrm>
            <a:off x="5580063" y="1773238"/>
            <a:ext cx="28082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6699"/>
                </a:solidFill>
              </a:rPr>
              <a:t>Q</a:t>
            </a:r>
            <a:r>
              <a:rPr lang="en-US" sz="2800" b="1" baseline="-25000">
                <a:solidFill>
                  <a:srgbClr val="006699"/>
                </a:solidFill>
              </a:rPr>
              <a:t>1</a:t>
            </a:r>
            <a:r>
              <a:rPr lang="en-US" sz="2800" b="1">
                <a:solidFill>
                  <a:srgbClr val="006699"/>
                </a:solidFill>
              </a:rPr>
              <a:t>=c∙m∙(t</a:t>
            </a:r>
            <a:r>
              <a:rPr lang="en-US" sz="2800" b="1" baseline="-25000">
                <a:solidFill>
                  <a:srgbClr val="006699"/>
                </a:solidFill>
              </a:rPr>
              <a:t>2 </a:t>
            </a:r>
            <a:r>
              <a:rPr lang="en-US" sz="2800" b="1">
                <a:solidFill>
                  <a:srgbClr val="006699"/>
                </a:solidFill>
              </a:rPr>
              <a:t>- t</a:t>
            </a:r>
            <a:r>
              <a:rPr lang="en-US" sz="2800" b="1" baseline="-25000">
                <a:solidFill>
                  <a:srgbClr val="006699"/>
                </a:solidFill>
              </a:rPr>
              <a:t>1</a:t>
            </a:r>
            <a:r>
              <a:rPr lang="en-US" sz="2800" b="1">
                <a:solidFill>
                  <a:srgbClr val="006699"/>
                </a:solidFill>
              </a:rPr>
              <a:t>)</a:t>
            </a:r>
            <a:endParaRPr lang="ru-RU" sz="2800" b="1">
              <a:solidFill>
                <a:srgbClr val="006699"/>
              </a:solidFill>
            </a:endParaRPr>
          </a:p>
        </p:txBody>
      </p:sp>
      <p:sp>
        <p:nvSpPr>
          <p:cNvPr id="23579" name="Rectangle 49"/>
          <p:cNvSpPr>
            <a:spLocks noChangeArrowheads="1"/>
          </p:cNvSpPr>
          <p:nvPr/>
        </p:nvSpPr>
        <p:spPr bwMode="auto">
          <a:xfrm>
            <a:off x="5508625" y="2781300"/>
            <a:ext cx="28082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600" baseline="-25000">
              <a:solidFill>
                <a:srgbClr val="000000"/>
              </a:solidFill>
            </a:endParaRPr>
          </a:p>
        </p:txBody>
      </p:sp>
      <p:sp>
        <p:nvSpPr>
          <p:cNvPr id="23580" name="Rectangle 50"/>
          <p:cNvSpPr>
            <a:spLocks noChangeArrowheads="1"/>
          </p:cNvSpPr>
          <p:nvPr/>
        </p:nvSpPr>
        <p:spPr bwMode="auto">
          <a:xfrm>
            <a:off x="5580063" y="3860800"/>
            <a:ext cx="28082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006699"/>
              </a:solidFill>
            </a:endParaRPr>
          </a:p>
          <a:p>
            <a:pPr algn="ctr"/>
            <a:r>
              <a:rPr lang="en-US" sz="2800" b="1">
                <a:solidFill>
                  <a:srgbClr val="006699"/>
                </a:solidFill>
              </a:rPr>
              <a:t>Q</a:t>
            </a:r>
            <a:r>
              <a:rPr lang="en-US" sz="2800" b="1" baseline="-25000">
                <a:solidFill>
                  <a:srgbClr val="006699"/>
                </a:solidFill>
              </a:rPr>
              <a:t>3</a:t>
            </a:r>
            <a:r>
              <a:rPr lang="en-US" sz="2800" b="1">
                <a:solidFill>
                  <a:srgbClr val="006699"/>
                </a:solidFill>
              </a:rPr>
              <a:t> = c∙m∙(t</a:t>
            </a:r>
            <a:r>
              <a:rPr lang="en-US" sz="2800" b="1" baseline="-25000">
                <a:solidFill>
                  <a:srgbClr val="006699"/>
                </a:solidFill>
              </a:rPr>
              <a:t>3</a:t>
            </a:r>
            <a:r>
              <a:rPr lang="en-US" sz="2800" b="1">
                <a:solidFill>
                  <a:srgbClr val="006699"/>
                </a:solidFill>
              </a:rPr>
              <a:t> - t</a:t>
            </a:r>
            <a:r>
              <a:rPr lang="en-US" sz="2800" b="1" baseline="-25000">
                <a:solidFill>
                  <a:srgbClr val="006699"/>
                </a:solidFill>
              </a:rPr>
              <a:t>2</a:t>
            </a:r>
            <a:r>
              <a:rPr lang="en-US" sz="2800" b="1">
                <a:solidFill>
                  <a:srgbClr val="006699"/>
                </a:solidFill>
              </a:rPr>
              <a:t>)</a:t>
            </a:r>
            <a:endParaRPr lang="el-GR" sz="2800" b="1">
              <a:solidFill>
                <a:srgbClr val="006699"/>
              </a:solidFill>
            </a:endParaRPr>
          </a:p>
          <a:p>
            <a:pPr algn="ctr"/>
            <a:endParaRPr lang="ru-RU" sz="2800" b="1">
              <a:solidFill>
                <a:srgbClr val="009999"/>
              </a:solidFill>
            </a:endParaRPr>
          </a:p>
        </p:txBody>
      </p:sp>
      <p:sp>
        <p:nvSpPr>
          <p:cNvPr id="23581" name="Rectangle 51"/>
          <p:cNvSpPr>
            <a:spLocks noChangeArrowheads="1"/>
          </p:cNvSpPr>
          <p:nvPr/>
        </p:nvSpPr>
        <p:spPr bwMode="auto">
          <a:xfrm>
            <a:off x="5580063" y="5013325"/>
            <a:ext cx="28082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006699"/>
              </a:solidFill>
            </a:endParaRPr>
          </a:p>
          <a:p>
            <a:pPr algn="ctr"/>
            <a:r>
              <a:rPr lang="en-US" sz="2800" b="1">
                <a:solidFill>
                  <a:srgbClr val="006699"/>
                </a:solidFill>
              </a:rPr>
              <a:t>Q</a:t>
            </a:r>
            <a:r>
              <a:rPr lang="en-US" sz="2800" b="1" baseline="-25000">
                <a:solidFill>
                  <a:srgbClr val="006699"/>
                </a:solidFill>
              </a:rPr>
              <a:t>4</a:t>
            </a:r>
            <a:r>
              <a:rPr lang="ru-RU" sz="2800" b="1">
                <a:solidFill>
                  <a:srgbClr val="006699"/>
                </a:solidFill>
              </a:rPr>
              <a:t>  </a:t>
            </a:r>
            <a:r>
              <a:rPr lang="en-US" sz="2800" b="1">
                <a:solidFill>
                  <a:srgbClr val="006699"/>
                </a:solidFill>
              </a:rPr>
              <a:t>=</a:t>
            </a:r>
            <a:r>
              <a:rPr lang="ru-RU" sz="2800" b="1">
                <a:solidFill>
                  <a:srgbClr val="006699"/>
                </a:solidFill>
              </a:rPr>
              <a:t> </a:t>
            </a:r>
            <a:r>
              <a:rPr lang="en-US" sz="2800" b="1">
                <a:solidFill>
                  <a:srgbClr val="006699"/>
                </a:solidFill>
              </a:rPr>
              <a:t>m</a:t>
            </a:r>
            <a:r>
              <a:rPr lang="ru-RU" sz="2800" b="1">
                <a:solidFill>
                  <a:srgbClr val="006699"/>
                </a:solidFill>
              </a:rPr>
              <a:t>∙</a:t>
            </a:r>
            <a:r>
              <a:rPr lang="en-US" sz="2800" b="1">
                <a:solidFill>
                  <a:srgbClr val="006699"/>
                </a:solidFill>
              </a:rPr>
              <a:t>L</a:t>
            </a:r>
            <a:endParaRPr lang="el-GR" sz="2800" b="1">
              <a:solidFill>
                <a:srgbClr val="006699"/>
              </a:solidFill>
            </a:endParaRPr>
          </a:p>
          <a:p>
            <a:pPr algn="ctr"/>
            <a:endParaRPr lang="ru-RU" sz="3200" baseline="-25000">
              <a:solidFill>
                <a:srgbClr val="000000"/>
              </a:solidFill>
            </a:endParaRPr>
          </a:p>
        </p:txBody>
      </p:sp>
      <p:sp>
        <p:nvSpPr>
          <p:cNvPr id="23582" name="Rectangle 52"/>
          <p:cNvSpPr>
            <a:spLocks noChangeArrowheads="1"/>
          </p:cNvSpPr>
          <p:nvPr/>
        </p:nvSpPr>
        <p:spPr bwMode="auto">
          <a:xfrm>
            <a:off x="5580063" y="6092825"/>
            <a:ext cx="28082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006699"/>
              </a:solidFill>
            </a:endParaRPr>
          </a:p>
          <a:p>
            <a:pPr algn="ctr"/>
            <a:r>
              <a:rPr lang="en-US" sz="2800" b="1">
                <a:solidFill>
                  <a:srgbClr val="006699"/>
                </a:solidFill>
              </a:rPr>
              <a:t>Q</a:t>
            </a:r>
            <a:r>
              <a:rPr lang="en-US" sz="2800" b="1" baseline="-25000">
                <a:solidFill>
                  <a:srgbClr val="006699"/>
                </a:solidFill>
              </a:rPr>
              <a:t>5</a:t>
            </a:r>
            <a:r>
              <a:rPr lang="ru-RU" sz="2800" b="1">
                <a:solidFill>
                  <a:srgbClr val="006699"/>
                </a:solidFill>
              </a:rPr>
              <a:t> </a:t>
            </a:r>
            <a:r>
              <a:rPr lang="en-US" sz="2800" b="1">
                <a:solidFill>
                  <a:srgbClr val="006699"/>
                </a:solidFill>
              </a:rPr>
              <a:t>=</a:t>
            </a:r>
            <a:r>
              <a:rPr lang="ru-RU" sz="2800" b="1">
                <a:solidFill>
                  <a:srgbClr val="006699"/>
                </a:solidFill>
              </a:rPr>
              <a:t> </a:t>
            </a:r>
            <a:r>
              <a:rPr lang="en-US" sz="2800" b="1">
                <a:solidFill>
                  <a:srgbClr val="006699"/>
                </a:solidFill>
              </a:rPr>
              <a:t>m</a:t>
            </a:r>
            <a:r>
              <a:rPr lang="ru-RU" sz="2800" b="1">
                <a:solidFill>
                  <a:srgbClr val="006699"/>
                </a:solidFill>
              </a:rPr>
              <a:t>∙</a:t>
            </a:r>
            <a:r>
              <a:rPr lang="en-US" sz="2800" b="1">
                <a:solidFill>
                  <a:srgbClr val="006699"/>
                </a:solidFill>
              </a:rPr>
              <a:t>q</a:t>
            </a:r>
            <a:endParaRPr lang="el-GR" sz="2800" b="1">
              <a:solidFill>
                <a:srgbClr val="006699"/>
              </a:solidFill>
            </a:endParaRPr>
          </a:p>
          <a:p>
            <a:pPr algn="ctr"/>
            <a:endParaRPr lang="ru-RU" sz="2800" b="1">
              <a:solidFill>
                <a:srgbClr val="006699"/>
              </a:solidFill>
            </a:endParaRPr>
          </a:p>
        </p:txBody>
      </p:sp>
      <p:sp>
        <p:nvSpPr>
          <p:cNvPr id="23583" name="Text Box 56"/>
          <p:cNvSpPr txBox="1">
            <a:spLocks noChangeArrowheads="1"/>
          </p:cNvSpPr>
          <p:nvPr/>
        </p:nvSpPr>
        <p:spPr bwMode="auto">
          <a:xfrm>
            <a:off x="6011863" y="2781300"/>
            <a:ext cx="1657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6699"/>
                </a:solidFill>
              </a:rPr>
              <a:t>Q</a:t>
            </a:r>
            <a:r>
              <a:rPr lang="en-US" sz="2800" b="1" baseline="-25000">
                <a:solidFill>
                  <a:srgbClr val="006699"/>
                </a:solidFill>
              </a:rPr>
              <a:t>2</a:t>
            </a:r>
            <a:r>
              <a:rPr lang="en-US" sz="2800" b="1">
                <a:solidFill>
                  <a:srgbClr val="006699"/>
                </a:solidFill>
              </a:rPr>
              <a:t>= m∙</a:t>
            </a:r>
            <a:r>
              <a:rPr lang="el-GR" sz="2800" b="1">
                <a:solidFill>
                  <a:srgbClr val="006699"/>
                </a:solidFill>
              </a:rPr>
              <a:t>λ</a:t>
            </a:r>
          </a:p>
          <a:p>
            <a:pPr algn="ctr"/>
            <a:endParaRPr lang="ru-RU" sz="2800" b="1">
              <a:solidFill>
                <a:srgbClr val="006699"/>
              </a:solidFill>
            </a:endParaRP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8080375" y="1828800"/>
            <a:ext cx="184150" cy="412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3200" baseline="-2500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20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decel="100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900" decel="100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  <p:bldP spid="3078" grpId="0" animBg="1"/>
      <p:bldP spid="3081" grpId="0" animBg="1"/>
      <p:bldP spid="3082" grpId="0" animBg="1"/>
      <p:bldP spid="3083" grpId="0" animBg="1"/>
      <p:bldP spid="3084" grpId="0" animBg="1"/>
      <p:bldP spid="3091" grpId="0" animBg="1"/>
      <p:bldP spid="3098" grpId="0" animBg="1"/>
      <p:bldP spid="3117" grpId="0" animBg="1"/>
      <p:bldP spid="3118" grpId="0" animBg="1"/>
      <p:bldP spid="3119" grpId="0" animBg="1"/>
      <p:bldP spid="23578" grpId="0" animBg="1"/>
      <p:bldP spid="23580" grpId="0" animBg="1"/>
      <p:bldP spid="23581" grpId="0" animBg="1"/>
      <p:bldP spid="23582" grpId="0" animBg="1"/>
      <p:bldP spid="2358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737</Words>
  <Application>Microsoft Office PowerPoint</Application>
  <PresentationFormat>Экран 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Оформление по умолчанию</vt:lpstr>
      <vt:lpstr>Слайд 1</vt:lpstr>
      <vt:lpstr>Слайд 2</vt:lpstr>
      <vt:lpstr>Расчет количества теплоты</vt:lpstr>
      <vt:lpstr>Плавление</vt:lpstr>
      <vt:lpstr>Вопросы:</vt:lpstr>
      <vt:lpstr>«Читаем график»</vt:lpstr>
      <vt:lpstr>Слайд 7</vt:lpstr>
      <vt:lpstr>Пример решения задачи</vt:lpstr>
      <vt:lpstr>Анализ решения задачи</vt:lpstr>
      <vt:lpstr>Решение задачи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</cp:lastModifiedBy>
  <cp:revision>1</cp:revision>
  <dcterms:created xsi:type="dcterms:W3CDTF">2014-01-25T21:07:40Z</dcterms:created>
  <dcterms:modified xsi:type="dcterms:W3CDTF">2014-04-10T13:05:40Z</dcterms:modified>
</cp:coreProperties>
</file>