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6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FF"/>
    <a:srgbClr val="66CCFF"/>
    <a:srgbClr val="FF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4DF50-745D-4676-9A11-C5269EC1689B}" type="datetimeFigureOut">
              <a:rPr lang="ru-RU" smtClean="0"/>
              <a:pPr/>
              <a:t>21.01.2014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0ABA3-671A-42BA-A0EB-A51C5C3B73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2" y="1196750"/>
          <a:ext cx="8712969" cy="3459144"/>
        </p:xfrm>
        <a:graphic>
          <a:graphicData uri="http://schemas.openxmlformats.org/drawingml/2006/table">
            <a:tbl>
              <a:tblPr/>
              <a:tblGrid>
                <a:gridCol w="864096"/>
                <a:gridCol w="5472608"/>
                <a:gridCol w="2376265"/>
              </a:tblGrid>
              <a:tr h="590466">
                <a:tc gridSpan="3"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Ф.И.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04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Задание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Calibri"/>
                          <a:cs typeface="Times New Roman"/>
                        </a:rPr>
                        <a:t>Самооценка</a:t>
                      </a:r>
                      <a:endParaRPr lang="ru-RU" sz="24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6">
                <a:tc>
                  <a:txBody>
                    <a:bodyPr/>
                    <a:lstStyle/>
                    <a:p>
                      <a:pPr marL="457200" marR="381635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Работа с графиком. </a:t>
                      </a:r>
                      <a:endParaRPr lang="ru-RU" sz="2400" b="1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Ответы </a:t>
                      </a: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на вопросы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6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Работа в группе. Стратегия «Зигзаг»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466">
                <a:tc>
                  <a:txBody>
                    <a:bodyPr/>
                    <a:lstStyle/>
                    <a:p>
                      <a:pPr marL="457200"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Calibri"/>
                          <a:cs typeface="Times New Roman"/>
                        </a:rPr>
                        <a:t>«Проверь себя»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4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7664" y="260648"/>
            <a:ext cx="59046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ОЦЕНОЧНЫЙ ЛИСТ 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060848"/>
          <a:ext cx="864096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0480"/>
                <a:gridCol w="4320480"/>
              </a:tblGrid>
              <a:tr h="211048">
                <a:tc>
                  <a:txBody>
                    <a:bodyPr/>
                    <a:lstStyle/>
                    <a:p>
                      <a:r>
                        <a:rPr lang="ru-RU" sz="4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вариант: 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4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вариант:</a:t>
                      </a:r>
                      <a:endParaRPr lang="ru-RU" sz="4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44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- - + + + 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kern="12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+ + + -</a:t>
                      </a:r>
                      <a:endParaRPr lang="ru-RU" sz="44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Ответы к заданиям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/>
              <a:tblGrid>
                <a:gridCol w="4663553"/>
                <a:gridCol w="4480447"/>
              </a:tblGrid>
              <a:tr h="4288748">
                <a:tc>
                  <a:txBody>
                    <a:bodyPr/>
                    <a:lstStyle/>
                    <a:p>
                      <a:pPr marL="457200" indent="-369888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 А.Блок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«Бывают тихие минуты…»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Бывают тихие минуты:</a:t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Узор морозный на стекле;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/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Мечта невольно льнёт к чему-то,</a:t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Скучая в комнатном тепле...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вдруг - </a:t>
                      </a: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туман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сырого сада,</a:t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Железный мост через ручей,</a:t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Вся в розах серая ограда,</a:t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синий, синий плен </a:t>
                      </a: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очей…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. С.Есенин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«С добрым утром»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Улыбнулись сонные березки,</a:t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Растрепали шелковые косы.</a:t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Шелестят зеленые сережки,</a:t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горят серебряные </a:t>
                      </a: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росы.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</a:tr>
              <a:tr h="2569252">
                <a:tc>
                  <a:txBody>
                    <a:bodyPr/>
                    <a:lstStyle/>
                    <a:p>
                      <a:pPr marL="22860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  Е.А.Баратынский </a:t>
                      </a:r>
                      <a:r>
                        <a:rPr lang="ru-RU" sz="2000" b="1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«Весна»</a:t>
                      </a:r>
                      <a:endParaRPr lang="ru-RU" sz="20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Шумят </a:t>
                      </a: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ручьи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! блестят </a:t>
                      </a: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ручьи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!</a:t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Взревев, река несет</a:t>
                      </a:r>
                    </a:p>
                    <a:p>
                      <a:pPr marL="4572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 торжествующем хребте</a:t>
                      </a:r>
                      <a:b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</a:b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Поднятый ею </a:t>
                      </a:r>
                      <a:r>
                        <a:rPr lang="ru-RU" sz="20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лед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FEFD1"/>
                        </a:gs>
                        <a:gs pos="64999">
                          <a:srgbClr val="F0EBD5"/>
                        </a:gs>
                        <a:gs pos="100000">
                          <a:srgbClr val="D1C39F"/>
                        </a:gs>
                      </a:gsLst>
                      <a:lin ang="5400000" scaled="0"/>
                      <a:tileRect r="-100000" b="-10000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4429" marR="5442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FBEAC7"/>
                        </a:gs>
                        <a:gs pos="17999">
                          <a:srgbClr val="FEE7F2"/>
                        </a:gs>
                        <a:gs pos="36000">
                          <a:srgbClr val="FAC77D"/>
                        </a:gs>
                        <a:gs pos="61000">
                          <a:srgbClr val="FBA97D"/>
                        </a:gs>
                        <a:gs pos="82001">
                          <a:srgbClr val="FBD49C"/>
                        </a:gs>
                        <a:gs pos="100000">
                          <a:srgbClr val="FEE7F2"/>
                        </a:gs>
                      </a:gsLst>
                      <a:path path="circle">
                        <a:fillToRect l="100000" t="100000"/>
                      </a:path>
                      <a:tileRect r="-100000" b="-10000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764705"/>
            <a:ext cx="864096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Вода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известная и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неизвестная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4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8" descr="Рисунок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06142"/>
            <a:ext cx="2987824" cy="4451858"/>
          </a:xfrm>
          <a:prstGeom prst="rect">
            <a:avLst/>
          </a:prstGeom>
          <a:noFill/>
        </p:spPr>
      </p:pic>
      <p:pic>
        <p:nvPicPr>
          <p:cNvPr id="4" name="Picture 9" descr="Рисунок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2410787"/>
            <a:ext cx="3131840" cy="444721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4067944" y="2924944"/>
            <a:ext cx="1008112" cy="18722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7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33518" y="844659"/>
          <a:ext cx="8676964" cy="5168682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38482"/>
                <a:gridCol w="4338482"/>
              </a:tblGrid>
              <a:tr h="1376446"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Поглощение  теплоты</a:t>
                      </a:r>
                      <a:endParaRPr lang="ru-RU" sz="4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dirty="0" smtClean="0">
                          <a:solidFill>
                            <a:srgbClr val="C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Выделение теплоты</a:t>
                      </a:r>
                      <a:endParaRPr lang="ru-RU" sz="4400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•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m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 -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•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m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λ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•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λ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•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453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•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Q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=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-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L</a:t>
                      </a:r>
                      <a:r>
                        <a:rPr lang="ru-RU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 • </a:t>
                      </a:r>
                      <a:r>
                        <a:rPr lang="en-US" sz="4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endParaRPr lang="ru-RU" sz="4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 стрелкой 3"/>
          <p:cNvCxnSpPr/>
          <p:nvPr/>
        </p:nvCxnSpPr>
        <p:spPr>
          <a:xfrm>
            <a:off x="899592" y="5013176"/>
            <a:ext cx="7704856" cy="0"/>
          </a:xfrm>
          <a:prstGeom prst="straightConnector1">
            <a:avLst/>
          </a:prstGeom>
          <a:ln w="3175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 flipV="1">
            <a:off x="1043608" y="1556792"/>
            <a:ext cx="0" cy="4968552"/>
          </a:xfrm>
          <a:prstGeom prst="straightConnector1">
            <a:avLst/>
          </a:prstGeom>
          <a:ln w="31750">
            <a:solidFill>
              <a:schemeClr val="tx1"/>
            </a:solidFill>
            <a:headEnd w="lg" len="lg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flipV="1">
            <a:off x="1043608" y="5013176"/>
            <a:ext cx="864096" cy="108012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1907704" y="5013176"/>
            <a:ext cx="122413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3131840" y="2924944"/>
            <a:ext cx="936104" cy="208823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4049942" y="2924944"/>
            <a:ext cx="1044116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5076056" y="2924944"/>
            <a:ext cx="1080120" cy="2088232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6156176" y="5013176"/>
            <a:ext cx="1224136" cy="0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flipH="1" flipV="1">
            <a:off x="7308304" y="5013176"/>
            <a:ext cx="936104" cy="1152128"/>
          </a:xfrm>
          <a:prstGeom prst="line">
            <a:avLst/>
          </a:prstGeom>
          <a:ln w="38100">
            <a:solidFill>
              <a:srgbClr val="0066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 rot="18380962">
            <a:off x="462183" y="5095425"/>
            <a:ext cx="146386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 rot="17676101">
            <a:off x="2595724" y="3429000"/>
            <a:ext cx="1502334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 rot="3577156">
            <a:off x="5066696" y="3440108"/>
            <a:ext cx="1564852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endParaRPr lang="ru-RU" sz="1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 rot="3100661">
            <a:off x="7341840" y="5229200"/>
            <a:ext cx="164981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- c</a:t>
            </a:r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1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0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051720" y="4509120"/>
            <a:ext cx="93968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Q= 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6228184" y="4509120"/>
            <a:ext cx="1074333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Q= - 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4110976" y="2348880"/>
            <a:ext cx="97975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Q= L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Заголовок 3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Изменение  </a:t>
            </a:r>
            <a:b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агрегатного состояния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воды  </a:t>
            </a:r>
            <a:endParaRPr lang="ru-RU" sz="4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Постоянные коэффициенты</a:t>
            </a:r>
            <a:endParaRPr lang="ru-RU" sz="3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1187624" y="3789040"/>
            <a:ext cx="16561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179512" y="1700808"/>
            <a:ext cx="8712968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)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удельная теплоемкость вещества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2780928"/>
            <a:ext cx="8712968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λ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удельная теплота плавления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4221088"/>
            <a:ext cx="8784976" cy="76944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4400" b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– удельная теплота парообразования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0" name="Таблица 49"/>
          <p:cNvGraphicFramePr>
            <a:graphicFrameLocks noGrp="1"/>
          </p:cNvGraphicFramePr>
          <p:nvPr/>
        </p:nvGraphicFramePr>
        <p:xfrm>
          <a:off x="395536" y="147442"/>
          <a:ext cx="8352928" cy="65103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/>
                <a:gridCol w="4176464"/>
              </a:tblGrid>
              <a:tr h="3154902">
                <a:tc>
                  <a:txBody>
                    <a:bodyPr/>
                    <a:lstStyle/>
                    <a:p>
                      <a:pPr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◦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</a:p>
                    <a:p>
                      <a:pPr indent="-18034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56        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0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10                  20          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</a:t>
                      </a:r>
                      <a:r>
                        <a:rPr lang="en-US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◦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 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10                20          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8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endParaRPr lang="ru-RU" sz="18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21842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10              20                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sz="18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◦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10                 20            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933650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10             20              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t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мин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2" name="Прямая со стрелкой 51"/>
          <p:cNvCxnSpPr/>
          <p:nvPr/>
        </p:nvCxnSpPr>
        <p:spPr>
          <a:xfrm>
            <a:off x="539552" y="1772816"/>
            <a:ext cx="38164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/>
          <p:cNvCxnSpPr/>
          <p:nvPr/>
        </p:nvCxnSpPr>
        <p:spPr>
          <a:xfrm flipV="1">
            <a:off x="5076056" y="188640"/>
            <a:ext cx="0" cy="18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flipV="1">
            <a:off x="827584" y="0"/>
            <a:ext cx="0" cy="20608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>
            <a:off x="4572000" y="1700808"/>
            <a:ext cx="38164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 стрелкой 57"/>
          <p:cNvCxnSpPr/>
          <p:nvPr/>
        </p:nvCxnSpPr>
        <p:spPr>
          <a:xfrm>
            <a:off x="467544" y="3717032"/>
            <a:ext cx="38164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>
            <a:off x="4572000" y="3212976"/>
            <a:ext cx="38164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 стрелкой 59"/>
          <p:cNvCxnSpPr/>
          <p:nvPr/>
        </p:nvCxnSpPr>
        <p:spPr>
          <a:xfrm>
            <a:off x="755576" y="4653136"/>
            <a:ext cx="3816424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flipV="1">
            <a:off x="827584" y="4005064"/>
            <a:ext cx="0" cy="1484784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/>
          <p:cNvCxnSpPr/>
          <p:nvPr/>
        </p:nvCxnSpPr>
        <p:spPr>
          <a:xfrm flipV="1">
            <a:off x="827584" y="2132856"/>
            <a:ext cx="0" cy="1800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/>
          <p:cNvCxnSpPr/>
          <p:nvPr/>
        </p:nvCxnSpPr>
        <p:spPr>
          <a:xfrm flipV="1">
            <a:off x="5076056" y="2348880"/>
            <a:ext cx="0" cy="216024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>
            <a:off x="827584" y="692696"/>
            <a:ext cx="936104" cy="1080120"/>
          </a:xfrm>
          <a:prstGeom prst="line">
            <a:avLst/>
          </a:prstGeom>
          <a:ln w="476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>
            <a:off x="1763688" y="1772816"/>
            <a:ext cx="1080120" cy="0"/>
          </a:xfrm>
          <a:prstGeom prst="line">
            <a:avLst/>
          </a:prstGeom>
          <a:ln w="476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5580112" y="692696"/>
            <a:ext cx="1152128" cy="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6660232" y="692696"/>
            <a:ext cx="648072" cy="1008112"/>
          </a:xfrm>
          <a:prstGeom prst="line">
            <a:avLst/>
          </a:prstGeom>
          <a:ln w="476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единительная линия 74"/>
          <p:cNvCxnSpPr/>
          <p:nvPr/>
        </p:nvCxnSpPr>
        <p:spPr>
          <a:xfrm flipH="1">
            <a:off x="1331640" y="2780928"/>
            <a:ext cx="936104" cy="936104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2267744" y="2780928"/>
            <a:ext cx="1080120" cy="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 flipH="1">
            <a:off x="5076056" y="3212976"/>
            <a:ext cx="504056" cy="936104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5580112" y="3212976"/>
            <a:ext cx="1080120" cy="0"/>
          </a:xfrm>
          <a:prstGeom prst="line">
            <a:avLst/>
          </a:prstGeom>
          <a:ln w="4762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>
            <a:off x="1475656" y="4653136"/>
            <a:ext cx="1080120" cy="0"/>
          </a:xfrm>
          <a:prstGeom prst="line">
            <a:avLst/>
          </a:prstGeom>
          <a:ln w="476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>
            <a:off x="2555776" y="4653136"/>
            <a:ext cx="720080" cy="864096"/>
          </a:xfrm>
          <a:prstGeom prst="line">
            <a:avLst/>
          </a:prstGeom>
          <a:ln w="4762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95537" y="476673"/>
          <a:ext cx="8352926" cy="5470062"/>
        </p:xfrm>
        <a:graphic>
          <a:graphicData uri="http://schemas.openxmlformats.org/drawingml/2006/table">
            <a:tbl>
              <a:tblPr/>
              <a:tblGrid>
                <a:gridCol w="283151"/>
                <a:gridCol w="4325360"/>
                <a:gridCol w="576064"/>
                <a:gridCol w="3168351"/>
              </a:tblGrid>
              <a:tr h="447713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№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Графики   изменения температуры </a:t>
                      </a:r>
                      <a:endParaRPr lang="ru-RU" sz="1800" b="1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воды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№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3567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◦ 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	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 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(мин)                     </a:t>
                      </a: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-                               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◦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(мин)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56184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◦ 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</a:t>
                      </a: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	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</a:t>
                      </a:r>
                      <a:r>
                        <a:rPr lang="en-US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(мин) 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</a:t>
                      </a:r>
                      <a:r>
                        <a:rPr lang="ru-RU" sz="18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◦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(мин)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9363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◦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C</a:t>
                      </a: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0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</a:t>
                      </a:r>
                      <a:r>
                        <a:rPr lang="en-US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t</a:t>
                      </a: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(мин) 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indent="-180340"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6936" marR="369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522" name="AutoShape 42"/>
          <p:cNvSpPr>
            <a:spLocks noChangeShapeType="1"/>
          </p:cNvSpPr>
          <p:nvPr/>
        </p:nvSpPr>
        <p:spPr bwMode="auto">
          <a:xfrm flipV="1">
            <a:off x="1547664" y="1340768"/>
            <a:ext cx="1080120" cy="648072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18" name="AutoShape 38"/>
          <p:cNvSpPr>
            <a:spLocks noChangeShapeType="1"/>
          </p:cNvSpPr>
          <p:nvPr/>
        </p:nvSpPr>
        <p:spPr bwMode="auto">
          <a:xfrm flipV="1">
            <a:off x="1547663" y="980728"/>
            <a:ext cx="45719" cy="115212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3" name="AutoShape 3"/>
          <p:cNvSpPr>
            <a:spLocks noChangeShapeType="1"/>
          </p:cNvSpPr>
          <p:nvPr/>
        </p:nvSpPr>
        <p:spPr bwMode="auto">
          <a:xfrm flipV="1">
            <a:off x="2555776" y="1340768"/>
            <a:ext cx="1296144" cy="45719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85" name="Прямая со стрелкой 84"/>
          <p:cNvCxnSpPr/>
          <p:nvPr/>
        </p:nvCxnSpPr>
        <p:spPr>
          <a:xfrm>
            <a:off x="1547664" y="1340768"/>
            <a:ext cx="2736304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utoShape 42"/>
          <p:cNvSpPr>
            <a:spLocks noChangeShapeType="1"/>
          </p:cNvSpPr>
          <p:nvPr/>
        </p:nvSpPr>
        <p:spPr bwMode="auto">
          <a:xfrm flipV="1">
            <a:off x="2699792" y="2852936"/>
            <a:ext cx="720080" cy="738308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94" name="Прямая со стрелкой 93"/>
          <p:cNvCxnSpPr/>
          <p:nvPr/>
        </p:nvCxnSpPr>
        <p:spPr>
          <a:xfrm>
            <a:off x="1115616" y="3573016"/>
            <a:ext cx="3096344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2123728" y="3573016"/>
            <a:ext cx="648072" cy="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 стрелкой 99"/>
          <p:cNvCxnSpPr/>
          <p:nvPr/>
        </p:nvCxnSpPr>
        <p:spPr>
          <a:xfrm flipV="1">
            <a:off x="1547664" y="2492896"/>
            <a:ext cx="0" cy="122413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 стрелкой 105"/>
          <p:cNvCxnSpPr/>
          <p:nvPr/>
        </p:nvCxnSpPr>
        <p:spPr>
          <a:xfrm flipV="1">
            <a:off x="1547664" y="4149080"/>
            <a:ext cx="0" cy="158417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/>
          <p:nvPr/>
        </p:nvCxnSpPr>
        <p:spPr>
          <a:xfrm>
            <a:off x="1115616" y="5445224"/>
            <a:ext cx="374441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AutoShape 42"/>
          <p:cNvSpPr>
            <a:spLocks noChangeShapeType="1"/>
          </p:cNvSpPr>
          <p:nvPr/>
        </p:nvSpPr>
        <p:spPr bwMode="auto">
          <a:xfrm flipV="1">
            <a:off x="2195736" y="4725144"/>
            <a:ext cx="720080" cy="882324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9" name="AutoShape 3"/>
          <p:cNvSpPr>
            <a:spLocks noChangeShapeType="1"/>
          </p:cNvSpPr>
          <p:nvPr/>
        </p:nvSpPr>
        <p:spPr bwMode="auto">
          <a:xfrm flipV="1">
            <a:off x="2843808" y="4725143"/>
            <a:ext cx="720080" cy="45719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11" name="Прямая со стрелкой 110"/>
          <p:cNvCxnSpPr/>
          <p:nvPr/>
        </p:nvCxnSpPr>
        <p:spPr>
          <a:xfrm>
            <a:off x="5580112" y="2060848"/>
            <a:ext cx="2808312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 стрелкой 112"/>
          <p:cNvCxnSpPr/>
          <p:nvPr/>
        </p:nvCxnSpPr>
        <p:spPr>
          <a:xfrm flipV="1">
            <a:off x="5940152" y="1124744"/>
            <a:ext cx="0" cy="108012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>
            <a:off x="5580112" y="3933056"/>
            <a:ext cx="3240360" cy="0"/>
          </a:xfrm>
          <a:prstGeom prst="straightConnector1">
            <a:avLst/>
          </a:prstGeom>
          <a:ln w="95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5" name="AutoShape 42"/>
          <p:cNvSpPr>
            <a:spLocks noChangeShapeType="1"/>
          </p:cNvSpPr>
          <p:nvPr/>
        </p:nvSpPr>
        <p:spPr bwMode="auto">
          <a:xfrm flipH="1" flipV="1">
            <a:off x="7164288" y="1412776"/>
            <a:ext cx="432048" cy="648072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6" name="AutoShape 42"/>
          <p:cNvSpPr>
            <a:spLocks noChangeShapeType="1"/>
          </p:cNvSpPr>
          <p:nvPr/>
        </p:nvSpPr>
        <p:spPr bwMode="auto">
          <a:xfrm>
            <a:off x="6372200" y="1386486"/>
            <a:ext cx="792088" cy="45719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cxnSp>
        <p:nvCxnSpPr>
          <p:cNvPr id="118" name="Прямая со стрелкой 117"/>
          <p:cNvCxnSpPr/>
          <p:nvPr/>
        </p:nvCxnSpPr>
        <p:spPr>
          <a:xfrm flipV="1">
            <a:off x="6012160" y="2636912"/>
            <a:ext cx="0" cy="165618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AutoShape 42"/>
          <p:cNvSpPr>
            <a:spLocks noChangeShapeType="1"/>
          </p:cNvSpPr>
          <p:nvPr/>
        </p:nvSpPr>
        <p:spPr bwMode="auto">
          <a:xfrm>
            <a:off x="6444208" y="3887336"/>
            <a:ext cx="1008112" cy="45719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3" name="AutoShape 42"/>
          <p:cNvSpPr>
            <a:spLocks noChangeShapeType="1"/>
          </p:cNvSpPr>
          <p:nvPr/>
        </p:nvSpPr>
        <p:spPr bwMode="auto">
          <a:xfrm flipH="1" flipV="1">
            <a:off x="7452320" y="3933056"/>
            <a:ext cx="432048" cy="648072"/>
          </a:xfrm>
          <a:prstGeom prst="straightConnector1">
            <a:avLst/>
          </a:prstGeom>
          <a:noFill/>
          <a:ln w="57150">
            <a:solidFill>
              <a:srgbClr val="C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51520" y="-33486"/>
            <a:ext cx="8640960" cy="692497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Прочитай отрывок из  текста из </a:t>
            </a: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книги </a:t>
            </a:r>
          </a:p>
          <a:p>
            <a:pPr marL="0" marR="0" lvl="0" indent="0" algn="ctr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 природе», авт.  М.М. </a:t>
            </a:r>
            <a:r>
              <a:rPr kumimoji="0" lang="ru-RU" sz="2800" b="1" i="0" u="none" strike="noStrike" cap="none" normalizeH="0" baseline="0" dirty="0" err="1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Болашов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Все-таки замечательная у нас планета! Её уникальное отличие  от других планет- наличие сравнительно большого количества воды. Это ограничивает колебания температуры на планете в пределах, позволяющих существовать жизни на основе углерода (нам с вами). На Марсе если и есть вода, то крайне мало, чтобы она могла служить регулятором температуры. И атмосфера там очень редкая, прозрачная. На Венере –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плотнейшая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атмосфера из СО2. Атмосферное давление в 300 раз больше, чем на Земле. Планета-парник! Температура- около 350 С</a:t>
            </a:r>
            <a:r>
              <a:rPr kumimoji="0" lang="ru-RU" sz="20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  и днем, и ночью. Настоящая сковородка для нас! Там мало воды. Она существует в виде пара в верхних слоях атмосферы и в очень малых количествах.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 ведь можно подумать о преобразовании этой планеты!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Ну-ка! Дерзните на преобразование Венеры, пока, что в виде фантастического проекта!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</TotalTime>
  <Words>451</Words>
  <Application>Microsoft Office PowerPoint</Application>
  <PresentationFormat>Экран (4:3)</PresentationFormat>
  <Paragraphs>114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 Изменение   агрегатного состояния воды  </vt:lpstr>
      <vt:lpstr>Постоянные коэффициенты</vt:lpstr>
      <vt:lpstr>Слайд 7</vt:lpstr>
      <vt:lpstr>Слайд 8</vt:lpstr>
      <vt:lpstr>Слайд 9</vt:lpstr>
      <vt:lpstr>Ответы к заданиям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НАДЕЖДА</dc:creator>
  <cp:lastModifiedBy>школа 23</cp:lastModifiedBy>
  <cp:revision>25</cp:revision>
  <dcterms:created xsi:type="dcterms:W3CDTF">2013-10-24T15:21:55Z</dcterms:created>
  <dcterms:modified xsi:type="dcterms:W3CDTF">2014-01-21T10:52:37Z</dcterms:modified>
</cp:coreProperties>
</file>