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7" r:id="rId4"/>
    <p:sldId id="298" r:id="rId5"/>
    <p:sldId id="274" r:id="rId6"/>
    <p:sldId id="257" r:id="rId7"/>
    <p:sldId id="279" r:id="rId8"/>
    <p:sldId id="258" r:id="rId9"/>
    <p:sldId id="270" r:id="rId10"/>
    <p:sldId id="275" r:id="rId11"/>
    <p:sldId id="259" r:id="rId12"/>
    <p:sldId id="271" r:id="rId13"/>
    <p:sldId id="276" r:id="rId14"/>
    <p:sldId id="260" r:id="rId15"/>
    <p:sldId id="272" r:id="rId16"/>
    <p:sldId id="277" r:id="rId17"/>
    <p:sldId id="261" r:id="rId18"/>
    <p:sldId id="273" r:id="rId19"/>
    <p:sldId id="278" r:id="rId20"/>
    <p:sldId id="262" r:id="rId21"/>
    <p:sldId id="263" r:id="rId22"/>
    <p:sldId id="297" r:id="rId23"/>
    <p:sldId id="264" r:id="rId24"/>
    <p:sldId id="281" r:id="rId25"/>
    <p:sldId id="282" r:id="rId26"/>
    <p:sldId id="265" r:id="rId27"/>
    <p:sldId id="283" r:id="rId28"/>
    <p:sldId id="284" r:id="rId29"/>
    <p:sldId id="266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12" autoAdjust="0"/>
    <p:restoredTop sz="94660"/>
  </p:normalViewPr>
  <p:slideViewPr>
    <p:cSldViewPr>
      <p:cViewPr varScale="1">
        <p:scale>
          <a:sx n="68" d="100"/>
          <a:sy n="68" d="100"/>
        </p:scale>
        <p:origin x="-15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7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FE1D2-98CD-4DBF-852E-C889484E5ED1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B2919-E669-4FA2-AC2F-D9F2671BC7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8BCA8-35CF-4DB7-A296-6B16F04DA4AA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AEB3D-D9B0-404F-B0C5-F2C8435E4C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84144-A5FE-45B6-9E28-15AD216537FB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4DBD8-0BC9-4A44-A640-AD75D30A31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5B74D-A6FC-4114-BD3A-1595D5DE8503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E5D30-898D-4BDC-B53B-089E7836A8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C7B1B-DAEB-4371-A697-870E2FB3FB0D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014F1-E7FB-4380-A514-5F5D067179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C1171-EA2A-41D3-9990-77EFF456D7F8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E4EAB-011C-487E-993D-DDA74F43CF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12DF4-01B1-4670-812C-3E1363B9F82D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81846-CC27-40D1-B965-E79B652FD7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5A030-4D73-411B-A6A8-F717B6766952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C259-8859-4213-AEED-E00F0FEED9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C255B-8618-478D-AA6D-A007545D0199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0DAC3-0327-4C08-987B-2161DB5D48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FFC1D-900E-4173-8AA0-E617CD0B0080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25875-9737-4C77-85D6-40A57002F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70738-157B-40A7-93DD-88BB4804A885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BB70D-B836-40DE-A319-11E149AAE2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2197A9-087B-478C-A3A4-C57E6FCFE304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6C6BEA-078D-431A-80E2-78FFA49387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42910" y="500042"/>
            <a:ext cx="7772400" cy="3100408"/>
          </a:xfrm>
        </p:spPr>
        <p:txBody>
          <a:bodyPr/>
          <a:lstStyle/>
          <a:p>
            <a:r>
              <a:rPr lang="ru-RU" sz="9600" b="1" i="1" dirty="0" smtClean="0">
                <a:solidFill>
                  <a:srgbClr val="FFC000"/>
                </a:solidFill>
              </a:rPr>
              <a:t>Звезды и созвездия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3372" y="5000636"/>
            <a:ext cx="4572032" cy="1500198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70C0"/>
                </a:solidFill>
              </a:rPr>
              <a:t>Урок по окружающему миру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70C0"/>
                </a:solidFill>
              </a:rPr>
              <a:t>Выполнила учитель МОАУ СОШ №4 г. Шимановска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err="1" smtClean="0">
                <a:solidFill>
                  <a:srgbClr val="0070C0"/>
                </a:solidFill>
              </a:rPr>
              <a:t>Ламзина</a:t>
            </a:r>
            <a:r>
              <a:rPr lang="ru-RU" b="1" dirty="0" smtClean="0">
                <a:solidFill>
                  <a:srgbClr val="0070C0"/>
                </a:solidFill>
              </a:rPr>
              <a:t> Татьяна Анатольевна</a:t>
            </a: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Сохраненные файлы\Рисунок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Созвездие </a:t>
            </a:r>
            <a:r>
              <a:rPr lang="ru-RU" dirty="0" err="1" smtClean="0">
                <a:solidFill>
                  <a:schemeClr val="bg1"/>
                </a:solidFill>
              </a:rPr>
              <a:t>Водопаса</a:t>
            </a:r>
            <a:endParaRPr lang="ru-RU" dirty="0"/>
          </a:p>
        </p:txBody>
      </p:sp>
      <p:pic>
        <p:nvPicPr>
          <p:cNvPr id="4" name="Picture 2" descr="img17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12000"/>
          </a:blip>
          <a:srcRect l="24733" t="42424" r="65681" b="39182"/>
          <a:stretch>
            <a:fillRect/>
          </a:stretch>
        </p:blipFill>
        <p:spPr bwMode="auto">
          <a:xfrm>
            <a:off x="857224" y="1428736"/>
            <a:ext cx="4260367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HeroicExtremeRigh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6" name="Picture 3" descr="img175"/>
          <p:cNvPicPr>
            <a:picLocks noChangeAspect="1" noChangeArrowheads="1"/>
          </p:cNvPicPr>
          <p:nvPr/>
        </p:nvPicPr>
        <p:blipFill>
          <a:blip r:embed="rId4" cstate="print">
            <a:lum bright="18000"/>
          </a:blip>
          <a:srcRect l="72806" t="48508" r="20752" b="41698"/>
          <a:stretch>
            <a:fillRect/>
          </a:stretch>
        </p:blipFill>
        <p:spPr bwMode="auto">
          <a:xfrm>
            <a:off x="4286248" y="1571612"/>
            <a:ext cx="4347087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HeroicExtremeLef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 lvl="1">
              <a:buNone/>
            </a:pPr>
            <a:r>
              <a:rPr lang="ru-RU" dirty="0" smtClean="0">
                <a:solidFill>
                  <a:schemeClr val="bg1"/>
                </a:solidFill>
              </a:rPr>
              <a:t>	</a:t>
            </a:r>
            <a:r>
              <a:rPr lang="ru-RU" sz="6000" dirty="0" smtClean="0">
                <a:solidFill>
                  <a:schemeClr val="bg1"/>
                </a:solidFill>
              </a:rPr>
              <a:t>	Есть на небе созвездие, которое по форме похоже на крест. Широко раскинув крылья, летит это созвездие по небу.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Сохраненные файлы\Рисунок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57"/>
            <a:ext cx="9143508" cy="685995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Созвездие Лебедя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Picture 2" descr="img176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 l="22479" t="69179" r="63983" b="11090"/>
          <a:stretch>
            <a:fillRect/>
          </a:stretch>
        </p:blipFill>
        <p:spPr bwMode="auto">
          <a:xfrm>
            <a:off x="642910" y="1285860"/>
            <a:ext cx="3957254" cy="492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HeroicExtremeRigh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Сохраненные файлы\Рисунок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57"/>
            <a:ext cx="9143508" cy="685995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Созвездие Лебедя</a:t>
            </a:r>
            <a:endParaRPr lang="ru-RU" dirty="0"/>
          </a:p>
        </p:txBody>
      </p:sp>
      <p:pic>
        <p:nvPicPr>
          <p:cNvPr id="4" name="Picture 3" descr="img175"/>
          <p:cNvPicPr>
            <a:picLocks noChangeAspect="1" noChangeArrowheads="1"/>
          </p:cNvPicPr>
          <p:nvPr/>
        </p:nvPicPr>
        <p:blipFill>
          <a:blip r:embed="rId3" cstate="print">
            <a:lum bright="18000"/>
          </a:blip>
          <a:srcRect l="62099" t="38120" r="30794" b="51575"/>
          <a:stretch>
            <a:fillRect/>
          </a:stretch>
        </p:blipFill>
        <p:spPr bwMode="auto">
          <a:xfrm>
            <a:off x="4286248" y="1285860"/>
            <a:ext cx="4383403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HeroicExtremeLef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3074" name="Picture 2" descr="img176"/>
          <p:cNvPicPr>
            <a:picLocks noChangeAspect="1" noChangeArrowheads="1"/>
          </p:cNvPicPr>
          <p:nvPr/>
        </p:nvPicPr>
        <p:blipFill>
          <a:blip r:embed="rId4" cstate="print">
            <a:lum bright="12000"/>
          </a:blip>
          <a:srcRect l="22479" t="69179" r="63983" b="11090"/>
          <a:stretch>
            <a:fillRect/>
          </a:stretch>
        </p:blipFill>
        <p:spPr bwMode="auto">
          <a:xfrm>
            <a:off x="714348" y="1285860"/>
            <a:ext cx="3957254" cy="492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HeroicExtremeRigh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 lvl="1">
              <a:buNone/>
            </a:pPr>
            <a:r>
              <a:rPr lang="ru-RU" sz="6600" dirty="0" smtClean="0">
                <a:solidFill>
                  <a:schemeClr val="bg1"/>
                </a:solidFill>
              </a:rPr>
              <a:t>		Летом, осенью и в начале зимы хорошо видно созвездие крылатого волшебного коня.</a:t>
            </a: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Сохраненные файлы\Рисунок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Созвездие Пегаса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Picture 2" descr="img176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 l="66255" t="15277" r="20851" b="68404"/>
          <a:stretch>
            <a:fillRect/>
          </a:stretch>
        </p:blipFill>
        <p:spPr bwMode="auto">
          <a:xfrm>
            <a:off x="571472" y="1571612"/>
            <a:ext cx="4717107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HeroicExtremeRigh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Сохраненные файлы\Рисунок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Созвездие Пегаса</a:t>
            </a:r>
            <a:endParaRPr lang="ru-RU" dirty="0"/>
          </a:p>
        </p:txBody>
      </p:sp>
      <p:pic>
        <p:nvPicPr>
          <p:cNvPr id="4" name="Picture 2" descr="img17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18000"/>
          </a:blip>
          <a:srcRect l="62364" t="48242" r="30661" b="42679"/>
          <a:stretch>
            <a:fillRect/>
          </a:stretch>
        </p:blipFill>
        <p:spPr bwMode="auto">
          <a:xfrm>
            <a:off x="4143372" y="1571612"/>
            <a:ext cx="4572033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HeroicExtremeLef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5122" name="Picture 2" descr="img176"/>
          <p:cNvPicPr>
            <a:picLocks noChangeAspect="1" noChangeArrowheads="1"/>
          </p:cNvPicPr>
          <p:nvPr/>
        </p:nvPicPr>
        <p:blipFill>
          <a:blip r:embed="rId4" cstate="print">
            <a:lum bright="12000"/>
          </a:blip>
          <a:srcRect l="66255" t="15277" r="20851" b="68404"/>
          <a:stretch>
            <a:fillRect/>
          </a:stretch>
        </p:blipFill>
        <p:spPr bwMode="auto">
          <a:xfrm>
            <a:off x="571472" y="1500174"/>
            <a:ext cx="4717107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HeroicExtremeRigh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Объект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 lvl="1">
              <a:buNone/>
            </a:pPr>
            <a:r>
              <a:rPr lang="ru-RU" dirty="0" smtClean="0">
                <a:solidFill>
                  <a:schemeClr val="bg1"/>
                </a:solidFill>
              </a:rPr>
              <a:t>	</a:t>
            </a:r>
            <a:r>
              <a:rPr lang="ru-RU" sz="4000" dirty="0" smtClean="0">
                <a:solidFill>
                  <a:schemeClr val="bg1"/>
                </a:solidFill>
              </a:rPr>
              <a:t>	В этом созвездии 140 звезд. Силач поднял грозное оружие, готов сразиться с Китами, Львами и даже Драконами. По преданию, он был очень сильным человеком. Наверное, поэтому очень полезную овсяную кашу назвали геркулесовой.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Сохраненные файлы\Рисунок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Созвездие Геркулеса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Picture 2" descr="img176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 l="66464" t="43317" r="20781" b="37726"/>
          <a:stretch>
            <a:fillRect/>
          </a:stretch>
        </p:blipFill>
        <p:spPr bwMode="auto">
          <a:xfrm>
            <a:off x="642910" y="1214422"/>
            <a:ext cx="438758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HeroicExtremeRigh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Сохраненные файлы\Рисунок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Созвездие Геркулеса</a:t>
            </a:r>
            <a:endParaRPr lang="ru-RU" dirty="0"/>
          </a:p>
        </p:txBody>
      </p:sp>
      <p:pic>
        <p:nvPicPr>
          <p:cNvPr id="4" name="Picture 2" descr="img175"/>
          <p:cNvPicPr>
            <a:picLocks noChangeAspect="1" noChangeArrowheads="1"/>
          </p:cNvPicPr>
          <p:nvPr/>
        </p:nvPicPr>
        <p:blipFill>
          <a:blip r:embed="rId3" cstate="print">
            <a:lum bright="18000"/>
          </a:blip>
          <a:srcRect l="73694" t="21724" r="19864" b="67786"/>
          <a:stretch>
            <a:fillRect/>
          </a:stretch>
        </p:blipFill>
        <p:spPr bwMode="auto">
          <a:xfrm>
            <a:off x="4071934" y="1142984"/>
            <a:ext cx="4439863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HeroicExtremeLef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7170" name="Picture 2" descr="img176"/>
          <p:cNvPicPr>
            <a:picLocks noChangeAspect="1" noChangeArrowheads="1"/>
          </p:cNvPicPr>
          <p:nvPr/>
        </p:nvPicPr>
        <p:blipFill>
          <a:blip r:embed="rId4" cstate="print">
            <a:lum bright="12000"/>
          </a:blip>
          <a:srcRect l="66464" t="43317" r="20781" b="37726"/>
          <a:stretch>
            <a:fillRect/>
          </a:stretch>
        </p:blipFill>
        <p:spPr bwMode="auto">
          <a:xfrm>
            <a:off x="642910" y="1214422"/>
            <a:ext cx="438758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HeroicExtremeRigh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txBody>
          <a:bodyPr/>
          <a:lstStyle/>
          <a:p>
            <a:r>
              <a:rPr lang="ru-RU" sz="4800" b="1" dirty="0" smtClean="0">
                <a:solidFill>
                  <a:srgbClr val="FFC000"/>
                </a:solidFill>
              </a:rPr>
              <a:t>Цель</a:t>
            </a:r>
            <a:r>
              <a:rPr lang="ru-RU" sz="4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: Познакомить с символикой некоторых созвездий.</a:t>
            </a:r>
            <a:br>
              <a:rPr lang="ru-RU" sz="4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4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ru-RU" sz="4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4800" b="1" dirty="0" smtClean="0">
                <a:solidFill>
                  <a:srgbClr val="FFC000"/>
                </a:solidFill>
              </a:rPr>
              <a:t>Задачи</a:t>
            </a:r>
            <a:r>
              <a:rPr lang="ru-RU" sz="4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: Обучить умению соотносить схематическое изображение предмета с художественным</a:t>
            </a:r>
            <a:endParaRPr lang="ru-RU" sz="4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Сохраненные файлы\Рисунок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195" name="Объект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 lvl="2">
              <a:buNone/>
            </a:pPr>
            <a:r>
              <a:rPr lang="ru-RU" sz="4400" dirty="0" smtClean="0">
                <a:solidFill>
                  <a:schemeClr val="bg1"/>
                </a:solidFill>
              </a:rPr>
              <a:t>		Прямо под созвездием Большой Медведицы располагается созвездие, которое состоит из семидесяти звезд. Если соединить линиями самые яркие из них, то можно увидеть изображение царя зверей.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Сохраненные файлы\Рисунок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Созвездие Льва</a:t>
            </a:r>
          </a:p>
        </p:txBody>
      </p:sp>
      <p:pic>
        <p:nvPicPr>
          <p:cNvPr id="6" name="Picture 2" descr="img176"/>
          <p:cNvPicPr>
            <a:picLocks noChangeAspect="1" noChangeArrowheads="1"/>
          </p:cNvPicPr>
          <p:nvPr/>
        </p:nvPicPr>
        <p:blipFill>
          <a:blip r:embed="rId4" cstate="print">
            <a:lum bright="12000"/>
          </a:blip>
          <a:srcRect l="66824" t="73245" r="21078" b="12360"/>
          <a:stretch>
            <a:fillRect/>
          </a:stretch>
        </p:blipFill>
        <p:spPr bwMode="auto">
          <a:xfrm>
            <a:off x="571472" y="1428736"/>
            <a:ext cx="433043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HeroicExtremeRigh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Сохраненные файлы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Созвездие Льва</a:t>
            </a:r>
            <a:endParaRPr lang="ru-RU" dirty="0"/>
          </a:p>
        </p:txBody>
      </p:sp>
      <p:pic>
        <p:nvPicPr>
          <p:cNvPr id="4" name="Picture 2" descr="img175"/>
          <p:cNvPicPr>
            <a:picLocks noChangeAspect="1" noChangeArrowheads="1"/>
          </p:cNvPicPr>
          <p:nvPr/>
        </p:nvPicPr>
        <p:blipFill>
          <a:blip r:embed="rId3" cstate="print">
            <a:lum bright="18000"/>
          </a:blip>
          <a:srcRect l="62143" t="57198" r="31149" b="34583"/>
          <a:stretch>
            <a:fillRect/>
          </a:stretch>
        </p:blipFill>
        <p:spPr bwMode="auto">
          <a:xfrm>
            <a:off x="3714744" y="1357298"/>
            <a:ext cx="483006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HeroicExtremeLef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2050" name="Picture 2" descr="img176"/>
          <p:cNvPicPr>
            <a:picLocks noChangeAspect="1" noChangeArrowheads="1"/>
          </p:cNvPicPr>
          <p:nvPr/>
        </p:nvPicPr>
        <p:blipFill>
          <a:blip r:embed="rId4" cstate="print">
            <a:lum bright="12000"/>
          </a:blip>
          <a:srcRect l="66824" t="73245" r="21078" b="12360"/>
          <a:stretch>
            <a:fillRect/>
          </a:stretch>
        </p:blipFill>
        <p:spPr bwMode="auto">
          <a:xfrm>
            <a:off x="500034" y="1357298"/>
            <a:ext cx="433043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HeroicExtremeRigh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Объект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>
              <a:buNone/>
            </a:pPr>
            <a:r>
              <a:rPr lang="ru-RU" sz="6000" dirty="0" smtClean="0">
                <a:solidFill>
                  <a:schemeClr val="bg1"/>
                </a:solidFill>
              </a:rPr>
              <a:t>		Навстречу лебедю летит другое созвездие. Это очень грозная, хищная птица.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Созвездие Орла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2" descr="img177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 l="24887" t="16103" r="66040" b="67413"/>
          <a:stretch>
            <a:fillRect/>
          </a:stretch>
        </p:blipFill>
        <p:spPr bwMode="auto">
          <a:xfrm>
            <a:off x="500034" y="1357298"/>
            <a:ext cx="4143404" cy="491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HeroicExtremeRigh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Созвездие Орла</a:t>
            </a:r>
            <a:endParaRPr lang="ru-RU" dirty="0"/>
          </a:p>
        </p:txBody>
      </p:sp>
      <p:pic>
        <p:nvPicPr>
          <p:cNvPr id="5" name="Picture 2" descr="img175"/>
          <p:cNvPicPr>
            <a:picLocks noChangeAspect="1" noChangeArrowheads="1"/>
          </p:cNvPicPr>
          <p:nvPr/>
        </p:nvPicPr>
        <p:blipFill>
          <a:blip r:embed="rId2" cstate="print">
            <a:lum bright="18000"/>
          </a:blip>
          <a:srcRect l="62009" t="21925" r="32037" b="70039"/>
          <a:stretch>
            <a:fillRect/>
          </a:stretch>
        </p:blipFill>
        <p:spPr bwMode="auto">
          <a:xfrm>
            <a:off x="4071934" y="1428736"/>
            <a:ext cx="457523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HeroicExtremeLef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4098" name="Picture 2" descr="img177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 l="24887" t="16103" r="66040" b="67413"/>
          <a:stretch>
            <a:fillRect/>
          </a:stretch>
        </p:blipFill>
        <p:spPr bwMode="auto">
          <a:xfrm>
            <a:off x="428596" y="1285860"/>
            <a:ext cx="4143404" cy="491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HeroicExtremeRigh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Объект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	</a:t>
            </a:r>
            <a:r>
              <a:rPr lang="ru-RU" sz="6000" dirty="0" smtClean="0">
                <a:solidFill>
                  <a:schemeClr val="bg1"/>
                </a:solidFill>
              </a:rPr>
              <a:t>	На небе можно отыскать созвездие, которое лучше всего наблюдать в дождливое время года, в осенние месяцы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Созвездие Рыб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2" descr="img177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 l="22858" t="41487" r="64786" b="40051"/>
          <a:stretch>
            <a:fillRect/>
          </a:stretch>
        </p:blipFill>
        <p:spPr bwMode="auto">
          <a:xfrm>
            <a:off x="428596" y="1571612"/>
            <a:ext cx="4024837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HeroicExtremeRigh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Созвездие Рыб</a:t>
            </a:r>
            <a:endParaRPr lang="ru-RU" dirty="0"/>
          </a:p>
        </p:txBody>
      </p:sp>
      <p:pic>
        <p:nvPicPr>
          <p:cNvPr id="6146" name="Picture 2" descr="img177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 l="22858" t="41487" r="64786" b="40051"/>
          <a:stretch>
            <a:fillRect/>
          </a:stretch>
        </p:blipFill>
        <p:spPr bwMode="auto">
          <a:xfrm>
            <a:off x="428596" y="1500174"/>
            <a:ext cx="4024837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HeroicExtremeRigh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6" name="Picture 3" descr="img175"/>
          <p:cNvPicPr>
            <a:picLocks noChangeAspect="1" noChangeArrowheads="1"/>
          </p:cNvPicPr>
          <p:nvPr/>
        </p:nvPicPr>
        <p:blipFill>
          <a:blip r:embed="rId3" cstate="print">
            <a:lum bright="18000"/>
          </a:blip>
          <a:srcRect l="72672" t="39716" r="18443" b="51636"/>
          <a:stretch>
            <a:fillRect/>
          </a:stretch>
        </p:blipFill>
        <p:spPr bwMode="auto">
          <a:xfrm>
            <a:off x="3929058" y="1357298"/>
            <a:ext cx="4659501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HeroicExtremeLef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Объект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 lvl="1">
              <a:buNone/>
            </a:pPr>
            <a:r>
              <a:rPr lang="ru-RU" dirty="0" smtClean="0">
                <a:solidFill>
                  <a:schemeClr val="bg1"/>
                </a:solidFill>
              </a:rPr>
              <a:t>	</a:t>
            </a:r>
            <a:r>
              <a:rPr lang="ru-RU" sz="4400" dirty="0" smtClean="0">
                <a:solidFill>
                  <a:schemeClr val="bg1"/>
                </a:solidFill>
              </a:rPr>
              <a:t>	За Рыбами слабо виднеется созвездие, в котором сотня звезд. Согласно легенде, животное, на которое похоже это созвездие – кровожадное чудовище, но на самом деле это мирное животное. Созвездие очень хорошо видно осенью.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Объект 2"/>
          <p:cNvSpPr>
            <a:spLocks noGrp="1"/>
          </p:cNvSpPr>
          <p:nvPr>
            <p:ph idx="1"/>
          </p:nvPr>
        </p:nvSpPr>
        <p:spPr>
          <a:xfrm>
            <a:off x="428596" y="357166"/>
            <a:ext cx="8258204" cy="5768997"/>
          </a:xfrm>
        </p:spPr>
        <p:txBody>
          <a:bodyPr/>
          <a:lstStyle/>
          <a:p>
            <a:pPr>
              <a:buNone/>
            </a:pPr>
            <a:r>
              <a:rPr lang="ru-RU" sz="5400" b="1" dirty="0" smtClean="0">
                <a:solidFill>
                  <a:srgbClr val="002060"/>
                </a:solidFill>
              </a:rPr>
              <a:t>А сейчас мы с вами, дети,</a:t>
            </a:r>
          </a:p>
          <a:p>
            <a:pPr>
              <a:buNone/>
            </a:pPr>
            <a:r>
              <a:rPr lang="ru-RU" sz="5400" b="1" dirty="0" smtClean="0">
                <a:solidFill>
                  <a:srgbClr val="002060"/>
                </a:solidFill>
              </a:rPr>
              <a:t>Улетаем на ракете.</a:t>
            </a:r>
          </a:p>
          <a:p>
            <a:pPr>
              <a:buNone/>
            </a:pPr>
            <a:r>
              <a:rPr lang="ru-RU" sz="5400" b="1" dirty="0" smtClean="0">
                <a:solidFill>
                  <a:srgbClr val="002060"/>
                </a:solidFill>
              </a:rPr>
              <a:t>На носки поднимись,</a:t>
            </a:r>
          </a:p>
          <a:p>
            <a:pPr>
              <a:buNone/>
            </a:pPr>
            <a:r>
              <a:rPr lang="ru-RU" sz="5400" b="1" dirty="0" smtClean="0">
                <a:solidFill>
                  <a:srgbClr val="002060"/>
                </a:solidFill>
              </a:rPr>
              <a:t> А потом руки вниз.</a:t>
            </a:r>
          </a:p>
          <a:p>
            <a:pPr>
              <a:buNone/>
            </a:pPr>
            <a:r>
              <a:rPr lang="ru-RU" sz="5400" b="1" dirty="0" smtClean="0">
                <a:solidFill>
                  <a:srgbClr val="002060"/>
                </a:solidFill>
              </a:rPr>
              <a:t>Раз, два, три, четыре – </a:t>
            </a:r>
          </a:p>
          <a:p>
            <a:pPr>
              <a:buNone/>
            </a:pPr>
            <a:r>
              <a:rPr lang="ru-RU" sz="5400" b="1" dirty="0" smtClean="0">
                <a:solidFill>
                  <a:srgbClr val="002060"/>
                </a:solidFill>
              </a:rPr>
              <a:t>Вот летит ракета ввысь!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Созвездие Кита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194" name="Picture 2" descr="img175"/>
          <p:cNvPicPr>
            <a:picLocks noChangeAspect="1" noChangeArrowheads="1"/>
          </p:cNvPicPr>
          <p:nvPr/>
        </p:nvPicPr>
        <p:blipFill>
          <a:blip r:embed="rId2" cstate="print">
            <a:lum bright="18000"/>
          </a:blip>
          <a:srcRect l="61865" t="30444" r="30115" b="61404"/>
          <a:stretch>
            <a:fillRect/>
          </a:stretch>
        </p:blipFill>
        <p:spPr bwMode="auto">
          <a:xfrm>
            <a:off x="663575" y="2322513"/>
            <a:ext cx="1720850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img177"/>
          <p:cNvPicPr>
            <a:picLocks noChangeAspect="1" noChangeArrowheads="1"/>
          </p:cNvPicPr>
          <p:nvPr/>
        </p:nvPicPr>
        <p:blipFill>
          <a:blip r:embed="rId3" cstate="print">
            <a:lum bright="24000"/>
          </a:blip>
          <a:srcRect l="21783" t="72964" r="64847" b="13747"/>
          <a:stretch>
            <a:fillRect/>
          </a:stretch>
        </p:blipFill>
        <p:spPr bwMode="auto">
          <a:xfrm>
            <a:off x="571472" y="1571612"/>
            <a:ext cx="4286280" cy="459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HeroicExtremeRigh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Созвездие Кита</a:t>
            </a:r>
            <a:endParaRPr lang="ru-RU" dirty="0"/>
          </a:p>
        </p:txBody>
      </p:sp>
      <p:pic>
        <p:nvPicPr>
          <p:cNvPr id="4" name="Picture 2" descr="img175"/>
          <p:cNvPicPr>
            <a:picLocks noChangeAspect="1" noChangeArrowheads="1"/>
          </p:cNvPicPr>
          <p:nvPr/>
        </p:nvPicPr>
        <p:blipFill>
          <a:blip r:embed="rId2" cstate="print">
            <a:lum bright="18000"/>
          </a:blip>
          <a:srcRect l="61865" t="30444" r="30115" b="61404"/>
          <a:stretch>
            <a:fillRect/>
          </a:stretch>
        </p:blipFill>
        <p:spPr bwMode="auto">
          <a:xfrm>
            <a:off x="3571868" y="1428736"/>
            <a:ext cx="4990143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HeroicExtremeLef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9218" name="Picture 2" descr="img177"/>
          <p:cNvPicPr>
            <a:picLocks noChangeAspect="1" noChangeArrowheads="1"/>
          </p:cNvPicPr>
          <p:nvPr/>
        </p:nvPicPr>
        <p:blipFill>
          <a:blip r:embed="rId3" cstate="print">
            <a:lum bright="24000"/>
          </a:blip>
          <a:srcRect l="21783" t="72964" r="64847" b="13747"/>
          <a:stretch>
            <a:fillRect/>
          </a:stretch>
        </p:blipFill>
        <p:spPr bwMode="auto">
          <a:xfrm>
            <a:off x="428596" y="1571612"/>
            <a:ext cx="4286280" cy="459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HeroicExtremeRigh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Сохраненные файлы\Рисунок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	</a:t>
            </a:r>
            <a:r>
              <a:rPr lang="ru-RU" sz="4400" dirty="0" smtClean="0">
                <a:solidFill>
                  <a:schemeClr val="bg1"/>
                </a:solidFill>
              </a:rPr>
              <a:t>	Прямо под созвездием Большой Медведицы находится созвездие, о котором говорится, что это дракон </a:t>
            </a:r>
            <a:r>
              <a:rPr lang="ru-RU" sz="4400" dirty="0" err="1" smtClean="0">
                <a:solidFill>
                  <a:schemeClr val="bg1"/>
                </a:solidFill>
              </a:rPr>
              <a:t>Ладон</a:t>
            </a:r>
            <a:r>
              <a:rPr lang="ru-RU" sz="4400" dirty="0" smtClean="0">
                <a:solidFill>
                  <a:schemeClr val="bg1"/>
                </a:solidFill>
              </a:rPr>
              <a:t>, охранявший дерево с золотыми яблоками вечной молодости.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Сохраненные файлы\Рисунок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Созвездие Дракона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Picture 2" descr="img177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 l="66771" t="17758" r="22926" b="70049"/>
          <a:stretch>
            <a:fillRect/>
          </a:stretch>
        </p:blipFill>
        <p:spPr bwMode="auto">
          <a:xfrm>
            <a:off x="500034" y="1285860"/>
            <a:ext cx="443342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HeroicExtremeRigh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Сохраненные файлы\Рисунок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00132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Созвездие Дракона</a:t>
            </a:r>
            <a:endParaRPr lang="ru-RU" dirty="0"/>
          </a:p>
        </p:txBody>
      </p:sp>
      <p:pic>
        <p:nvPicPr>
          <p:cNvPr id="5" name="Picture 2" descr="img175"/>
          <p:cNvPicPr>
            <a:picLocks noChangeAspect="1" noChangeArrowheads="1"/>
          </p:cNvPicPr>
          <p:nvPr/>
        </p:nvPicPr>
        <p:blipFill>
          <a:blip r:embed="rId3" cstate="print">
            <a:lum bright="18000"/>
          </a:blip>
          <a:srcRect l="73407" t="31924" r="19102" b="60223"/>
          <a:stretch>
            <a:fillRect/>
          </a:stretch>
        </p:blipFill>
        <p:spPr bwMode="auto">
          <a:xfrm>
            <a:off x="3714744" y="1428736"/>
            <a:ext cx="4814613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HeroicExtremeLef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3074" name="Picture 2" descr="img177"/>
          <p:cNvPicPr>
            <a:picLocks noChangeAspect="1" noChangeArrowheads="1"/>
          </p:cNvPicPr>
          <p:nvPr/>
        </p:nvPicPr>
        <p:blipFill>
          <a:blip r:embed="rId4" cstate="print">
            <a:lum bright="12000"/>
          </a:blip>
          <a:srcRect l="66771" t="17758" r="22926" b="70049"/>
          <a:stretch>
            <a:fillRect/>
          </a:stretch>
        </p:blipFill>
        <p:spPr bwMode="auto">
          <a:xfrm>
            <a:off x="500034" y="1357298"/>
            <a:ext cx="443342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HeroicExtremeRigh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Сохраненные файлы\Рисунок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57"/>
            <a:ext cx="9143508" cy="6859957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		</a:t>
            </a:r>
            <a:r>
              <a:rPr lang="ru-RU" sz="4400" dirty="0" smtClean="0">
                <a:solidFill>
                  <a:schemeClr val="bg1"/>
                </a:solidFill>
              </a:rPr>
              <a:t>А еще есть созвездие с необычным названием. Оно состоит из пяти ярких звезд, напоминающих вместе букву М. По преданию, это созвездие в честь царицы, которая всегда любовалась собой и хвалилась своей красотой.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Сохраненные файлы\Рисунок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57"/>
            <a:ext cx="9143508" cy="685995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Созвездие Кассиопея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Picture 2" descr="img177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 l="68373" t="42142" r="23984" b="42847"/>
          <a:stretch>
            <a:fillRect/>
          </a:stretch>
        </p:blipFill>
        <p:spPr bwMode="auto">
          <a:xfrm>
            <a:off x="571472" y="1285860"/>
            <a:ext cx="4071965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HeroicExtremeRigh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Сохраненные файлы\Рисунок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57"/>
            <a:ext cx="9143508" cy="685995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Созвездие Кассиопея</a:t>
            </a:r>
            <a:endParaRPr lang="ru-RU" dirty="0"/>
          </a:p>
        </p:txBody>
      </p:sp>
      <p:pic>
        <p:nvPicPr>
          <p:cNvPr id="5" name="Picture 2" descr="img175"/>
          <p:cNvPicPr>
            <a:picLocks noChangeAspect="1" noChangeArrowheads="1"/>
          </p:cNvPicPr>
          <p:nvPr/>
        </p:nvPicPr>
        <p:blipFill>
          <a:blip r:embed="rId3" cstate="print">
            <a:lum bright="18000"/>
          </a:blip>
          <a:srcRect l="73155" t="58426" r="21198" b="32986"/>
          <a:stretch>
            <a:fillRect/>
          </a:stretch>
        </p:blipFill>
        <p:spPr bwMode="auto">
          <a:xfrm>
            <a:off x="3857620" y="1357298"/>
            <a:ext cx="457203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HeroicExtremeLef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5122" name="Picture 2" descr="img177"/>
          <p:cNvPicPr>
            <a:picLocks noChangeAspect="1" noChangeArrowheads="1"/>
          </p:cNvPicPr>
          <p:nvPr/>
        </p:nvPicPr>
        <p:blipFill>
          <a:blip r:embed="rId4" cstate="print">
            <a:lum bright="12000"/>
          </a:blip>
          <a:srcRect l="68373" t="42142" r="23984" b="42847"/>
          <a:stretch>
            <a:fillRect/>
          </a:stretch>
        </p:blipFill>
        <p:spPr bwMode="auto">
          <a:xfrm>
            <a:off x="571472" y="1285860"/>
            <a:ext cx="4071965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HeroicExtremeRigh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Сохраненные файлы\Рисунок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	</a:t>
            </a:r>
            <a:r>
              <a:rPr lang="ru-RU" sz="4000" dirty="0" smtClean="0">
                <a:solidFill>
                  <a:schemeClr val="bg1"/>
                </a:solidFill>
              </a:rPr>
              <a:t>	Круглый год хорошо видно еще одно созвездие. У этого сказочного героя было грозное оружие – голова медузы Горгоны. Все, кто хоть раз взглянул на нее – превращались в камень. Герой спас прекрасную царевну – дочь Кассиопеи от кита. Кит превратился в каменный остров, а герой женился на царевне.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Сохраненные файлы\Рисунок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Созвездие Персея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Picture 2" descr="img177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 l="67197" t="71327" r="22949" b="12199"/>
          <a:stretch>
            <a:fillRect/>
          </a:stretch>
        </p:blipFill>
        <p:spPr bwMode="auto">
          <a:xfrm>
            <a:off x="571472" y="1357298"/>
            <a:ext cx="4071966" cy="4758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HeroicExtremeRigh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Documents and Settings\Саифа\Рабочий стол\22677464_DT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7353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Сохраненные файлы\Рисунок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Созвездие Персея</a:t>
            </a:r>
            <a:endParaRPr lang="ru-RU" dirty="0"/>
          </a:p>
        </p:txBody>
      </p:sp>
      <p:pic>
        <p:nvPicPr>
          <p:cNvPr id="5" name="Picture 2" descr="img175"/>
          <p:cNvPicPr>
            <a:picLocks noChangeAspect="1" noChangeArrowheads="1"/>
          </p:cNvPicPr>
          <p:nvPr/>
        </p:nvPicPr>
        <p:blipFill>
          <a:blip r:embed="rId3" cstate="print">
            <a:lum bright="18000"/>
          </a:blip>
          <a:srcRect l="71555" t="67381" r="21065" b="23969"/>
          <a:stretch>
            <a:fillRect/>
          </a:stretch>
        </p:blipFill>
        <p:spPr bwMode="auto">
          <a:xfrm>
            <a:off x="3500430" y="1500174"/>
            <a:ext cx="4929221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HeroicExtremeLef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7170" name="Picture 2" descr="img177"/>
          <p:cNvPicPr>
            <a:picLocks noChangeAspect="1" noChangeArrowheads="1"/>
          </p:cNvPicPr>
          <p:nvPr/>
        </p:nvPicPr>
        <p:blipFill>
          <a:blip r:embed="rId4" cstate="print">
            <a:lum bright="12000"/>
          </a:blip>
          <a:srcRect l="67197" t="71327" r="22949" b="12199"/>
          <a:stretch>
            <a:fillRect/>
          </a:stretch>
        </p:blipFill>
        <p:spPr bwMode="auto">
          <a:xfrm>
            <a:off x="571472" y="1428736"/>
            <a:ext cx="4071966" cy="4758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HeroicExtremeRigh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Сохраненные файлы\Рисунок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3"/>
            <a:ext cx="8229600" cy="4214842"/>
          </a:xfrm>
        </p:spPr>
        <p:txBody>
          <a:bodyPr/>
          <a:lstStyle/>
          <a:p>
            <a:pPr algn="ctr">
              <a:buNone/>
            </a:pPr>
            <a:r>
              <a:rPr lang="ru-RU" sz="9600" dirty="0" smtClean="0">
                <a:solidFill>
                  <a:schemeClr val="bg1"/>
                </a:solidFill>
              </a:rPr>
              <a:t>Спасибо за </a:t>
            </a:r>
            <a:r>
              <a:rPr lang="ru-RU" sz="9600" dirty="0" smtClean="0">
                <a:solidFill>
                  <a:schemeClr val="bg1"/>
                </a:solidFill>
              </a:rPr>
              <a:t>внимание !</a:t>
            </a:r>
            <a:endParaRPr lang="ru-RU" sz="9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Сохраненные файлы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 lvl="1"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		Если внимательно посмотреть на звездное небо, можно разыскать созвездие, похожее на большой ковш. Можно представить себе, что конец ручки ковша – это нос  какого-то зверя.</a:t>
            </a:r>
          </a:p>
          <a:p>
            <a:pPr lvl="1"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	несколько звезд под ковшик – это его лапы и туловище, а сам ковш (из семи звезд) – седло. Древние люди назвали это созвездие - </a:t>
            </a:r>
          </a:p>
          <a:p>
            <a:pPr lvl="1">
              <a:buNone/>
            </a:pP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Сохраненные файлы\Рисунок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Большая Медведица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Picture 3" descr="img176"/>
          <p:cNvPicPr>
            <a:picLocks noChangeAspect="1" noChangeArrowheads="1"/>
          </p:cNvPicPr>
          <p:nvPr/>
        </p:nvPicPr>
        <p:blipFill>
          <a:blip r:embed="rId4" cstate="print">
            <a:lum bright="12000"/>
          </a:blip>
          <a:srcRect l="25039" t="18464" r="65579" b="70941"/>
          <a:stretch>
            <a:fillRect/>
          </a:stretch>
        </p:blipFill>
        <p:spPr bwMode="auto">
          <a:xfrm>
            <a:off x="454108" y="1428736"/>
            <a:ext cx="4546519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  <a:softEdge rad="127000"/>
          </a:effectLst>
          <a:scene3d>
            <a:camera prst="perspectiveHeroicExtremeRightFacing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Сохраненные файлы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5" descr="img175"/>
          <p:cNvPicPr>
            <a:picLocks noChangeAspect="1" noChangeArrowheads="1"/>
          </p:cNvPicPr>
          <p:nvPr/>
        </p:nvPicPr>
        <p:blipFill>
          <a:blip r:embed="rId3" cstate="print">
            <a:lum bright="18000"/>
          </a:blip>
          <a:srcRect l="62137" t="66890" r="30127" b="24706"/>
          <a:stretch>
            <a:fillRect/>
          </a:stretch>
        </p:blipFill>
        <p:spPr bwMode="auto">
          <a:xfrm>
            <a:off x="4214810" y="1714488"/>
            <a:ext cx="4714908" cy="37087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  <a:reflection blurRad="12700" stA="33000" endPos="28000" dist="5000" dir="5400000" sy="-100000" algn="bl" rotWithShape="0"/>
          </a:effectLst>
          <a:scene3d>
            <a:camera prst="perspectiveContrastingLef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Большая Медведица</a:t>
            </a:r>
            <a:endParaRPr lang="ru-RU" dirty="0"/>
          </a:p>
        </p:txBody>
      </p:sp>
      <p:pic>
        <p:nvPicPr>
          <p:cNvPr id="8" name="Picture 3" descr="img176"/>
          <p:cNvPicPr>
            <a:picLocks noChangeAspect="1" noChangeArrowheads="1"/>
          </p:cNvPicPr>
          <p:nvPr/>
        </p:nvPicPr>
        <p:blipFill>
          <a:blip r:embed="rId4" cstate="print">
            <a:lum bright="12000"/>
          </a:blip>
          <a:srcRect l="25039" t="18464" r="65579" b="70941"/>
          <a:stretch>
            <a:fillRect/>
          </a:stretch>
        </p:blipFill>
        <p:spPr bwMode="auto">
          <a:xfrm>
            <a:off x="571472" y="1643050"/>
            <a:ext cx="4541577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  <a:softEdge rad="127000"/>
          </a:effectLst>
          <a:scene3d>
            <a:camera prst="perspectiveHeroicExtremeRightFacing"/>
            <a:lightRig rig="flood" dir="t">
              <a:rot lat="0" lon="0" rev="13800000"/>
            </a:lightRig>
          </a:scene3d>
          <a:sp3d extrusionH="107950" prstMaterial="plastic">
            <a:bevelT w="82550" h="63500" prst="angle"/>
            <a:bevelB/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Сохраненные файлы\Рисунок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 lvl="1">
              <a:buNone/>
            </a:pPr>
            <a:r>
              <a:rPr lang="ru-RU" dirty="0" smtClean="0">
                <a:solidFill>
                  <a:schemeClr val="bg1"/>
                </a:solidFill>
              </a:rPr>
              <a:t>	</a:t>
            </a:r>
            <a:r>
              <a:rPr lang="ru-RU" sz="4400" dirty="0" smtClean="0">
                <a:solidFill>
                  <a:schemeClr val="bg1"/>
                </a:solidFill>
              </a:rPr>
              <a:t>	Перед самым носом Большой Медведицы есть группа звезд, которую назвали созвездием пастуха волов. В этом созвездии даже днем видна очень яркая звезда Артура, которая больше Солнца в 25 раз. Это созвездие - </a:t>
            </a:r>
            <a:r>
              <a:rPr lang="ru-RU" sz="4400" dirty="0" err="1" smtClean="0">
                <a:solidFill>
                  <a:schemeClr val="bg1"/>
                </a:solidFill>
              </a:rPr>
              <a:t>Водопаса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Сохраненные файлы\Рисунок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Созвездие </a:t>
            </a:r>
            <a:r>
              <a:rPr lang="ru-RU" dirty="0" err="1" smtClean="0">
                <a:solidFill>
                  <a:schemeClr val="bg1"/>
                </a:solidFill>
              </a:rPr>
              <a:t>Водопаса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Picture 2" descr="img17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12000"/>
          </a:blip>
          <a:srcRect l="24733" t="42424" r="65681" b="39182"/>
          <a:stretch>
            <a:fillRect/>
          </a:stretch>
        </p:blipFill>
        <p:spPr bwMode="auto">
          <a:xfrm>
            <a:off x="857224" y="1428736"/>
            <a:ext cx="4260367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HeroicExtremeRigh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осмо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космос</Template>
  <TotalTime>518</TotalTime>
  <Words>114</Words>
  <Application>Microsoft Office PowerPoint</Application>
  <PresentationFormat>Экран (4:3)</PresentationFormat>
  <Paragraphs>49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космос</vt:lpstr>
      <vt:lpstr>Звезды и созвездия</vt:lpstr>
      <vt:lpstr>Цель: Познакомить с символикой некоторых созвездий.  Задачи: Обучить умению соотносить схематическое изображение предмета с художественным</vt:lpstr>
      <vt:lpstr>Слайд 3</vt:lpstr>
      <vt:lpstr>Слайд 4</vt:lpstr>
      <vt:lpstr>Слайд 5</vt:lpstr>
      <vt:lpstr>Большая Медведица</vt:lpstr>
      <vt:lpstr>Большая Медведица</vt:lpstr>
      <vt:lpstr>Слайд 8</vt:lpstr>
      <vt:lpstr>Созвездие Водопаса</vt:lpstr>
      <vt:lpstr>Созвездие Водопаса</vt:lpstr>
      <vt:lpstr>Слайд 11</vt:lpstr>
      <vt:lpstr>Созвездие Лебедя</vt:lpstr>
      <vt:lpstr>Созвездие Лебедя</vt:lpstr>
      <vt:lpstr>Слайд 14</vt:lpstr>
      <vt:lpstr>Созвездие Пегаса</vt:lpstr>
      <vt:lpstr>Созвездие Пегаса</vt:lpstr>
      <vt:lpstr>Слайд 17</vt:lpstr>
      <vt:lpstr>Созвездие Геркулеса</vt:lpstr>
      <vt:lpstr>Созвездие Геркулеса</vt:lpstr>
      <vt:lpstr>Слайд 20</vt:lpstr>
      <vt:lpstr>Созвездие Льва</vt:lpstr>
      <vt:lpstr>Созвездие Льва</vt:lpstr>
      <vt:lpstr>Слайд 23</vt:lpstr>
      <vt:lpstr>Созвездие Орла</vt:lpstr>
      <vt:lpstr>Созвездие Орла</vt:lpstr>
      <vt:lpstr>Слайд 26</vt:lpstr>
      <vt:lpstr>Созвездие Рыб</vt:lpstr>
      <vt:lpstr>Созвездие Рыб</vt:lpstr>
      <vt:lpstr>Слайд 29</vt:lpstr>
      <vt:lpstr>Созвездие Кита</vt:lpstr>
      <vt:lpstr>Созвездие Кита</vt:lpstr>
      <vt:lpstr>Слайд 32</vt:lpstr>
      <vt:lpstr>Созвездие Дракона</vt:lpstr>
      <vt:lpstr>Созвездие Дракона</vt:lpstr>
      <vt:lpstr>Слайд 35</vt:lpstr>
      <vt:lpstr>Созвездие Кассиопея</vt:lpstr>
      <vt:lpstr>Созвездие Кассиопея</vt:lpstr>
      <vt:lpstr>Слайд 38</vt:lpstr>
      <vt:lpstr>Созвездие Персея</vt:lpstr>
      <vt:lpstr>Созвездие Персея</vt:lpstr>
      <vt:lpstr>Слайд 41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Звезды и созвездия</dc:title>
  <dc:creator>Ламзина Т А</dc:creator>
  <cp:lastModifiedBy>Ламзина Т А</cp:lastModifiedBy>
  <cp:revision>68</cp:revision>
  <dcterms:created xsi:type="dcterms:W3CDTF">2013-04-13T10:40:15Z</dcterms:created>
  <dcterms:modified xsi:type="dcterms:W3CDTF">2014-01-28T11:26:45Z</dcterms:modified>
</cp:coreProperties>
</file>