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9"/>
  </p:notesMasterIdLst>
  <p:sldIdLst>
    <p:sldId id="270" r:id="rId2"/>
    <p:sldId id="273" r:id="rId3"/>
    <p:sldId id="274" r:id="rId4"/>
    <p:sldId id="276" r:id="rId5"/>
    <p:sldId id="295" r:id="rId6"/>
    <p:sldId id="278" r:id="rId7"/>
    <p:sldId id="281" r:id="rId8"/>
    <p:sldId id="283" r:id="rId9"/>
    <p:sldId id="280" r:id="rId10"/>
    <p:sldId id="256" r:id="rId11"/>
    <p:sldId id="257" r:id="rId12"/>
    <p:sldId id="258" r:id="rId13"/>
    <p:sldId id="259" r:id="rId14"/>
    <p:sldId id="266" r:id="rId15"/>
    <p:sldId id="261" r:id="rId16"/>
    <p:sldId id="267" r:id="rId17"/>
    <p:sldId id="268" r:id="rId18"/>
    <p:sldId id="282" r:id="rId19"/>
    <p:sldId id="284" r:id="rId20"/>
    <p:sldId id="285" r:id="rId21"/>
    <p:sldId id="286" r:id="rId22"/>
    <p:sldId id="288" r:id="rId23"/>
    <p:sldId id="290" r:id="rId24"/>
    <p:sldId id="291" r:id="rId25"/>
    <p:sldId id="293" r:id="rId26"/>
    <p:sldId id="294" r:id="rId27"/>
    <p:sldId id="29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F9900"/>
    <a:srgbClr val="FF00FF"/>
    <a:srgbClr val="FFFF00"/>
    <a:srgbClr val="FF33CC"/>
    <a:srgbClr val="FF0066"/>
    <a:srgbClr val="333333"/>
    <a:srgbClr val="99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160A1-BC40-4F7B-96FB-7D8D48CA4274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2F2F6-E9DC-4550-A86C-A24CB7C0F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743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2F2F6-E9DC-4550-A86C-A24CB7C0F74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5552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2F2F6-E9DC-4550-A86C-A24CB7C0F74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5431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2F2F6-E9DC-4550-A86C-A24CB7C0F74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3905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2F2F6-E9DC-4550-A86C-A24CB7C0F74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6000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2F2F6-E9DC-4550-A86C-A24CB7C0F74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5552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2F2F6-E9DC-4550-A86C-A24CB7C0F74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2266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2F2F6-E9DC-4550-A86C-A24CB7C0F74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3325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2F2F6-E9DC-4550-A86C-A24CB7C0F74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7646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2F2F6-E9DC-4550-A86C-A24CB7C0F74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5034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2F2F6-E9DC-4550-A86C-A24CB7C0F74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1113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2F2F6-E9DC-4550-A86C-A24CB7C0F74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151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2F2F6-E9DC-4550-A86C-A24CB7C0F74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1841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4094-62A8-4677-88E9-5D68718C2B14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2949-3712-46E9-9DD8-328FF79FF5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4094-62A8-4677-88E9-5D68718C2B14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2949-3712-46E9-9DD8-328FF79FF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4094-62A8-4677-88E9-5D68718C2B14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2949-3712-46E9-9DD8-328FF79FF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4094-62A8-4677-88E9-5D68718C2B14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2949-3712-46E9-9DD8-328FF79FF5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4094-62A8-4677-88E9-5D68718C2B14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2949-3712-46E9-9DD8-328FF79FF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4094-62A8-4677-88E9-5D68718C2B14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2949-3712-46E9-9DD8-328FF79FF5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4094-62A8-4677-88E9-5D68718C2B14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2949-3712-46E9-9DD8-328FF79FF5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4094-62A8-4677-88E9-5D68718C2B14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2949-3712-46E9-9DD8-328FF79FF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4094-62A8-4677-88E9-5D68718C2B14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2949-3712-46E9-9DD8-328FF79FF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4094-62A8-4677-88E9-5D68718C2B14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2949-3712-46E9-9DD8-328FF79FF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4094-62A8-4677-88E9-5D68718C2B14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72949-3712-46E9-9DD8-328FF79FF5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A804094-62A8-4677-88E9-5D68718C2B14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672949-3712-46E9-9DD8-328FF79FF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pn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6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image" Target="../media/image53.jpeg"/><Relationship Id="rId5" Type="http://schemas.openxmlformats.org/officeDocument/2006/relationships/image" Target="../media/image56.jpeg"/><Relationship Id="rId10" Type="http://schemas.openxmlformats.org/officeDocument/2006/relationships/image" Target="../media/image60.jpeg"/><Relationship Id="rId4" Type="http://schemas.openxmlformats.org/officeDocument/2006/relationships/image" Target="../media/image55.jpeg"/><Relationship Id="rId9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yandex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33265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№1 им. М.В. Серегин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Киржач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628800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Путешествие в страну растений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5085184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составила учитель биологии и географии  1 квалификационной категории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Кукушкина Марина Витальевна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3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 descr="http://www.life-nature.ru/images/content/article/2011/01/16/volfiya-beskornevay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3537" y="2246464"/>
            <a:ext cx="2808313" cy="234939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HeroicExtremeLeftFacing"/>
            <a:lightRig rig="twoPt" dir="t">
              <a:rot lat="0" lon="0" rev="7200000"/>
            </a:lightRig>
          </a:scene3d>
          <a:sp3d prstMaterial="matte">
            <a:bevelT w="22860" h="12700" prst="angle"/>
            <a:contourClr>
              <a:srgbClr val="FFFFFF"/>
            </a:contourClr>
          </a:sp3d>
          <a:extLst/>
        </p:spPr>
      </p:pic>
      <p:pic>
        <p:nvPicPr>
          <p:cNvPr id="1027" name="Рисунок 4" descr="http://img-fotki.yandex.ru/get/4101/zenyukowa-irina.5/0_19911_c32be503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283078"/>
            <a:ext cx="2966560" cy="2304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HeroicExtremeRightFacing"/>
            <a:lightRig rig="soft" dir="t"/>
          </a:scene3d>
          <a:sp3d contourW="12700" prstMaterial="matte">
            <a:bevelT w="63500" h="50800" prst="angle"/>
            <a:contourClr>
              <a:srgbClr val="C0C0C0"/>
            </a:contourClr>
          </a:sp3d>
          <a:extLst/>
        </p:spPr>
      </p:pic>
      <p:pic>
        <p:nvPicPr>
          <p:cNvPr id="1029" name="Рисунок 5" descr="http://img11.nnm.ru/0/e/7/e/3/bcfaeab3a16c4d5daa677b09aa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93" y="3386453"/>
            <a:ext cx="3177169" cy="2418811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HeroicExtremeRightFacing"/>
            <a:lightRig rig="twoPt" dir="t">
              <a:rot lat="0" lon="0" rev="7200000"/>
            </a:lightRig>
          </a:scene3d>
          <a:sp3d contourW="12700">
            <a:bevelT w="25400" h="19050" prst="angle"/>
            <a:contourClr>
              <a:srgbClr val="969696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3420364" y="1268760"/>
            <a:ext cx="4810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 встречается в тропических лесах Африки и Азии.</a:t>
            </a: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2510267"/>
            <a:ext cx="4565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Вольфия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крошечные пластинки зеленого цвета, плавающие на поверхности воды.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4767" y="3128773"/>
            <a:ext cx="2958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Листочек растения имеет диаметр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лишь  1мл.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7498" y="3933056"/>
            <a:ext cx="3955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24 часа количество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Вольфий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увеличивается вдвое.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5146" y="5157192"/>
            <a:ext cx="2968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 растение зацветает, но встретить 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Вольфию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цветущей очень трудно.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ttp://humor.deport.ru/userfiles/image/Bratz/redk_rastenija_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3214" y="4708690"/>
            <a:ext cx="2594595" cy="1728000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perspectiveHeroicExtremeRightFacing"/>
            <a:lightRig rig="twoPt" dir="t">
              <a:rot lat="0" lon="0" rev="7800000"/>
            </a:lightRig>
          </a:scene3d>
          <a:sp3d contourW="6350">
            <a:bevelT w="50800" h="16510" prst="angle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06725" y="116632"/>
            <a:ext cx="59560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Самое маленькое растение на Земле -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Вольфия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2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354" y="980728"/>
            <a:ext cx="591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большое растение на суше –Секвойя Калифорнийская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имеющая высоту 150 м.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5747" y="5588081"/>
            <a:ext cx="1812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 </a:t>
            </a:r>
            <a:r>
              <a:rPr lang="ru-RU" sz="1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Шерман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://planete-zemlya.ru/wp-content/upLoads/2013/04/slide0182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92" y="250876"/>
            <a:ext cx="2733672" cy="356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Рисунок 2" descr="http://img0.liveinternet.ru/images/attach/c/2/66/232/66232889_1288993882_111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5354" y="1851338"/>
            <a:ext cx="3289155" cy="219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2065" y="4122658"/>
            <a:ext cx="3024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Туннель через поваленную секвойю в Калифорнийском национальном парке Секвойя</a:t>
            </a:r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5" name="Picture 11" descr="&amp;Scy;&amp;iecy;&amp;kcy;&amp;vcy;&amp;ocy;&amp;jcy;&amp;yacy;. &amp;Dcy;&amp;iecy;&amp;rcy;&amp;iecy;&amp;vcy;&amp;ocy; — &amp;gcy;&amp;icy;&amp;gcy;&amp;acy;&amp;ncy;&amp;t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2385" y="1844824"/>
            <a:ext cx="2791666" cy="356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8587" y="386104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Секвойя – вечнозеленое растение</a:t>
            </a:r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30348" y="116632"/>
            <a:ext cx="184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63349" y="223775"/>
            <a:ext cx="56236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Богатыри древесного мира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8587" y="5127220"/>
            <a:ext cx="5504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 крупным деревом является «Генерал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Шерман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. Его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ысота -83 м,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 6 т., возраст 2300-2700 лет. Каждый год дерево набирает столько древесины, сколько содержится у 18 м. дерева.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54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dsys.magazin.libimseti.cz/img/img/c1b46868d4a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36712"/>
            <a:ext cx="3468956" cy="230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208" descr="http://imgs.su/tmp/2012-02-13/1329156597-6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438" y="610408"/>
            <a:ext cx="3068259" cy="230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72450" y="3245198"/>
            <a:ext cx="3372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Аллея баобабов на </a:t>
            </a: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адагаскаре</a:t>
            </a:r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140712"/>
            <a:ext cx="2204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Баобаб</a:t>
            </a:r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http://storage1.static.itmages.ru/i/13/0625/h_1372106729_1767531_b0182efed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7913" y="3279798"/>
            <a:ext cx="3455999" cy="230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atlante.unimondo.org/var/unimondo/storage/images/paesi/africa/africa-occidentale/mauritania/flora-e-fauna/baobab_fruits/665178-1-ita-IT/baobab_fruits_lar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00" y="3764382"/>
            <a:ext cx="1623668" cy="226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catsmob.com/post/2012/01/00183/fun_images_cm_20120126_00183_00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1932" y="3664768"/>
            <a:ext cx="3461152" cy="230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68" y="6032382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Плоды баобаба называют обезьяньим хлебом</a:t>
            </a:r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07081" y="108742"/>
            <a:ext cx="62023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Самое толстое дерево-баобаб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181043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Растет баобаб  в высоту до 30 м и 11 м в толщину.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38328" y="610932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Живет очень долго: и тысячу и три тысячи лет.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99707" y="5693827"/>
            <a:ext cx="3252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Ствол служит хранилищем воды. Дерево может вместить до 120 000л воды.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7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omop.su/images/87/Welwitschia_469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1" y="4163950"/>
            <a:ext cx="3291427" cy="230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glashusik.narod.ru/velvich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680" y="1194715"/>
            <a:ext cx="3352982" cy="230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ildwildworld.net.ua/sites/default/files/imagecache/thic_photo/images/velvichia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2122" y="3126731"/>
            <a:ext cx="3068960" cy="230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680" y="116632"/>
            <a:ext cx="609540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Растение которое не с чем сравнить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449" y="364073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Вельвичия удивительная растет в пустыне </a:t>
            </a:r>
            <a:r>
              <a:rPr lang="ru-RU" sz="1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Намиб</a:t>
            </a:r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0230" y="2346715"/>
            <a:ext cx="527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дождей растение  может жить до 5 лет.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источником влаги является туман.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4509120"/>
            <a:ext cx="2984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Ствол вельвичии похож на обрубок пня более метра в диаметре. Высотой  примерно полметра.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5805264"/>
            <a:ext cx="5760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каждой стороны пня отходит по одному  огромному листу. Длина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листа составляет 2- 4 м, иногда до 8 м</a:t>
            </a:r>
            <a:endParaRPr lang="ru-RU" sz="1600" dirty="0"/>
          </a:p>
        </p:txBody>
      </p:sp>
      <p:pic>
        <p:nvPicPr>
          <p:cNvPr id="15" name="Picture 6" descr="http://club.foto.ru/gallery/images/photo/2011/10/10/18561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4487" y="404664"/>
            <a:ext cx="2591944" cy="17215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571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1967" y="116632"/>
            <a:ext cx="30364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Дерево жизни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10" descr="http://ic.pics.livejournal.com/priroda_su/14517915/330297/330297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512127"/>
            <a:ext cx="3508365" cy="230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files.seti.ee/canecorso/kartinki/2011/juuli/pusti/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2896"/>
            <a:ext cx="3456000" cy="230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pazitiff.info/uploads/posts/2010-02/1265193653_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3099" y="4341634"/>
            <a:ext cx="3068949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81032" y="1125518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пустыне Бахрейна, где нет ни поверхностных ни грунтовых источников воды  растет одинокое дерево акации, которое местные жители называют деревом жизни.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306896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Акация. Самое одинокое дерево мира.</a:t>
            </a:r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2096" y="5165266"/>
            <a:ext cx="3646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Бедуины уверены, что дерево растет с благословения мистического бога воды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Энки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chukcha.net/uploads/posts/2011-02/1296675819_bedouin-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988" y="3719234"/>
            <a:ext cx="1938729" cy="290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5535" y="3869455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Бедуин</a:t>
            </a:r>
            <a:endParaRPr lang="ru-RU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5976" y="2816126"/>
            <a:ext cx="2558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дерева 10метров, возраст -400 лет.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76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 &amp;Pcy;&amp;rcy;&amp;ocy;&amp;mcy;&amp;iecy;&amp;tcy;&amp;iecy;&amp;jcy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7650" y="2356388"/>
            <a:ext cx="3441244" cy="230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18343" y="4847757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Место, где рос Прометей</a:t>
            </a:r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175" y="116632"/>
            <a:ext cx="84969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Мафусаил» и «Прометей» -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долгожители планеты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207" y="3636056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«Мафусаил». Принадлежит к виду «сосна долговечная»</a:t>
            </a:r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602" y="4433399"/>
            <a:ext cx="3071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Мафусаил был назван в честь библейского персонажа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рожившего 970 лет.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5010" y="1337865"/>
            <a:ext cx="5199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Сосне «Мафусаил»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4840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лет. Она выросла из семени, которое упало на землю в 2832 г. до н.э. Растет в Калифорнии, в национальном заповеднике.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 descr="http://www.imgs.su/tmp/2012-04-01/1333292508-6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602" y="1193850"/>
            <a:ext cx="3566561" cy="230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interestingfacts.org/facts-images/bristlecone%20pine%20tre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5122" y="2924944"/>
            <a:ext cx="2002528" cy="2666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5656" y="5808367"/>
            <a:ext cx="3235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 времени искорежил и скрутил  стволы многих сосен.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8692" y="5368860"/>
            <a:ext cx="3216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Судьба «Прометея» трагична. Его убил ученый.  Дереву было около 5000 лет.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47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0839" y="188640"/>
            <a:ext cx="37401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Дрожащий гигант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&amp;Pcy;&amp;acy;&amp;ncy;&amp;dcy;&amp;o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55" y="1079008"/>
            <a:ext cx="4860000" cy="324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amp;Pcy;&amp;acy;&amp;ncy;&amp;dcy;&amp;o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4860000" cy="324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226" y="443711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 </a:t>
            </a:r>
            <a:r>
              <a:rPr lang="ru-RU" sz="1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Пандо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роща тополя осинового в штате Юта. Скалистые горы.</a:t>
            </a:r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5680" y="967919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Пандо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уникальное растительное сообщество. 47 тыс. деревьев образуют единый живой организм, размеры которого огромны- 43 га, а вес более 6 тыс. т.  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770" y="5157192"/>
            <a:ext cx="4102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Лесной массив зародился от одного деревца 80 тыс. лет назад.  Средний возраст отдельных стволов – 130 лет.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282" descr="http://imgs.su/tmp/2012-04-21/1335030309-6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4851611" cy="36350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73275" y="260648"/>
            <a:ext cx="6553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Ангел – самый старый дуб мира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8" name="Рисунок 281" descr="http://imgs.su/tmp/2012-04-21/1335030288-6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36912"/>
            <a:ext cx="2762535" cy="3687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2001" y="4941167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 Ангел.  Штат Южная Каролина. США.</a:t>
            </a:r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989" y="5373216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 имеет высоту 20 м., ствол в диаметре 2.7 м. . Возраст 1500 лет. Его длиннейшая ветка имеет длину 27 м.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4294" y="1340768"/>
            <a:ext cx="3718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пережило бесчисленное количество ураганов, землетрясений, наводнений.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95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048" y="146392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4.</a:t>
            </a:r>
            <a:r>
              <a:rPr lang="ru-RU" dirty="0" smtClean="0">
                <a:solidFill>
                  <a:srgbClr val="FF00FF"/>
                </a:solidFill>
              </a:rPr>
              <a:t> </a:t>
            </a:r>
            <a:r>
              <a:rPr lang="ru-RU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 строение растений. Чем они отличаются?</a:t>
            </a:r>
            <a:endParaRPr lang="ru-RU" sz="28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900igr.net/datai/okruzhajuschij-mir/Kak-ustroeno-rastenie/0003-006-Stroenie-tsvetkovykh-rastenij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47" r="15691" b="6024"/>
          <a:stretch/>
        </p:blipFill>
        <p:spPr bwMode="auto">
          <a:xfrm>
            <a:off x="924784" y="1421406"/>
            <a:ext cx="3209545" cy="467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67403" y="35730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7403" y="4509120"/>
            <a:ext cx="138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тебель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0257" y="575194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орень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84482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веток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900igr.net/datai/okruzhajuschij-mir/Kak-ustroeno-rastenie/0003-006-Stroenie-tsvetkovykh-rastenij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3" t="65309" r="74358" b="10142"/>
          <a:stretch/>
        </p:blipFill>
        <p:spPr bwMode="auto">
          <a:xfrm>
            <a:off x="924784" y="2183378"/>
            <a:ext cx="792088" cy="70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4" y="2350984"/>
            <a:ext cx="81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06766" y="2535650"/>
            <a:ext cx="396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http://xreferat.ru/image/10/130475921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61628"/>
            <a:ext cx="24479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683175" y="4941168"/>
            <a:ext cx="1605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Слоевище (Таллом)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5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54868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45993" y="276146"/>
            <a:ext cx="316835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627784" y="41018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Растения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42597" y="2139047"/>
            <a:ext cx="2988332" cy="6011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60032" y="2147220"/>
            <a:ext cx="2988332" cy="6011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79401" y="2143079"/>
            <a:ext cx="16850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низшие</a:t>
            </a:r>
            <a:endParaRPr lang="ru-RU" sz="32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Стрелка вправо с вырезом 17"/>
          <p:cNvSpPr/>
          <p:nvPr/>
        </p:nvSpPr>
        <p:spPr>
          <a:xfrm rot="7376950">
            <a:off x="2538726" y="1593278"/>
            <a:ext cx="838601" cy="7520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 rot="3425459">
            <a:off x="4988138" y="1658293"/>
            <a:ext cx="838601" cy="7520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593222" y="2147220"/>
            <a:ext cx="17379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высшие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85297" y="5661248"/>
            <a:ext cx="312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52776" y="3212976"/>
            <a:ext cx="2978153" cy="22334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/>
              <a:t>Не корней</a:t>
            </a:r>
          </a:p>
          <a:p>
            <a:pPr marL="342900" indent="-342900">
              <a:buAutoNum type="arabicPeriod"/>
            </a:pPr>
            <a:r>
              <a:rPr lang="ru-RU" dirty="0"/>
              <a:t>Нет стеблей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148059" y="3212976"/>
            <a:ext cx="2974697" cy="22128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125919" y="3527809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корней</a:t>
            </a:r>
          </a:p>
          <a:p>
            <a:pPr marL="342900" indent="-342900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стеблей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листьев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имеют  сложного тканевого строения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07438" y="3527809"/>
            <a:ext cx="25489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1.Есть корни (иск. мхи)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Есть стебли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Есть листья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Органы построены из различных тканей</a:t>
            </a:r>
          </a:p>
          <a:p>
            <a:endParaRPr lang="ru-RU" dirty="0"/>
          </a:p>
        </p:txBody>
      </p:sp>
      <p:sp>
        <p:nvSpPr>
          <p:cNvPr id="28" name="Стрелка вправо с вырезом 27"/>
          <p:cNvSpPr/>
          <p:nvPr/>
        </p:nvSpPr>
        <p:spPr>
          <a:xfrm rot="5400000">
            <a:off x="6343572" y="2964899"/>
            <a:ext cx="324014" cy="457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с вырезом 29"/>
          <p:cNvSpPr/>
          <p:nvPr/>
        </p:nvSpPr>
        <p:spPr>
          <a:xfrm rot="5400000" flipV="1">
            <a:off x="2223287" y="2908455"/>
            <a:ext cx="324014" cy="6158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76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288" y="18864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  <a:r>
              <a:rPr lang="ru-RU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Угадай-ка!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323528" y="908720"/>
            <a:ext cx="3168352" cy="2025532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5292080" y="281395"/>
            <a:ext cx="3467808" cy="2025532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200128" y="3498106"/>
            <a:ext cx="3168352" cy="2088232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4925248" y="4077072"/>
            <a:ext cx="3168352" cy="2025532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6096" y="4509120"/>
            <a:ext cx="2412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Не корень, а в земле;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хлеб, а на столе;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 пище приправа и на микробов – управа.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3045032" y="2165410"/>
            <a:ext cx="3168352" cy="2025532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9832" y="2780927"/>
            <a:ext cx="3251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Путник часто ранит ноги-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лекарство на дороге.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176" y="1484783"/>
            <a:ext cx="27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1.Ах, не трогайте меня, обожгу и без огня.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5256" y="4090683"/>
            <a:ext cx="30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Посадили зернышко, а вырастили солнышко.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36096" y="562921"/>
            <a:ext cx="3323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малютки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кавалера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Чрезвычайно важный вид,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 огромнейшем сомбреро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одной ноге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9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011" y="101373"/>
            <a:ext cx="3238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Низшие растения</a:t>
            </a:r>
            <a:endParaRPr lang="ru-RU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19241" y="56292"/>
            <a:ext cx="46894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Высшие </a:t>
            </a:r>
            <a:r>
              <a:rPr lang="ru-RU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растения</a:t>
            </a:r>
          </a:p>
          <a:p>
            <a:pPr algn="ctr"/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pic>
        <p:nvPicPr>
          <p:cNvPr id="1026" name="Picture 2" descr="http://sayan-foto.ru/UserFiles/Image/img490_16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401" y="851873"/>
            <a:ext cx="1656184" cy="1336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itoland.ru/images/a4dbc976ba8466775c42dc3ce9d918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5393" y="738252"/>
            <a:ext cx="1619999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ylkov.ru/_bl/5/946587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6165" y="2701125"/>
            <a:ext cx="1751398" cy="171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1.liveinternet.ru/images/attach/b/4/103/312/103312637_ryabin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6284" y="4703658"/>
            <a:ext cx="1610274" cy="164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activeclub.com.ua/Foto/rast/01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329" y="2580444"/>
            <a:ext cx="1761728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754" y="221111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Мхи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7565" y="2358252"/>
            <a:ext cx="1619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апоротники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0119" y="4365104"/>
            <a:ext cx="9340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Плауны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76558" y="4468352"/>
            <a:ext cx="1530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олосеменны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8818" y="6375173"/>
            <a:ext cx="19461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Покрытосеменные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://www.aquaforum.ua/gallery/data/media/19/_111_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1792" y="3086231"/>
            <a:ext cx="2160000" cy="162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news.stanford.edu/news/2009/january28/gifs/cellwall_cal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4205" y="4468351"/>
            <a:ext cx="2199580" cy="16826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engschool18.ru/uploads/posts/2010-10/1286300026_rrrrr1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65"/>
          <a:stretch/>
        </p:blipFill>
        <p:spPr bwMode="auto">
          <a:xfrm>
            <a:off x="5764322" y="729452"/>
            <a:ext cx="2349673" cy="1637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13319" y="2325379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Одноклеточные водоросли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4" name="Picture 20" descr="http://www.hoteltvoi.ru/spaw2/uploads/files/44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5753" y="4414280"/>
            <a:ext cx="2304262" cy="17366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02720" y="6022800"/>
            <a:ext cx="2141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Многоклеточные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водоросли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40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.murman.ru/albums/outside/eflora/Moroshka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7068" y="1084380"/>
            <a:ext cx="2173163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251521" y="116631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соответствие    (кто где живет?)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86845" y="26773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орошка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plantarium.ru/dat/plants/2/233/58233_ca461e0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5416" y="1007461"/>
            <a:ext cx="1827076" cy="1702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6426846" y="283006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Ковыль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://www.tourtrans.ru/ipb/uploads/post-15531-0-66926200-13227606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6160" y="3097457"/>
            <a:ext cx="2252056" cy="1495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1475656" y="4650088"/>
            <a:ext cx="2365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Верблюжья колючка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57283" y="5019420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http://mojmirok.ucoz.ru/Goroskop/896067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9058" y="850062"/>
            <a:ext cx="1481040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Прямоугольник 8"/>
          <p:cNvSpPr/>
          <p:nvPr/>
        </p:nvSpPr>
        <p:spPr>
          <a:xfrm>
            <a:off x="4630195" y="2912791"/>
            <a:ext cx="878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Береза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://www.laparfumerie.org/uploads/parfumedia/136260333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6557" y="3282123"/>
            <a:ext cx="2415794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Прямоугольник 10"/>
          <p:cNvSpPr/>
          <p:nvPr/>
        </p:nvSpPr>
        <p:spPr>
          <a:xfrm>
            <a:off x="6228184" y="5096364"/>
            <a:ext cx="838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Пихта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098" y="972600"/>
            <a:ext cx="3476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АСТЕНИЯ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9592" y="4956562"/>
            <a:ext cx="4432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р и р о д н ы е   з о н ы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5388752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Тундра                             4.   Степь                          </a:t>
            </a:r>
          </a:p>
          <a:p>
            <a:pPr marL="342900" indent="-342900">
              <a:buAutoNum type="arabicPeriod" startAt="2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Тайга                                5.  Саванна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 Смешанные лес             6. Пустыня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95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s1.skitalets.ru/photogallery/2004/horota_levin/tund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9610"/>
            <a:ext cx="2931443" cy="197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2480" y="1611652"/>
            <a:ext cx="993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Тундра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1028" name="Picture 4" descr="http://wildkino.ru/uploads/posts/2010-02/1267030865_tayg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1941" y="4432072"/>
            <a:ext cx="2931443" cy="219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2222552"/>
            <a:ext cx="858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Тайга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://img.ashkimsin.ru/forums/monthly_08_2009/user2076/post34793_img1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5616" y="2168824"/>
            <a:ext cx="3017664" cy="226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14144" y="3702128"/>
            <a:ext cx="2221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Смешанные леса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32" name="Picture 8" descr="http://s49.radikal.ru/i125/1110/f6/ff2ff9a8818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4296593"/>
            <a:ext cx="3194478" cy="212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9000" y="5805170"/>
            <a:ext cx="819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Степь</a:t>
            </a:r>
          </a:p>
        </p:txBody>
      </p:sp>
      <p:pic>
        <p:nvPicPr>
          <p:cNvPr id="1034" name="Picture 10" descr="http://img1.liveinternet.ru/images/attach/c/2/69/472/69472423_1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3280" y="79022"/>
            <a:ext cx="2843079" cy="213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468292" y="332656"/>
            <a:ext cx="1126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Пустыня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110954" y="15961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 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http://photo.murman.ru/albums/outside/eflora/Moroshka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7006" y="1498748"/>
            <a:ext cx="1471939" cy="1097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Picture 12" descr="http://mojmirok.ucoz.ru/Goroskop/8960674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7634" y="4175570"/>
            <a:ext cx="1130976" cy="151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Picture 4" descr="http://www.plantarium.ru/dat/plants/2/233/58233_ca461e0b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441" y="3717032"/>
            <a:ext cx="1303791" cy="1214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" name="Picture 14" descr="http://www.laparfumerie.org/uploads/parfumedia/136260333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1555" y="3702128"/>
            <a:ext cx="1660791" cy="1113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2" name="Picture 8" descr="http://www.tourtrans.ru/ipb/uploads/post-15531-0-66926200-132276062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4982" y="1611651"/>
            <a:ext cx="1734483" cy="11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6396890" y="498793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Тайга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1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Копия DSC001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357214"/>
            <a:ext cx="9144000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        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             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 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95009"/>
            <a:ext cx="79480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n-lt"/>
                <a:cs typeface="+mn-cs"/>
              </a:rPr>
              <a:t>Физкультминутка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5217631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глаз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53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8758" y="116632"/>
            <a:ext cx="3900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Рефлексия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052402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Растения</a:t>
            </a:r>
          </a:p>
          <a:p>
            <a:pPr marL="514350" indent="-514350">
              <a:buAutoNum type="arabicPeriod"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</a:t>
            </a:r>
          </a:p>
          <a:p>
            <a:pPr marL="514350" indent="-514350">
              <a:buAutoNum type="arabicPeriod"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Прилагательные (2 слова)</a:t>
            </a:r>
          </a:p>
          <a:p>
            <a:pPr marL="514350" indent="-514350">
              <a:buAutoNum type="arabicPeriod"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 (3 слова)</a:t>
            </a:r>
          </a:p>
          <a:p>
            <a:pPr marL="514350" indent="-514350">
              <a:buAutoNum type="arabicPeriod"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(из 4 слов)</a:t>
            </a:r>
          </a:p>
          <a:p>
            <a:pPr marL="514350" indent="-514350">
              <a:buAutoNum type="arabicPeriod"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Существительное (одно слово) 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img1.liveinternet.ru/images/attach/c/5/87/304/87304049_img9d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03921"/>
            <a:ext cx="3955357" cy="27945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272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89855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</a:p>
          <a:p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272" y="1125880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Пар.11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уровень)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2.Творческое задание. Подготовить рассказ о многообразии растений  нашей местности. Выяснить какие растения  подлежат охране.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выполнения задания: презентация, буклет, листовка и др.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taobaohub.com/blog/wp-content/uploads/2011/09/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76" t="4923" r="13476" b="4775"/>
          <a:stretch/>
        </p:blipFill>
        <p:spPr bwMode="auto">
          <a:xfrm>
            <a:off x="612775" y="2922588"/>
            <a:ext cx="1889523" cy="23326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www.%D0%B4%D1%80%D0%BE%D1%84%D0%B0.%D1%80%D1%84/FP_2012-2013/Contents/02_OOO_R/030_BIO/Pictures/030_005.jpg"/>
          <p:cNvSpPr>
            <a:spLocks noChangeAspect="1" noChangeArrowheads="1"/>
          </p:cNvSpPr>
          <p:nvPr/>
        </p:nvSpPr>
        <p:spPr bwMode="auto">
          <a:xfrm>
            <a:off x="155575" y="-2544763"/>
            <a:ext cx="3629025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www.%D0%B4%D1%80%D0%BE%D1%84%D0%B0.%D1%80%D1%84/FP_2012-2013/Contents/02_OOO_R/030_BIO/Pictures/030_005.jpg"/>
          <p:cNvSpPr>
            <a:spLocks noChangeAspect="1" noChangeArrowheads="1"/>
          </p:cNvSpPr>
          <p:nvPr/>
        </p:nvSpPr>
        <p:spPr bwMode="auto">
          <a:xfrm>
            <a:off x="307975" y="-2392363"/>
            <a:ext cx="3629025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://www.%D0%B4%D1%80%D0%BE%D1%84%D0%B0.%D1%80%D1%84/FP_2012-2013/Contents/02_OOO_R/030_BIO/Pictures/030_005.jpg"/>
          <p:cNvSpPr>
            <a:spLocks noChangeAspect="1" noChangeArrowheads="1"/>
          </p:cNvSpPr>
          <p:nvPr/>
        </p:nvSpPr>
        <p:spPr bwMode="auto">
          <a:xfrm>
            <a:off x="460375" y="-2239963"/>
            <a:ext cx="3629025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://www.%D0%B4%D1%80%D0%BE%D1%84%D0%B0.%D1%80%D1%84/FP_2012-2013/Contents/02_OOO_R/030_BIO/Pictures/030_005.jpg"/>
          <p:cNvSpPr>
            <a:spLocks noChangeAspect="1" noChangeArrowheads="1"/>
          </p:cNvSpPr>
          <p:nvPr/>
        </p:nvSpPr>
        <p:spPr bwMode="auto">
          <a:xfrm>
            <a:off x="612775" y="-2087563"/>
            <a:ext cx="3629025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http://optbooks.ru/published/publicdata/PROFENGOPTBOOKS/attachments/SC/products_pictures/82223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894" y="3284984"/>
            <a:ext cx="1465138" cy="23555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libex.ru/dimg/244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8296" y="3861048"/>
            <a:ext cx="1527680" cy="22843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900igr.net/datai/biologija/Elektronnye-resursy-po-biologii/0016-016-Biologija-2-Elektronnyj-resu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2664" y="4112200"/>
            <a:ext cx="1538288" cy="228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fast-box.ru/content/default/files/img/shop_base/49209_full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58" t="-1568" r="26799" b="8583"/>
          <a:stretch/>
        </p:blipFill>
        <p:spPr bwMode="auto">
          <a:xfrm>
            <a:off x="5148064" y="4183669"/>
            <a:ext cx="1586592" cy="221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0008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2276872"/>
            <a:ext cx="58929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Сотрудничество!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5327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6064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литературы:</a:t>
            </a: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389944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В.В. Пасечник. Биология. Учебник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М.: Дрофа, 2012 г.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Р. Моррис и др. Тайны живой природы. Учебное пособие  для                        дополнительного образования. М.: РОСМЭН,  2001г.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3.О.Н.Дронова. Хрестоматия по биологии. Бактерии. Грибы. Лишайники. Саратов. Издательство «Лицей»,2002г.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4.Н.В.Ляшенко и др. Секреты современного урока. Биология. 6-11 класс. Волгоград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www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yandex.ru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www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://3rdplanet.ru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4611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&amp;bcy;&amp;iecy;&amp;lcy;&amp;ycy;&amp;jcy; &amp;gcy;&amp;rcy;&amp;icy;&amp;b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80072"/>
            <a:ext cx="2222992" cy="2963989"/>
          </a:xfrm>
          <a:prstGeom prst="ellipse">
            <a:avLst/>
          </a:prstGeom>
          <a:ln w="381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://stat17.privet.ru/lr/0a0642c0aa964d0b3d0682eb340871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252" y="946888"/>
            <a:ext cx="2597698" cy="2340000"/>
          </a:xfrm>
          <a:prstGeom prst="ellipse">
            <a:avLst/>
          </a:prstGeom>
          <a:ln w="381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img0.liveinternet.ru/images/attach/c/2/74/344/74344274_3400156_a44c9eb641dd97cbf48aa08a1ec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0002" y="4252949"/>
            <a:ext cx="2728438" cy="1996418"/>
          </a:xfrm>
          <a:prstGeom prst="ellipse">
            <a:avLst/>
          </a:prstGeom>
          <a:ln w="381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331920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1.Крапива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5445224"/>
            <a:ext cx="229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aksme.ru/uploads/posts/2013-10/veessxg3iq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3989" y="1005752"/>
            <a:ext cx="2457600" cy="2304000"/>
          </a:xfrm>
          <a:prstGeom prst="ellipse">
            <a:avLst/>
          </a:prstGeom>
          <a:ln w="381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80835" y="3424961"/>
            <a:ext cx="2201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Подорожник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7444" y="6329558"/>
            <a:ext cx="289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.Чеснок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http://www.shram.kiev.ua/img/health/images/stories/travnik/helianthus-annuus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5663"/>
            <a:ext cx="2072192" cy="2759610"/>
          </a:xfrm>
          <a:prstGeom prst="ellipse">
            <a:avLst/>
          </a:prstGeom>
          <a:ln w="381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11760" y="5991004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Подсолнечник</a:t>
            </a:r>
            <a:endParaRPr lang="ru-RU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5136" y="151056"/>
            <a:ext cx="4073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себя!</a:t>
            </a:r>
            <a:endParaRPr lang="ru-RU" sz="20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43950" y="423668"/>
            <a:ext cx="4604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 </a:t>
            </a:r>
            <a:r>
              <a:rPr lang="ru-RU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«Пятый лишний»</a:t>
            </a:r>
          </a:p>
        </p:txBody>
      </p:sp>
    </p:spTree>
    <p:extLst>
      <p:ext uri="{BB962C8B-B14F-4D97-AF65-F5344CB8AC3E}">
        <p14:creationId xmlns:p14="http://schemas.microsoft.com/office/powerpoint/2010/main" xmlns="" val="238099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&amp;bcy;&amp;iecy;&amp;lcy;&amp;ycy;&amp;jcy; &amp;gcy;&amp;rcy;&amp;icy;&amp;b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4503" y="476672"/>
            <a:ext cx="2816894" cy="3755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://stat17.privet.ru/lr/0a0642c0aa964d0b3d0682eb340871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97848">
            <a:off x="375158" y="1681396"/>
            <a:ext cx="2597698" cy="2340000"/>
          </a:xfrm>
          <a:prstGeom prst="ellipse">
            <a:avLst/>
          </a:prstGeom>
          <a:ln w="381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img0.liveinternet.ru/images/attach/c/2/74/344/74344274_3400156_a44c9eb641dd97cbf48aa08a1ec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83026">
            <a:off x="2365923" y="1806424"/>
            <a:ext cx="2728438" cy="1996418"/>
          </a:xfrm>
          <a:prstGeom prst="ellipse">
            <a:avLst/>
          </a:prstGeom>
          <a:ln w="381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aksme.ru/uploads/posts/2013-10/veessxg3iq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35106">
            <a:off x="2718772" y="3690753"/>
            <a:ext cx="2457600" cy="2304000"/>
          </a:xfrm>
          <a:prstGeom prst="ellipse">
            <a:avLst/>
          </a:prstGeom>
          <a:ln w="381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shram.kiev.ua/img/health/images/stories/travnik/helianthus-annuus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53171">
            <a:off x="677601" y="3426123"/>
            <a:ext cx="2072192" cy="2759610"/>
          </a:xfrm>
          <a:prstGeom prst="ellipse">
            <a:avLst/>
          </a:prstGeom>
          <a:ln w="381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75522" y="260648"/>
            <a:ext cx="3272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Растения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23887" y="4509120"/>
            <a:ext cx="1818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риб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74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0962" y="2550823"/>
            <a:ext cx="81676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Путешествие в страну растений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88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9/105/552/10555216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2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1112" y="407707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77725" y="4104544"/>
            <a:ext cx="184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363" y="116632"/>
            <a:ext cx="8724183" cy="36625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Есть, есть душа у каждого цветка,</a:t>
            </a:r>
            <a:br>
              <a:rPr lang="ru-RU" sz="32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 взгляд и стать у каждой есть травинки,</a:t>
            </a:r>
            <a:br>
              <a:rPr lang="ru-RU" sz="32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 и рисунок венчика, листка,</a:t>
            </a:r>
            <a:br>
              <a:rPr lang="ru-RU" sz="32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 лепестка, и пестика с тычинкой.</a:t>
            </a:r>
            <a:br>
              <a:rPr lang="ru-RU" sz="32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цветка есть жизни срок</a:t>
            </a:r>
            <a:r>
              <a:rPr lang="ru-RU" sz="2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А.А.Сенькова</a:t>
            </a:r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743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389944"/>
            <a:ext cx="79208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 многообразие растений, их роль в природе и жизни человека, строение растений.  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151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112" y="194400"/>
            <a:ext cx="8812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 себя! </a:t>
            </a:r>
            <a:r>
              <a:rPr lang="ru-RU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Рисунок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96" t="32262" r="17990" b="23915"/>
          <a:stretch/>
        </p:blipFill>
        <p:spPr bwMode="auto">
          <a:xfrm>
            <a:off x="838294" y="1124744"/>
            <a:ext cx="7440012" cy="516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116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страничка. </a:t>
            </a:r>
            <a:endParaRPr lang="ru-RU" sz="2000" b="1" i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67076" y="615961"/>
            <a:ext cx="522130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Этот удивительный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мир растений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 descr="http://900igr.net/data/rastenija-i-griby/CHto-rastjot.files/0010-021-Lugovye-tsve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95146">
            <a:off x="161814" y="2031029"/>
            <a:ext cx="4573542" cy="3024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fonstola.ru/download.php?file=201204/1280x960/fonstola.ru-761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71667">
            <a:off x="4698468" y="2031029"/>
            <a:ext cx="4281938" cy="3024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gale.ucoz.ru/_fr/1/90712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5852" y="3845978"/>
            <a:ext cx="4032000" cy="3024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226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995</TotalTime>
  <Words>996</Words>
  <Application>Microsoft Office PowerPoint</Application>
  <PresentationFormat>Экран (4:3)</PresentationFormat>
  <Paragraphs>171</Paragraphs>
  <Slides>27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учитель</cp:lastModifiedBy>
  <cp:revision>97</cp:revision>
  <dcterms:created xsi:type="dcterms:W3CDTF">2014-01-21T19:46:59Z</dcterms:created>
  <dcterms:modified xsi:type="dcterms:W3CDTF">2002-01-01T01:03:04Z</dcterms:modified>
</cp:coreProperties>
</file>