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406" r:id="rId2"/>
    <p:sldId id="466" r:id="rId3"/>
    <p:sldId id="456" r:id="rId4"/>
    <p:sldId id="508" r:id="rId5"/>
    <p:sldId id="518" r:id="rId6"/>
    <p:sldId id="503" r:id="rId7"/>
    <p:sldId id="516" r:id="rId8"/>
    <p:sldId id="393" r:id="rId9"/>
    <p:sldId id="441" r:id="rId10"/>
    <p:sldId id="442" r:id="rId11"/>
    <p:sldId id="399" r:id="rId12"/>
    <p:sldId id="476" r:id="rId13"/>
    <p:sldId id="543" r:id="rId14"/>
    <p:sldId id="522" r:id="rId15"/>
    <p:sldId id="496" r:id="rId16"/>
    <p:sldId id="412" r:id="rId17"/>
    <p:sldId id="311" r:id="rId18"/>
    <p:sldId id="530" r:id="rId19"/>
    <p:sldId id="527" r:id="rId20"/>
    <p:sldId id="544" r:id="rId21"/>
    <p:sldId id="528" r:id="rId22"/>
    <p:sldId id="542" r:id="rId23"/>
    <p:sldId id="454" r:id="rId24"/>
    <p:sldId id="444" r:id="rId25"/>
    <p:sldId id="534" r:id="rId26"/>
    <p:sldId id="275" r:id="rId27"/>
    <p:sldId id="477" r:id="rId28"/>
    <p:sldId id="498" r:id="rId29"/>
    <p:sldId id="499" r:id="rId30"/>
    <p:sldId id="468" r:id="rId31"/>
    <p:sldId id="472" r:id="rId32"/>
    <p:sldId id="329" r:id="rId33"/>
    <p:sldId id="437" r:id="rId34"/>
    <p:sldId id="480" r:id="rId35"/>
    <p:sldId id="473" r:id="rId36"/>
    <p:sldId id="475" r:id="rId37"/>
    <p:sldId id="463" r:id="rId38"/>
    <p:sldId id="541" r:id="rId39"/>
    <p:sldId id="540" r:id="rId40"/>
    <p:sldId id="531" r:id="rId41"/>
    <p:sldId id="536" r:id="rId42"/>
    <p:sldId id="537" r:id="rId43"/>
    <p:sldId id="52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6699"/>
    <a:srgbClr val="F8FDB1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89" autoAdjust="0"/>
    <p:restoredTop sz="89318" autoAdjust="0"/>
  </p:normalViewPr>
  <p:slideViewPr>
    <p:cSldViewPr>
      <p:cViewPr varScale="1">
        <p:scale>
          <a:sx n="73" d="100"/>
          <a:sy n="73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23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C77F5-D831-4E1B-8339-FAFC7B83135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F7D2-49BE-44AF-AC15-F99BE71C6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CA4E1-5C33-4206-989A-C0051A69BBE7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B106B-4BF8-4905-9F6B-61DC37C02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106B-4BF8-4905-9F6B-61DC37C020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106B-4BF8-4905-9F6B-61DC37C020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106B-4BF8-4905-9F6B-61DC37C020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FCF4-EEC3-49B2-8263-C2B9A4D757C6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07B4-5F20-46C2-9AFF-32F4779CC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25144"/>
            <a:ext cx="5139680" cy="1800200"/>
          </a:xfrm>
          <a:noFill/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Автор: учитель МБСОШ №7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г.Сафоново Смоленской области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СТРУННИКОВА Э.П.           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2013г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3707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Презентация</a:t>
            </a:r>
          </a:p>
          <a:p>
            <a:r>
              <a:rPr lang="ru-RU" sz="4400" b="1" i="1" dirty="0" smtClean="0"/>
              <a:t>на тему:</a:t>
            </a:r>
            <a:endParaRPr lang="ru-RU" sz="4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948875">
            <a:off x="1177151" y="2361072"/>
            <a:ext cx="4266856" cy="193459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2"/>
                </a:solidFill>
              </a:rPr>
              <a:t/>
            </a:r>
            <a:br>
              <a:rPr lang="ru-RU" sz="6600" b="1" i="1" dirty="0" smtClean="0">
                <a:solidFill>
                  <a:schemeClr val="tx2"/>
                </a:solidFill>
              </a:rPr>
            </a:br>
            <a:r>
              <a:rPr lang="ru-RU" sz="5400" b="1" u="sng" dirty="0" smtClean="0">
                <a:solidFill>
                  <a:schemeClr val="tx2"/>
                </a:solidFill>
              </a:rPr>
              <a:t>До и после</a:t>
            </a:r>
            <a:r>
              <a:rPr lang="en-US" sz="5400" b="1" u="sng" dirty="0" smtClean="0">
                <a:solidFill>
                  <a:schemeClr val="tx2"/>
                </a:solidFill>
              </a:rPr>
              <a:t> </a:t>
            </a:r>
            <a:r>
              <a:rPr lang="ru-RU" sz="6600" b="1" i="1" u="sng" dirty="0" smtClean="0">
                <a:solidFill>
                  <a:schemeClr val="tx2"/>
                </a:solidFill>
              </a:rPr>
              <a:t>радиана</a:t>
            </a:r>
            <a:r>
              <a:rPr lang="ru-RU" sz="6000" b="1" i="1" dirty="0" smtClean="0">
                <a:solidFill>
                  <a:schemeClr val="tx2"/>
                </a:solidFill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</a:rPr>
            </a:br>
            <a:endParaRPr lang="ru-RU" sz="6000" b="1" i="1" dirty="0">
              <a:solidFill>
                <a:schemeClr val="tx2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989194">
            <a:off x="1051244" y="642540"/>
            <a:ext cx="7147090" cy="4479797"/>
          </a:xfrm>
          <a:prstGeom prst="rightArrow">
            <a:avLst>
              <a:gd name="adj1" fmla="val 53419"/>
              <a:gd name="adj2" fmla="val 62966"/>
            </a:avLst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932041" y="1052736"/>
            <a:ext cx="2475635" cy="2160240"/>
            <a:chOff x="7020272" y="670123"/>
            <a:chExt cx="1674694" cy="14627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092281" y="670123"/>
              <a:ext cx="1602685" cy="1462733"/>
              <a:chOff x="7092281" y="670123"/>
              <a:chExt cx="1602685" cy="14627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7092281" y="764704"/>
                <a:ext cx="1602685" cy="1368152"/>
                <a:chOff x="6849897" y="740565"/>
                <a:chExt cx="2027000" cy="1584176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49897" y="740565"/>
                  <a:ext cx="1800200" cy="1584176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8483841" y="1195614"/>
                  <a:ext cx="39305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200" b="1" dirty="0" smtClean="0">
                      <a:solidFill>
                        <a:srgbClr val="FF0000"/>
                      </a:solidFill>
                    </a:rPr>
                    <a:t>0</a:t>
                  </a:r>
                  <a:endParaRPr lang="ru-RU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8091920" y="670123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</a:rPr>
                  <a:t>1</a:t>
                </a:r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Дуга 9"/>
            <p:cNvSpPr/>
            <p:nvPr/>
          </p:nvSpPr>
          <p:spPr>
            <a:xfrm>
              <a:off x="7020272" y="836712"/>
              <a:ext cx="1368152" cy="1296144"/>
            </a:xfrm>
            <a:prstGeom prst="arc">
              <a:avLst>
                <a:gd name="adj1" fmla="val 18392844"/>
                <a:gd name="adj2" fmla="val 21491973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chemeClr val="tx2"/>
                </a:solidFill>
              </a:rPr>
              <a:t>Сейсмограмма</a:t>
            </a:r>
            <a:endParaRPr lang="ru-RU" sz="4800" b="1" i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826392" cy="7543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tx2"/>
                </a:solidFill>
              </a:rPr>
              <a:t>До радиана</a:t>
            </a:r>
            <a:endParaRPr lang="ru-RU" sz="4800" b="1" i="1" u="sng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4534817" cy="45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>
            <a:endCxn id="16" idx="4"/>
          </p:cNvCxnSpPr>
          <p:nvPr/>
        </p:nvCxnSpPr>
        <p:spPr>
          <a:xfrm flipH="1">
            <a:off x="4211960" y="2276872"/>
            <a:ext cx="1872208" cy="38884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84168" y="2348880"/>
            <a:ext cx="0" cy="3816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211960" y="6165304"/>
            <a:ext cx="187220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ый треугольник 15"/>
          <p:cNvSpPr/>
          <p:nvPr/>
        </p:nvSpPr>
        <p:spPr>
          <a:xfrm flipH="1">
            <a:off x="4211960" y="4869160"/>
            <a:ext cx="648072" cy="1296144"/>
          </a:xfrm>
          <a:prstGeom prst="rtTriangle">
            <a:avLst/>
          </a:prstGeom>
          <a:solidFill>
            <a:srgbClr val="F8FDB1">
              <a:alpha val="9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98178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/>
            </a:r>
            <a:br>
              <a:rPr lang="ru-RU" sz="5400" b="1" i="1" u="sng" dirty="0" smtClean="0">
                <a:solidFill>
                  <a:schemeClr val="tx2"/>
                </a:solidFill>
              </a:rPr>
            </a:br>
            <a:r>
              <a:rPr lang="ru-RU" sz="5400" b="1" i="1" u="sng" dirty="0" smtClean="0">
                <a:solidFill>
                  <a:schemeClr val="tx2"/>
                </a:solidFill>
              </a:rPr>
              <a:t>Нахождение </a:t>
            </a:r>
            <a:r>
              <a:rPr lang="en-US" sz="5400" b="1" i="1" u="sng" dirty="0" smtClean="0">
                <a:solidFill>
                  <a:schemeClr val="tx2"/>
                </a:solidFill>
              </a:rPr>
              <a:t> </a:t>
            </a:r>
            <a:r>
              <a:rPr lang="en-US" sz="5400" b="1" i="1" u="sng" dirty="0" smtClean="0">
                <a:solidFill>
                  <a:srgbClr val="FF0000"/>
                </a:solidFill>
              </a:rPr>
              <a:t>k</a:t>
            </a:r>
            <a:r>
              <a:rPr lang="ru-RU" sz="5400" b="1" i="1" u="sng" dirty="0" smtClean="0">
                <a:solidFill>
                  <a:srgbClr val="FF0000"/>
                </a:solidFill>
              </a:rPr>
              <a:t> </a:t>
            </a:r>
            <a:r>
              <a:rPr lang="ru-RU" sz="5400" b="1" i="1" u="sng" dirty="0" smtClean="0">
                <a:solidFill>
                  <a:schemeClr val="tx2"/>
                </a:solidFill>
              </a:rPr>
              <a:t>                  </a:t>
            </a:r>
            <a:r>
              <a:rPr lang="ru-RU" sz="4800" b="1" i="1" u="sng" dirty="0" smtClean="0">
                <a:solidFill>
                  <a:schemeClr val="tx2"/>
                </a:solidFill>
              </a:rPr>
              <a:t>(</a:t>
            </a:r>
            <a:r>
              <a:rPr lang="en-US" sz="4800" b="1" i="1" u="sng" dirty="0" smtClean="0">
                <a:solidFill>
                  <a:schemeClr val="tx2"/>
                </a:solidFill>
              </a:rPr>
              <a:t>tg </a:t>
            </a:r>
            <a:r>
              <a:rPr lang="el-GR" sz="4800" b="1" i="1" u="sng" dirty="0" smtClean="0">
                <a:solidFill>
                  <a:schemeClr val="tx2"/>
                </a:solidFill>
              </a:rPr>
              <a:t>α</a:t>
            </a:r>
            <a:r>
              <a:rPr lang="ru-RU" sz="4800" b="1" i="1" u="sng" dirty="0" smtClean="0">
                <a:solidFill>
                  <a:schemeClr val="tx2"/>
                </a:solidFill>
              </a:rPr>
              <a:t> = </a:t>
            </a:r>
            <a:r>
              <a:rPr lang="en-US" sz="4800" b="1" i="1" u="sng" dirty="0" smtClean="0">
                <a:solidFill>
                  <a:schemeClr val="tx2"/>
                </a:solidFill>
              </a:rPr>
              <a:t>y/x</a:t>
            </a:r>
            <a:r>
              <a:rPr lang="ru-RU" sz="4800" b="1" i="1" u="sng" dirty="0" smtClean="0">
                <a:solidFill>
                  <a:schemeClr val="tx2"/>
                </a:solidFill>
              </a:rPr>
              <a:t>)=</a:t>
            </a:r>
            <a:r>
              <a:rPr lang="en-US" sz="4800" b="1" i="1" u="sng" dirty="0" smtClean="0">
                <a:solidFill>
                  <a:schemeClr val="tx2"/>
                </a:solidFill>
              </a:rPr>
              <a:t>k</a:t>
            </a:r>
            <a:r>
              <a:rPr lang="ru-RU" sz="4800" b="1" i="1" u="sng" dirty="0" smtClean="0">
                <a:solidFill>
                  <a:schemeClr val="tx2"/>
                </a:solidFill>
              </a:rPr>
              <a:t>) 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08912" cy="4853136"/>
          </a:xfrm>
        </p:spPr>
        <p:txBody>
          <a:bodyPr anchor="ctr"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solidFill>
                  <a:schemeClr val="tx2"/>
                </a:solidFill>
              </a:rPr>
              <a:t>График  у = </a:t>
            </a:r>
            <a:r>
              <a:rPr lang="en-US" sz="3600" b="1" i="1" dirty="0" err="1" smtClean="0">
                <a:solidFill>
                  <a:schemeClr val="tx2"/>
                </a:solidFill>
              </a:rPr>
              <a:t>kx+b</a:t>
            </a:r>
            <a:r>
              <a:rPr lang="ru-RU" sz="3600" b="1" i="1" dirty="0" smtClean="0">
                <a:solidFill>
                  <a:schemeClr val="tx2"/>
                </a:solidFill>
              </a:rPr>
              <a:t> – это дорога, где есть «узелки». Отрезок  между двумя «узелками» принимаем за   </a:t>
            </a:r>
            <a:r>
              <a:rPr lang="ru-RU" sz="3600" b="1" i="1" dirty="0" smtClean="0">
                <a:solidFill>
                  <a:srgbClr val="FF0000"/>
                </a:solidFill>
              </a:rPr>
              <a:t>гипотенузу</a:t>
            </a:r>
            <a:r>
              <a:rPr lang="ru-RU" sz="3600" b="1" i="1" dirty="0" smtClean="0">
                <a:solidFill>
                  <a:schemeClr val="tx2"/>
                </a:solidFill>
              </a:rPr>
              <a:t>.</a:t>
            </a:r>
            <a:endParaRPr lang="en-US" sz="3600" b="1" i="1" dirty="0" smtClean="0">
              <a:solidFill>
                <a:schemeClr val="tx2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solidFill>
                  <a:schemeClr val="tx2"/>
                </a:solidFill>
              </a:rPr>
              <a:t> Строим </a:t>
            </a:r>
            <a:r>
              <a:rPr lang="ru-RU" sz="3600" b="1" i="1" dirty="0" smtClean="0">
                <a:solidFill>
                  <a:srgbClr val="C00000"/>
                </a:solidFill>
              </a:rPr>
              <a:t>прямоугольный треугольник</a:t>
            </a:r>
            <a:r>
              <a:rPr lang="ru-RU" sz="3600" b="1" i="1" dirty="0" smtClean="0">
                <a:solidFill>
                  <a:schemeClr val="tx2"/>
                </a:solidFill>
              </a:rPr>
              <a:t>, т.е. ищем третий узелок на пересечении «</a:t>
            </a:r>
            <a:r>
              <a:rPr lang="ru-RU" sz="3600" b="1" i="1" dirty="0" err="1" smtClean="0">
                <a:solidFill>
                  <a:schemeClr val="tx2"/>
                </a:solidFill>
              </a:rPr>
              <a:t>х</a:t>
            </a:r>
            <a:r>
              <a:rPr lang="ru-RU" sz="3600" b="1" i="1" dirty="0" smtClean="0">
                <a:solidFill>
                  <a:schemeClr val="tx2"/>
                </a:solidFill>
              </a:rPr>
              <a:t>»» с «у». Величину  «у» делим на  величину «</a:t>
            </a:r>
            <a:r>
              <a:rPr lang="ru-RU" sz="3600" b="1" i="1" dirty="0" err="1" smtClean="0">
                <a:solidFill>
                  <a:schemeClr val="tx2"/>
                </a:solidFill>
              </a:rPr>
              <a:t>х</a:t>
            </a:r>
            <a:r>
              <a:rPr lang="ru-RU" sz="3600" b="1" i="1" dirty="0" smtClean="0">
                <a:solidFill>
                  <a:schemeClr val="tx2"/>
                </a:solidFill>
              </a:rPr>
              <a:t>» и находим «</a:t>
            </a:r>
            <a:r>
              <a:rPr lang="en-US" sz="3600" b="1" i="1" dirty="0" smtClean="0">
                <a:solidFill>
                  <a:schemeClr val="tx2"/>
                </a:solidFill>
              </a:rPr>
              <a:t>k</a:t>
            </a:r>
            <a:r>
              <a:rPr lang="ru-RU" sz="3600" b="1" i="1" dirty="0" smtClean="0">
                <a:solidFill>
                  <a:schemeClr val="tx2"/>
                </a:solidFill>
              </a:rPr>
              <a:t>»</a:t>
            </a:r>
            <a:r>
              <a:rPr lang="en-US" sz="3600" b="1" i="1" dirty="0" smtClean="0">
                <a:solidFill>
                  <a:schemeClr val="tx2"/>
                </a:solidFill>
              </a:rPr>
              <a:t>.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Тригонометрические отношения</a:t>
            </a:r>
            <a:endParaRPr lang="ru-RU" sz="5400" b="1" i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3888432" cy="37444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76056" y="184482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sin O = BC : OB</a:t>
            </a:r>
          </a:p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cos O = OC : OB</a:t>
            </a:r>
            <a:endParaRPr lang="ru-RU" sz="3600" b="1" dirty="0" smtClean="0">
              <a:solidFill>
                <a:schemeClr val="tx2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tg O = DK : OK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933056"/>
            <a:ext cx="2864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sin O = BC : R</a:t>
            </a:r>
          </a:p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cos O = OC : R</a:t>
            </a:r>
            <a:endParaRPr lang="ru-RU" sz="3600" b="1" dirty="0" smtClean="0">
              <a:solidFill>
                <a:schemeClr val="tx2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tg O = DK :R</a:t>
            </a:r>
            <a:endParaRPr lang="ru-RU" sz="3600" b="1" dirty="0" smtClean="0">
              <a:solidFill>
                <a:schemeClr val="tx2"/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i="1" u="sng" dirty="0" smtClean="0">
                <a:solidFill>
                  <a:schemeClr val="accent2">
                    <a:lumMod val="75000"/>
                  </a:schemeClr>
                </a:solidFill>
              </a:rPr>
              <a:t> Что  определяет крутизну?</a:t>
            </a:r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Дуга 75"/>
          <p:cNvSpPr/>
          <p:nvPr/>
        </p:nvSpPr>
        <p:spPr>
          <a:xfrm flipH="1">
            <a:off x="2123728" y="1268760"/>
            <a:ext cx="5616624" cy="5589240"/>
          </a:xfrm>
          <a:prstGeom prst="arc">
            <a:avLst>
              <a:gd name="adj1" fmla="val 12421800"/>
              <a:gd name="adj2" fmla="val 10837325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одержимое 2"/>
          <p:cNvSpPr txBox="1">
            <a:spLocks/>
          </p:cNvSpPr>
          <p:nvPr/>
        </p:nvSpPr>
        <p:spPr>
          <a:xfrm>
            <a:off x="467544" y="0"/>
            <a:ext cx="82296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2" name="Дуга 131"/>
          <p:cNvSpPr/>
          <p:nvPr/>
        </p:nvSpPr>
        <p:spPr>
          <a:xfrm>
            <a:off x="2195736" y="1268760"/>
            <a:ext cx="5544616" cy="5589240"/>
          </a:xfrm>
          <a:prstGeom prst="arc">
            <a:avLst>
              <a:gd name="adj1" fmla="val 19620049"/>
              <a:gd name="adj2" fmla="val 15944"/>
            </a:avLst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6" name="Группа 155"/>
          <p:cNvGrpSpPr/>
          <p:nvPr/>
        </p:nvGrpSpPr>
        <p:grpSpPr>
          <a:xfrm>
            <a:off x="5004048" y="2564904"/>
            <a:ext cx="2736304" cy="1512168"/>
            <a:chOff x="5148064" y="2564904"/>
            <a:chExt cx="2736304" cy="1512168"/>
          </a:xfrm>
        </p:grpSpPr>
        <p:cxnSp>
          <p:nvCxnSpPr>
            <p:cNvPr id="103" name="Прямая соединительная линия 102"/>
            <p:cNvCxnSpPr>
              <a:stCxn id="30" idx="3"/>
            </p:cNvCxnSpPr>
            <p:nvPr/>
          </p:nvCxnSpPr>
          <p:spPr>
            <a:xfrm>
              <a:off x="5148064" y="4041068"/>
              <a:ext cx="2736304" cy="36004"/>
            </a:xfrm>
            <a:prstGeom prst="line">
              <a:avLst/>
            </a:prstGeom>
            <a:ln w="762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stCxn id="30" idx="3"/>
            </p:cNvCxnSpPr>
            <p:nvPr/>
          </p:nvCxnSpPr>
          <p:spPr>
            <a:xfrm flipV="1">
              <a:off x="5148064" y="2564904"/>
              <a:ext cx="2376264" cy="1476164"/>
            </a:xfrm>
            <a:prstGeom prst="line">
              <a:avLst/>
            </a:prstGeom>
            <a:ln w="762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Солнце 29"/>
          <p:cNvSpPr/>
          <p:nvPr/>
        </p:nvSpPr>
        <p:spPr>
          <a:xfrm flipV="1">
            <a:off x="4788024" y="3861048"/>
            <a:ext cx="360040" cy="360040"/>
          </a:xfrm>
          <a:prstGeom prst="sun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5148064" y="2708920"/>
            <a:ext cx="2088232" cy="1296144"/>
          </a:xfrm>
          <a:prstGeom prst="triangle">
            <a:avLst>
              <a:gd name="adj" fmla="val 100000"/>
            </a:avLst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единительная линия 140"/>
          <p:cNvCxnSpPr>
            <a:stCxn id="139" idx="0"/>
            <a:endCxn id="139" idx="0"/>
          </p:cNvCxnSpPr>
          <p:nvPr/>
        </p:nvCxnSpPr>
        <p:spPr>
          <a:xfrm>
            <a:off x="7236296" y="27089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H="1">
            <a:off x="7308304" y="2636912"/>
            <a:ext cx="5974" cy="138025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355976" y="3717032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380312" y="213285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7020272" y="4077072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194" name="TextBox 193"/>
          <p:cNvSpPr txBox="1"/>
          <p:nvPr/>
        </p:nvSpPr>
        <p:spPr>
          <a:xfrm>
            <a:off x="7812360" y="378904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</a:t>
            </a:r>
            <a:endParaRPr lang="ru-RU" sz="4000" b="1" dirty="0"/>
          </a:p>
        </p:txBody>
      </p:sp>
      <p:sp>
        <p:nvSpPr>
          <p:cNvPr id="197" name="TextBox 196"/>
          <p:cNvSpPr txBox="1"/>
          <p:nvPr/>
        </p:nvSpPr>
        <p:spPr>
          <a:xfrm>
            <a:off x="971600" y="3356992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 Угол 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98" name="Стрелка вправо 197"/>
          <p:cNvSpPr/>
          <p:nvPr/>
        </p:nvSpPr>
        <p:spPr>
          <a:xfrm>
            <a:off x="971600" y="2996952"/>
            <a:ext cx="3312368" cy="1944216"/>
          </a:xfrm>
          <a:prstGeom prst="rightArrow">
            <a:avLst>
              <a:gd name="adj1" fmla="val 63200"/>
              <a:gd name="adj2" fmla="val 78286"/>
            </a:avLst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rId2" action="ppaction://hlinksldjump" highlightClick="1"/>
          </p:cNvPr>
          <p:cNvSpPr/>
          <p:nvPr/>
        </p:nvSpPr>
        <p:spPr>
          <a:xfrm>
            <a:off x="8100392" y="5445224"/>
            <a:ext cx="682376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32" grpId="0" animBg="1"/>
      <p:bldP spid="1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1420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2"/>
                </a:solidFill>
              </a:rPr>
              <a:t/>
            </a:r>
            <a:br>
              <a:rPr lang="ru-RU" sz="7200" b="1" i="1" dirty="0" smtClean="0">
                <a:solidFill>
                  <a:schemeClr val="tx2"/>
                </a:solidFill>
              </a:rPr>
            </a:br>
            <a:r>
              <a:rPr lang="ru-RU" sz="5400" b="1" i="1" u="sng" dirty="0" smtClean="0">
                <a:solidFill>
                  <a:schemeClr val="tx2"/>
                </a:solidFill>
              </a:rPr>
              <a:t/>
            </a:r>
            <a:br>
              <a:rPr lang="ru-RU" sz="5400" b="1" i="1" u="sng" dirty="0" smtClean="0">
                <a:solidFill>
                  <a:schemeClr val="tx2"/>
                </a:solidFill>
              </a:rPr>
            </a:br>
            <a:r>
              <a:rPr lang="ru-RU" b="1" i="1" u="sng" dirty="0" smtClean="0">
                <a:solidFill>
                  <a:schemeClr val="tx2"/>
                </a:solidFill>
              </a:rPr>
              <a:t>Мерь  окружности радиусами!</a:t>
            </a:r>
            <a:r>
              <a:rPr lang="ru-RU" sz="5400" b="1" i="1" dirty="0" smtClean="0">
                <a:solidFill>
                  <a:schemeClr val="tx2"/>
                </a:solidFill>
              </a:rPr>
              <a:t/>
            </a:r>
            <a:br>
              <a:rPr lang="ru-RU" sz="5400" b="1" i="1" dirty="0" smtClean="0">
                <a:solidFill>
                  <a:schemeClr val="tx2"/>
                </a:solidFill>
              </a:rPr>
            </a:br>
            <a:r>
              <a:rPr lang="ru-RU" sz="5400" b="1" i="1" dirty="0" smtClean="0">
                <a:solidFill>
                  <a:schemeClr val="tx2"/>
                </a:solidFill>
              </a:rPr>
              <a:t/>
            </a:r>
            <a:br>
              <a:rPr lang="ru-RU" sz="5400" b="1" i="1" dirty="0" smtClean="0">
                <a:solidFill>
                  <a:schemeClr val="tx2"/>
                </a:solidFill>
              </a:rPr>
            </a:br>
            <a:endParaRPr lang="ru-RU" sz="5400" b="1" i="1" dirty="0">
              <a:solidFill>
                <a:schemeClr val="tx2"/>
              </a:solidFill>
            </a:endParaRPr>
          </a:p>
        </p:txBody>
      </p:sp>
      <p:cxnSp>
        <p:nvCxnSpPr>
          <p:cNvPr id="56" name="Прямая соединительная линия 55"/>
          <p:cNvCxnSpPr>
            <a:stCxn id="21" idx="2"/>
            <a:endCxn id="21" idx="2"/>
          </p:cNvCxnSpPr>
          <p:nvPr/>
        </p:nvCxnSpPr>
        <p:spPr>
          <a:xfrm>
            <a:off x="2627784" y="52543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0" y="1484784"/>
            <a:ext cx="8748464" cy="6740307"/>
            <a:chOff x="0" y="1700808"/>
            <a:chExt cx="8748464" cy="67403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700808"/>
              <a:ext cx="8748464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buFont typeface="+mj-lt"/>
                <a:buAutoNum type="arabicPeriod"/>
              </a:pPr>
              <a:endParaRPr lang="ru-RU" sz="4000" b="1" i="1" dirty="0" smtClean="0">
                <a:solidFill>
                  <a:srgbClr val="C00000"/>
                </a:solidFill>
              </a:endParaRPr>
            </a:p>
            <a:p>
              <a:pPr marL="742950" indent="-742950">
                <a:buFont typeface="+mj-lt"/>
                <a:buAutoNum type="arabicPeriod"/>
              </a:pPr>
              <a:r>
                <a:rPr lang="ru-RU" sz="4000" b="1" i="1" dirty="0" smtClean="0">
                  <a:solidFill>
                    <a:schemeClr val="tx2"/>
                  </a:solidFill>
                </a:rPr>
                <a:t>Отношение 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C : 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2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R 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= </a:t>
              </a:r>
              <a:r>
                <a:rPr lang="el-GR" sz="4800" b="1" i="1" dirty="0" smtClean="0"/>
                <a:t>π</a:t>
              </a:r>
              <a:r>
                <a:rPr lang="ru-RU" sz="4800" b="1" i="1" dirty="0" smtClean="0">
                  <a:solidFill>
                    <a:schemeClr val="tx2"/>
                  </a:solidFill>
                </a:rPr>
                <a:t>,</a:t>
              </a:r>
              <a:r>
                <a:rPr lang="ru-RU" sz="4800" b="1" i="1" dirty="0" smtClean="0">
                  <a:solidFill>
                    <a:srgbClr val="C00000"/>
                  </a:solidFill>
                </a:rPr>
                <a:t> </a:t>
              </a:r>
              <a:r>
                <a:rPr lang="ru-RU" sz="4800" b="1" i="1" dirty="0" smtClean="0">
                  <a:solidFill>
                    <a:schemeClr val="tx2"/>
                  </a:solidFill>
                </a:rPr>
                <a:t>С =</a:t>
              </a:r>
              <a:r>
                <a:rPr lang="ru-RU" sz="48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2</a:t>
              </a:r>
              <a:r>
                <a:rPr lang="el-GR" sz="4000" b="1" i="1" dirty="0" smtClean="0">
                  <a:solidFill>
                    <a:schemeClr val="tx2"/>
                  </a:solidFill>
                </a:rPr>
                <a:t>π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R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.</a:t>
              </a:r>
              <a:endParaRPr lang="ru-RU" sz="4000" b="1" i="1" dirty="0" smtClean="0">
                <a:solidFill>
                  <a:srgbClr val="C00000"/>
                </a:solidFill>
              </a:endParaRPr>
            </a:p>
            <a:p>
              <a:pPr marL="742950" indent="-742950">
                <a:buFont typeface="+mj-lt"/>
                <a:buAutoNum type="arabicPeriod"/>
              </a:pPr>
              <a:r>
                <a:rPr lang="ru-RU" sz="4000" b="1" i="1" dirty="0" smtClean="0">
                  <a:solidFill>
                    <a:schemeClr val="tx2"/>
                  </a:solidFill>
                </a:rPr>
                <a:t>Если 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R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 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= 1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, то С = 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2</a:t>
              </a:r>
              <a:r>
                <a:rPr lang="el-GR" sz="4000" b="1" i="1" dirty="0" smtClean="0">
                  <a:solidFill>
                    <a:schemeClr val="tx2"/>
                  </a:solidFill>
                </a:rPr>
                <a:t>π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. 2</a:t>
              </a:r>
              <a:r>
                <a:rPr lang="el-GR" sz="4000" b="1" i="1" dirty="0" smtClean="0">
                  <a:solidFill>
                    <a:schemeClr val="tx2"/>
                  </a:solidFill>
                </a:rPr>
                <a:t>π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 – число</a:t>
              </a:r>
              <a:r>
                <a:rPr lang="ru-RU" sz="4000" b="1" i="1" dirty="0" smtClean="0"/>
                <a:t>.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ru-RU" sz="4000" b="1" i="1" dirty="0" smtClean="0">
                  <a:solidFill>
                    <a:schemeClr val="tx2"/>
                  </a:solidFill>
                </a:rPr>
                <a:t>Отрезок АВ равен длине окружности. </a:t>
              </a:r>
              <a:r>
                <a:rPr lang="en-US" sz="4000" b="1" i="1" dirty="0" smtClean="0"/>
                <a:t>AB</a:t>
              </a:r>
              <a:r>
                <a:rPr lang="ru-RU" sz="4000" b="1" i="1" dirty="0" smtClean="0"/>
                <a:t> 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=</a:t>
              </a:r>
              <a:r>
                <a:rPr lang="ru-RU" sz="4000" b="1" i="1" dirty="0" smtClean="0"/>
                <a:t>2</a:t>
              </a:r>
              <a:r>
                <a:rPr lang="el-GR" sz="4000" b="1" i="1" dirty="0" smtClean="0"/>
                <a:t>π</a:t>
              </a:r>
              <a:r>
                <a:rPr lang="ru-RU" sz="4000" b="1" i="1" dirty="0" smtClean="0">
                  <a:solidFill>
                    <a:schemeClr val="tx2"/>
                  </a:solidFill>
                </a:rPr>
                <a:t>, где </a:t>
              </a:r>
              <a:r>
                <a:rPr lang="en-US" sz="4000" b="1" i="1" dirty="0" smtClean="0">
                  <a:solidFill>
                    <a:schemeClr val="tx2"/>
                  </a:solidFill>
                </a:rPr>
                <a:t>R = 1.</a:t>
              </a:r>
              <a:endParaRPr lang="ru-RU" sz="4000" b="1" i="1" dirty="0" smtClean="0">
                <a:solidFill>
                  <a:schemeClr val="tx2"/>
                </a:solidFill>
              </a:endParaRPr>
            </a:p>
            <a:p>
              <a:pPr marL="742950" indent="-742950">
                <a:buFont typeface="+mj-lt"/>
                <a:buAutoNum type="arabicPeriod"/>
              </a:pPr>
              <a:endParaRPr lang="ru-RU" sz="4000" b="1" i="1" dirty="0" smtClean="0">
                <a:solidFill>
                  <a:schemeClr val="tx2"/>
                </a:solidFill>
              </a:endParaRPr>
            </a:p>
            <a:p>
              <a:pPr marL="742950" indent="-742950">
                <a:buFont typeface="+mj-lt"/>
                <a:buAutoNum type="arabicPeriod"/>
              </a:pPr>
              <a:endParaRPr lang="en-US" sz="4000" b="1" i="1" dirty="0" smtClean="0">
                <a:solidFill>
                  <a:schemeClr val="tx2"/>
                </a:solidFill>
              </a:endParaRPr>
            </a:p>
            <a:p>
              <a:pPr marL="514350" indent="-514350" algn="ctr"/>
              <a:endParaRPr lang="ru-RU" sz="4800" b="1" i="1" dirty="0" smtClean="0">
                <a:solidFill>
                  <a:schemeClr val="tx2"/>
                </a:solidFill>
              </a:endParaRPr>
            </a:p>
            <a:p>
              <a:pPr marL="514350" indent="-514350"/>
              <a:r>
                <a:rPr lang="en-US" sz="4800" b="1" i="1" dirty="0" smtClean="0">
                  <a:solidFill>
                    <a:schemeClr val="tx2"/>
                  </a:solidFill>
                </a:rPr>
                <a:t>  </a:t>
              </a:r>
              <a:endParaRPr lang="ru-RU" sz="4800" b="1" i="1" dirty="0" smtClean="0">
                <a:solidFill>
                  <a:schemeClr val="tx2"/>
                </a:solidFill>
              </a:endParaRPr>
            </a:p>
            <a:p>
              <a:pPr marL="514350" indent="-514350"/>
              <a:endParaRPr lang="ru-RU" sz="4800" b="1" i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99592" y="5085184"/>
              <a:ext cx="914400" cy="9144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2339752" y="5013176"/>
              <a:ext cx="4630216" cy="1393304"/>
              <a:chOff x="2915816" y="3861048"/>
              <a:chExt cx="4630216" cy="1393304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2915816" y="3861048"/>
                <a:ext cx="4630216" cy="1393304"/>
                <a:chOff x="2915816" y="3861048"/>
                <a:chExt cx="4630216" cy="1393304"/>
              </a:xfrm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2915816" y="3861048"/>
                  <a:ext cx="4630216" cy="1393304"/>
                  <a:chOff x="2987824" y="4005064"/>
                  <a:chExt cx="4630216" cy="1393304"/>
                </a:xfrm>
              </p:grpSpPr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12160" y="4653136"/>
                    <a:ext cx="43204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3600" b="1" dirty="0" smtClean="0"/>
                      <a:t>В</a:t>
                    </a:r>
                    <a:endParaRPr lang="ru-RU" sz="3600" b="1" dirty="0"/>
                  </a:p>
                </p:txBody>
              </p:sp>
              <p:grpSp>
                <p:nvGrpSpPr>
                  <p:cNvPr id="59" name="Группа 58"/>
                  <p:cNvGrpSpPr/>
                  <p:nvPr/>
                </p:nvGrpSpPr>
                <p:grpSpPr>
                  <a:xfrm>
                    <a:off x="2987824" y="4005064"/>
                    <a:ext cx="4630216" cy="1393304"/>
                    <a:chOff x="2987824" y="4005064"/>
                    <a:chExt cx="4630216" cy="1393304"/>
                  </a:xfrm>
                </p:grpSpPr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987824" y="4653136"/>
                      <a:ext cx="14401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b="1" dirty="0" smtClean="0"/>
                        <a:t>A</a:t>
                      </a:r>
                      <a:endParaRPr lang="ru-RU" sz="3600" b="1" dirty="0"/>
                    </a:p>
                  </p:txBody>
                </p:sp>
                <p:grpSp>
                  <p:nvGrpSpPr>
                    <p:cNvPr id="58" name="Группа 57"/>
                    <p:cNvGrpSpPr/>
                    <p:nvPr/>
                  </p:nvGrpSpPr>
                  <p:grpSpPr>
                    <a:xfrm>
                      <a:off x="3275856" y="4005064"/>
                      <a:ext cx="4342184" cy="1393304"/>
                      <a:chOff x="3275856" y="4005064"/>
                      <a:chExt cx="4342184" cy="1393304"/>
                    </a:xfrm>
                  </p:grpSpPr>
                  <p:sp>
                    <p:nvSpPr>
                      <p:cNvPr id="21" name="Овал 20"/>
                      <p:cNvSpPr/>
                      <p:nvPr/>
                    </p:nvSpPr>
                    <p:spPr>
                      <a:xfrm>
                        <a:off x="3275856" y="4005064"/>
                        <a:ext cx="914400" cy="914400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dirty="0"/>
                      </a:p>
                    </p:txBody>
                  </p:sp>
                  <p:sp>
                    <p:nvSpPr>
                      <p:cNvPr id="22" name="Овал 21"/>
                      <p:cNvSpPr/>
                      <p:nvPr/>
                    </p:nvSpPr>
                    <p:spPr>
                      <a:xfrm>
                        <a:off x="4211960" y="4005064"/>
                        <a:ext cx="914400" cy="914400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dirty="0"/>
                      </a:p>
                    </p:txBody>
                  </p:sp>
                  <p:sp>
                    <p:nvSpPr>
                      <p:cNvPr id="23" name="Овал 22"/>
                      <p:cNvSpPr/>
                      <p:nvPr/>
                    </p:nvSpPr>
                    <p:spPr>
                      <a:xfrm>
                        <a:off x="5148064" y="4005064"/>
                        <a:ext cx="914400" cy="914400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dirty="0"/>
                      </a:p>
                    </p:txBody>
                  </p:sp>
                  <p:grpSp>
                    <p:nvGrpSpPr>
                      <p:cNvPr id="55" name="Группа 54"/>
                      <p:cNvGrpSpPr/>
                      <p:nvPr/>
                    </p:nvGrpSpPr>
                    <p:grpSpPr>
                      <a:xfrm>
                        <a:off x="3275856" y="4221088"/>
                        <a:ext cx="4342184" cy="1177280"/>
                        <a:chOff x="3923928" y="2060848"/>
                        <a:chExt cx="4342184" cy="1177280"/>
                      </a:xfrm>
                    </p:grpSpPr>
                    <p:cxnSp>
                      <p:nvCxnSpPr>
                        <p:cNvPr id="24" name="Прямая соединительная линия 23"/>
                        <p:cNvCxnSpPr/>
                        <p:nvPr/>
                      </p:nvCxnSpPr>
                      <p:spPr>
                        <a:xfrm>
                          <a:off x="3923928" y="2348880"/>
                          <a:ext cx="2498576" cy="0"/>
                        </a:xfrm>
                        <a:prstGeom prst="line">
                          <a:avLst/>
                        </a:prstGeom>
                        <a:ln w="76200">
                          <a:solidFill>
                            <a:srgbClr val="FF0000">
                              <a:alpha val="94000"/>
                            </a:srgb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3" name="Группа 42"/>
                        <p:cNvGrpSpPr/>
                        <p:nvPr/>
                      </p:nvGrpSpPr>
                      <p:grpSpPr>
                        <a:xfrm>
                          <a:off x="3923928" y="2060848"/>
                          <a:ext cx="4342184" cy="1177280"/>
                          <a:chOff x="3707904" y="4581128"/>
                          <a:chExt cx="4342184" cy="1177280"/>
                        </a:xfrm>
                      </p:grpSpPr>
                      <p:grpSp>
                        <p:nvGrpSpPr>
                          <p:cNvPr id="39" name="Группа 38"/>
                          <p:cNvGrpSpPr/>
                          <p:nvPr/>
                        </p:nvGrpSpPr>
                        <p:grpSpPr>
                          <a:xfrm>
                            <a:off x="6732240" y="4581128"/>
                            <a:ext cx="1317848" cy="360040"/>
                            <a:chOff x="6732240" y="4581128"/>
                            <a:chExt cx="1317848" cy="360040"/>
                          </a:xfrm>
                        </p:grpSpPr>
                        <p:cxnSp>
                          <p:nvCxnSpPr>
                            <p:cNvPr id="53" name="Прямая соединительная линия 52"/>
                            <p:cNvCxnSpPr/>
                            <p:nvPr/>
                          </p:nvCxnSpPr>
                          <p:spPr>
                            <a:xfrm>
                              <a:off x="6732240" y="4581128"/>
                              <a:ext cx="0" cy="360040"/>
                            </a:xfrm>
                            <a:prstGeom prst="line">
                              <a:avLst/>
                            </a:prstGeom>
                            <a:ln w="3810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" name="Прямая со стрелкой 13"/>
                            <p:cNvCxnSpPr/>
                            <p:nvPr/>
                          </p:nvCxnSpPr>
                          <p:spPr>
                            <a:xfrm>
                              <a:off x="6732240" y="4869160"/>
                              <a:ext cx="1317848" cy="0"/>
                            </a:xfrm>
                            <a:prstGeom prst="straightConnector1">
                              <a:avLst/>
                            </a:prstGeom>
                            <a:ln w="76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42" name="Группа 41"/>
                          <p:cNvGrpSpPr/>
                          <p:nvPr/>
                        </p:nvGrpSpPr>
                        <p:grpSpPr>
                          <a:xfrm>
                            <a:off x="3707904" y="4653136"/>
                            <a:ext cx="3024336" cy="1105272"/>
                            <a:chOff x="3707904" y="4653136"/>
                            <a:chExt cx="3024336" cy="1105272"/>
                          </a:xfrm>
                        </p:grpSpPr>
                        <p:grpSp>
                          <p:nvGrpSpPr>
                            <p:cNvPr id="41" name="Группа 40"/>
                            <p:cNvGrpSpPr/>
                            <p:nvPr/>
                          </p:nvGrpSpPr>
                          <p:grpSpPr>
                            <a:xfrm>
                              <a:off x="3707904" y="4869160"/>
                              <a:ext cx="3024336" cy="889248"/>
                              <a:chOff x="3707904" y="4869160"/>
                              <a:chExt cx="3024336" cy="889248"/>
                            </a:xfrm>
                          </p:grpSpPr>
                          <p:cxnSp>
                            <p:nvCxnSpPr>
                              <p:cNvPr id="35" name="Прямая соединительная линия 34"/>
                              <p:cNvCxnSpPr/>
                              <p:nvPr/>
                            </p:nvCxnSpPr>
                            <p:spPr>
                              <a:xfrm flipH="1">
                                <a:off x="6084168" y="4869160"/>
                                <a:ext cx="648072" cy="0"/>
                              </a:xfrm>
                              <a:prstGeom prst="line">
                                <a:avLst/>
                              </a:prstGeom>
                              <a:ln w="76200"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0" name="Прямая соединительная линия 59"/>
                              <p:cNvCxnSpPr/>
                              <p:nvPr/>
                            </p:nvCxnSpPr>
                            <p:spPr>
                              <a:xfrm>
                                <a:off x="3707904" y="5758408"/>
                                <a:ext cx="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64" name="Прямая соединительная линия 63"/>
                            <p:cNvCxnSpPr/>
                            <p:nvPr/>
                          </p:nvCxnSpPr>
                          <p:spPr>
                            <a:xfrm>
                              <a:off x="3707904" y="4653136"/>
                              <a:ext cx="0" cy="504056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</p:grp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4067944" y="4005064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2</a:t>
                  </a:r>
                  <a:endParaRPr lang="ru-RU" sz="2400" b="1" dirty="0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5148064" y="4005064"/>
                  <a:ext cx="50405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 smtClean="0"/>
                    <a:t>4</a:t>
                  </a:r>
                  <a:endParaRPr lang="ru-RU" sz="2400" b="1" dirty="0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>
                  <a:off x="6228184" y="3933056"/>
                  <a:ext cx="72008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 smtClean="0"/>
                    <a:t>2</a:t>
                  </a:r>
                  <a:r>
                    <a:rPr lang="el-GR" sz="2800" b="1" dirty="0" smtClean="0"/>
                    <a:t>π</a:t>
                  </a:r>
                  <a:endParaRPr lang="ru-RU" sz="2800" b="1" dirty="0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3203848" y="4005064"/>
                  <a:ext cx="2880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dirty="0" smtClean="0"/>
                    <a:t>0</a:t>
                  </a:r>
                  <a:endParaRPr lang="ru-RU" sz="2400" b="1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5940152" y="400506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6</a:t>
                </a:r>
                <a:endParaRPr lang="ru-RU" sz="2400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7020272" y="5229200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X</a:t>
              </a:r>
              <a:endParaRPr lang="ru-RU" sz="32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Радиан – единица измерения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579959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8144" y="170080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R</a:t>
            </a:r>
            <a:endParaRPr lang="ru-RU" sz="2400" b="1" i="1" dirty="0"/>
          </a:p>
        </p:txBody>
      </p:sp>
      <p:sp>
        <p:nvSpPr>
          <p:cNvPr id="5" name="Дуга 4"/>
          <p:cNvSpPr/>
          <p:nvPr/>
        </p:nvSpPr>
        <p:spPr>
          <a:xfrm>
            <a:off x="1403648" y="1844824"/>
            <a:ext cx="4320480" cy="4320480"/>
          </a:xfrm>
          <a:prstGeom prst="arc">
            <a:avLst>
              <a:gd name="adj1" fmla="val 11459213"/>
              <a:gd name="adj2" fmla="val 14733099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96136" y="1844824"/>
            <a:ext cx="0" cy="21189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51920" y="6858000"/>
            <a:ext cx="4320480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/>
        </p:nvGrpSpPr>
        <p:grpSpPr>
          <a:xfrm>
            <a:off x="3635896" y="3933056"/>
            <a:ext cx="4248472" cy="1080120"/>
            <a:chOff x="13717016" y="4941168"/>
            <a:chExt cx="4968552" cy="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3717016" y="4941168"/>
              <a:ext cx="252028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3789024" y="4941168"/>
              <a:ext cx="4896544" cy="0"/>
            </a:xfrm>
            <a:prstGeom prst="line">
              <a:avLst/>
            </a:prstGeom>
            <a:ln w="31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Блок-схема: узел 86"/>
          <p:cNvSpPr/>
          <p:nvPr/>
        </p:nvSpPr>
        <p:spPr>
          <a:xfrm>
            <a:off x="4716016" y="2060848"/>
            <a:ext cx="216024" cy="21602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403648" y="1772816"/>
            <a:ext cx="4392488" cy="4392488"/>
          </a:xfrm>
          <a:prstGeom prst="arc">
            <a:avLst>
              <a:gd name="adj1" fmla="val 18444068"/>
              <a:gd name="adj2" fmla="val 2378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1403648" y="1772816"/>
            <a:ext cx="4392488" cy="4464496"/>
          </a:xfrm>
          <a:prstGeom prst="arc">
            <a:avLst>
              <a:gd name="adj1" fmla="val 14651809"/>
              <a:gd name="adj2" fmla="val 1809239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1403648" y="1772816"/>
            <a:ext cx="4355976" cy="4464496"/>
          </a:xfrm>
          <a:prstGeom prst="arc">
            <a:avLst>
              <a:gd name="adj1" fmla="val 11401545"/>
              <a:gd name="adj2" fmla="val 14690892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chemeClr val="tx2"/>
                </a:solidFill>
              </a:rPr>
              <a:t>Цена </a:t>
            </a:r>
            <a:r>
              <a:rPr lang="ru-RU" sz="5400" b="1" i="1" u="sng" dirty="0" smtClean="0">
                <a:solidFill>
                  <a:schemeClr val="tx2"/>
                </a:solidFill>
              </a:rPr>
              <a:t>деления</a:t>
            </a:r>
            <a:r>
              <a:rPr lang="ru-RU" sz="6000" b="1" i="1" u="sng" dirty="0" smtClean="0">
                <a:solidFill>
                  <a:schemeClr val="tx2"/>
                </a:solidFill>
              </a:rPr>
              <a:t> 0,5</a:t>
            </a:r>
            <a:r>
              <a:rPr lang="el-GR" sz="6000" b="1" i="1" u="sng" dirty="0" smtClean="0">
                <a:solidFill>
                  <a:schemeClr val="tx2"/>
                </a:solidFill>
              </a:rPr>
              <a:t>π</a:t>
            </a:r>
            <a:endParaRPr lang="ru-RU" sz="60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680520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Длина окружности 2</a:t>
            </a:r>
            <a:r>
              <a:rPr lang="el-GR" sz="4800" b="1" i="1" dirty="0" smtClean="0">
                <a:solidFill>
                  <a:schemeClr val="tx2"/>
                </a:solidFill>
              </a:rPr>
              <a:t>π</a:t>
            </a:r>
            <a:r>
              <a:rPr lang="ru-RU" sz="4800" b="1" i="1" dirty="0" smtClean="0">
                <a:solidFill>
                  <a:schemeClr val="tx2"/>
                </a:solidFill>
              </a:rPr>
              <a:t>, если </a:t>
            </a:r>
            <a:r>
              <a:rPr lang="en-US" sz="4800" b="1" i="1" dirty="0" smtClean="0">
                <a:solidFill>
                  <a:schemeClr val="tx2"/>
                </a:solidFill>
              </a:rPr>
              <a:t>R=1.</a:t>
            </a:r>
            <a:r>
              <a:rPr lang="ru-RU" sz="4800" b="1" i="1" dirty="0" smtClean="0">
                <a:solidFill>
                  <a:schemeClr val="tx2"/>
                </a:solidFill>
              </a:rPr>
              <a:t> </a:t>
            </a:r>
            <a:endParaRPr lang="ru-RU" sz="4800" b="1" i="1" dirty="0" smtClean="0"/>
          </a:p>
          <a:p>
            <a:pPr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Оси координат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 разбивают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круг на 4 части</a:t>
            </a:r>
            <a:endParaRPr lang="en-US" sz="48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chemeClr val="tx2"/>
                </a:solidFill>
              </a:rPr>
              <a:t>по 0,5</a:t>
            </a:r>
            <a:r>
              <a:rPr lang="el-GR" sz="4800" b="1" i="1" dirty="0" smtClean="0">
                <a:solidFill>
                  <a:schemeClr val="tx2"/>
                </a:solidFill>
              </a:rPr>
              <a:t>π</a:t>
            </a:r>
            <a:r>
              <a:rPr lang="ru-RU" sz="4800" b="1" i="1" dirty="0" smtClean="0">
                <a:solidFill>
                  <a:schemeClr val="tx2"/>
                </a:solidFill>
              </a:rPr>
              <a:t> (2</a:t>
            </a:r>
            <a:r>
              <a:rPr lang="el-GR" sz="4800" b="1" i="1" dirty="0" smtClean="0">
                <a:solidFill>
                  <a:schemeClr val="tx2"/>
                </a:solidFill>
              </a:rPr>
              <a:t>π</a:t>
            </a:r>
            <a:r>
              <a:rPr lang="ru-RU" sz="4800" b="1" i="1" dirty="0" smtClean="0">
                <a:solidFill>
                  <a:schemeClr val="tx2"/>
                </a:solidFill>
              </a:rPr>
              <a:t> : 4).</a:t>
            </a:r>
            <a:endParaRPr lang="en-US" sz="48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800" b="1" i="1" dirty="0" smtClean="0"/>
              <a:t> </a:t>
            </a:r>
            <a:endParaRPr lang="ru-RU" sz="4800" b="1" dirty="0"/>
          </a:p>
        </p:txBody>
      </p:sp>
      <p:cxnSp>
        <p:nvCxnSpPr>
          <p:cNvPr id="19" name="Прямая соединительная линия 18"/>
          <p:cNvCxnSpPr>
            <a:stCxn id="4" idx="2"/>
            <a:endCxn id="4" idx="6"/>
          </p:cNvCxnSpPr>
          <p:nvPr/>
        </p:nvCxnSpPr>
        <p:spPr>
          <a:xfrm>
            <a:off x="5220072" y="4257092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4221072" y="5561856"/>
            <a:ext cx="136815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63452" y="7434064"/>
            <a:ext cx="4008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4572000" y="2276872"/>
            <a:ext cx="4572000" cy="3958699"/>
            <a:chOff x="4572000" y="1628800"/>
            <a:chExt cx="4572000" cy="395869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220072" y="2204864"/>
              <a:ext cx="2880320" cy="2808312"/>
              <a:chOff x="9144000" y="1700808"/>
              <a:chExt cx="2880320" cy="2808312"/>
            </a:xfrm>
          </p:grpSpPr>
          <p:cxnSp>
            <p:nvCxnSpPr>
              <p:cNvPr id="24" name="Прямая со стрелкой 23"/>
              <p:cNvCxnSpPr/>
              <p:nvPr/>
            </p:nvCxnSpPr>
            <p:spPr>
              <a:xfrm>
                <a:off x="9144000" y="3140968"/>
                <a:ext cx="2880320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Группа 24"/>
              <p:cNvGrpSpPr/>
              <p:nvPr/>
            </p:nvGrpSpPr>
            <p:grpSpPr>
              <a:xfrm>
                <a:off x="9144000" y="1700808"/>
                <a:ext cx="2880320" cy="2808312"/>
                <a:chOff x="5292080" y="2132856"/>
                <a:chExt cx="2880320" cy="2808312"/>
              </a:xfrm>
            </p:grpSpPr>
            <p:grpSp>
              <p:nvGrpSpPr>
                <p:cNvPr id="128" name="Группа 127"/>
                <p:cNvGrpSpPr/>
                <p:nvPr/>
              </p:nvGrpSpPr>
              <p:grpSpPr>
                <a:xfrm>
                  <a:off x="5292080" y="2132856"/>
                  <a:ext cx="2880320" cy="2808312"/>
                  <a:chOff x="1716832" y="2420888"/>
                  <a:chExt cx="2880320" cy="2736304"/>
                </a:xfrm>
              </p:grpSpPr>
              <p:sp>
                <p:nvSpPr>
                  <p:cNvPr id="4" name="Овал 3"/>
                  <p:cNvSpPr/>
                  <p:nvPr/>
                </p:nvSpPr>
                <p:spPr>
                  <a:xfrm>
                    <a:off x="1716832" y="2420888"/>
                    <a:ext cx="2880320" cy="2736304"/>
                  </a:xfrm>
                  <a:prstGeom prst="ellipse">
                    <a:avLst/>
                  </a:prstGeom>
                  <a:no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n w="38100">
                        <a:solidFill>
                          <a:srgbClr val="002060"/>
                        </a:solidFill>
                      </a:ln>
                    </a:endParaRPr>
                  </a:p>
                </p:txBody>
              </p:sp>
              <p:grpSp>
                <p:nvGrpSpPr>
                  <p:cNvPr id="91" name="Группа 90"/>
                  <p:cNvGrpSpPr/>
                  <p:nvPr/>
                </p:nvGrpSpPr>
                <p:grpSpPr>
                  <a:xfrm>
                    <a:off x="1716832" y="2420888"/>
                    <a:ext cx="2880320" cy="2736304"/>
                    <a:chOff x="2195736" y="2420888"/>
                    <a:chExt cx="2880320" cy="2736304"/>
                  </a:xfrm>
                </p:grpSpPr>
                <p:cxnSp>
                  <p:nvCxnSpPr>
                    <p:cNvPr id="30" name="Прямая со стрелкой 29"/>
                    <p:cNvCxnSpPr>
                      <a:stCxn id="4" idx="4"/>
                      <a:endCxn id="4" idx="0"/>
                    </p:cNvCxnSpPr>
                    <p:nvPr/>
                  </p:nvCxnSpPr>
                  <p:spPr>
                    <a:xfrm flipV="1">
                      <a:off x="3635896" y="2420888"/>
                      <a:ext cx="0" cy="2736304"/>
                    </a:xfrm>
                    <a:prstGeom prst="straightConnector1">
                      <a:avLst/>
                    </a:prstGeom>
                    <a:ln w="762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>
                      <a:stCxn id="4" idx="2"/>
                      <a:endCxn id="4" idx="6"/>
                    </p:cNvCxnSpPr>
                    <p:nvPr/>
                  </p:nvCxnSpPr>
                  <p:spPr>
                    <a:xfrm>
                      <a:off x="2195736" y="3789040"/>
                      <a:ext cx="2880320" cy="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940152" y="2564904"/>
                  <a:ext cx="72007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II</a:t>
                  </a:r>
                  <a:endParaRPr lang="ru-RU" sz="4800" b="1" dirty="0"/>
                </a:p>
              </p:txBody>
            </p: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4572000" y="1628800"/>
              <a:ext cx="4572000" cy="3958699"/>
              <a:chOff x="4572000" y="1412776"/>
              <a:chExt cx="4572000" cy="395869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020272" y="2420888"/>
                <a:ext cx="4320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I</a:t>
                </a:r>
                <a:endParaRPr lang="ru-RU" sz="48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8264" y="3717032"/>
                <a:ext cx="720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IV</a:t>
                </a:r>
                <a:endParaRPr lang="ru-RU" sz="48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68144" y="3717032"/>
                <a:ext cx="720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III</a:t>
                </a:r>
                <a:endParaRPr lang="ru-RU" sz="48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172400" y="3140968"/>
                <a:ext cx="9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/>
                  <a:t>2</a:t>
                </a:r>
                <a:r>
                  <a:rPr lang="el-GR" sz="3600" b="1" i="1" dirty="0" smtClean="0"/>
                  <a:t>π</a:t>
                </a:r>
                <a:endParaRPr lang="ru-RU" sz="36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72000" y="3068960"/>
                <a:ext cx="7200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l-GR" sz="3600" b="1" i="1" dirty="0" smtClean="0"/>
                  <a:t>π</a:t>
                </a:r>
                <a:endParaRPr lang="ru-RU" sz="36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228184" y="1412776"/>
                <a:ext cx="9444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0,5</a:t>
                </a:r>
                <a:r>
                  <a:rPr lang="el-GR" sz="3200" b="1" dirty="0" smtClean="0"/>
                  <a:t>π</a:t>
                </a:r>
                <a:endParaRPr lang="ru-RU" sz="32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228184" y="4725144"/>
                <a:ext cx="10390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1,5</a:t>
                </a:r>
                <a:r>
                  <a:rPr lang="el-GR" sz="3600" b="1" dirty="0" smtClean="0"/>
                  <a:t>π</a:t>
                </a:r>
                <a:endParaRPr lang="ru-RU" sz="3600" b="1" dirty="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Транспортир</a:t>
            </a:r>
            <a:r>
              <a:rPr lang="ru-RU" sz="6000" b="1" i="1" u="sng" dirty="0" smtClean="0">
                <a:solidFill>
                  <a:schemeClr val="tx2"/>
                </a:solidFill>
              </a:rPr>
              <a:t> </a:t>
            </a:r>
            <a:endParaRPr lang="ru-RU" sz="6000" b="1" i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016224" cy="18002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168352" cy="1656184"/>
          </a:xfrm>
          <a:prstGeom prst="rect">
            <a:avLst/>
          </a:prstGeom>
          <a:noFill/>
        </p:spPr>
      </p:pic>
      <p:sp>
        <p:nvSpPr>
          <p:cNvPr id="7" name="Дуга 6"/>
          <p:cNvSpPr/>
          <p:nvPr/>
        </p:nvSpPr>
        <p:spPr>
          <a:xfrm>
            <a:off x="3059832" y="2348880"/>
            <a:ext cx="3024336" cy="3024336"/>
          </a:xfrm>
          <a:prstGeom prst="arc">
            <a:avLst>
              <a:gd name="adj1" fmla="val 18067281"/>
              <a:gd name="adj2" fmla="val 0"/>
            </a:avLst>
          </a:prstGeom>
          <a:noFill/>
          <a:ln w="76200">
            <a:solidFill>
              <a:srgbClr val="FF66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4499992" y="1916832"/>
            <a:ext cx="3996444" cy="2016224"/>
            <a:chOff x="4499992" y="1916832"/>
            <a:chExt cx="3996444" cy="201622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572000" y="1916832"/>
              <a:ext cx="1152128" cy="194421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499992" y="3861048"/>
              <a:ext cx="3996444" cy="7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Овал 37"/>
          <p:cNvSpPr/>
          <p:nvPr/>
        </p:nvSpPr>
        <p:spPr>
          <a:xfrm>
            <a:off x="3131840" y="2348880"/>
            <a:ext cx="3024336" cy="29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12160" y="37890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220486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t = </a:t>
            </a:r>
            <a:r>
              <a:rPr lang="el-GR" sz="4000" b="1" dirty="0" smtClean="0"/>
              <a:t>π</a:t>
            </a:r>
            <a:r>
              <a:rPr lang="en-US" sz="4000" b="1" dirty="0" smtClean="0"/>
              <a:t>/3</a:t>
            </a:r>
            <a:endParaRPr lang="ru-RU" sz="4000" b="1" dirty="0" smtClean="0"/>
          </a:p>
          <a:p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3212976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π</a:t>
            </a:r>
            <a:r>
              <a:rPr lang="en-US" sz="4000" b="1" dirty="0" smtClean="0"/>
              <a:t>/3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5445224"/>
            <a:ext cx="873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На чём основано устройство транспортира ?</a:t>
            </a:r>
            <a:endParaRPr lang="ru-RU" sz="32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Овал 78"/>
          <p:cNvSpPr/>
          <p:nvPr/>
        </p:nvSpPr>
        <p:spPr>
          <a:xfrm>
            <a:off x="1619672" y="1916832"/>
            <a:ext cx="3816424" cy="374441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chemeClr val="tx2">
                    <a:lumMod val="75000"/>
                  </a:schemeClr>
                </a:solidFill>
              </a:rPr>
              <a:t>Тренажёр на 12 координат</a:t>
            </a:r>
            <a:endParaRPr lang="ru-RU" sz="54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04048" y="263691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3968" y="198884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004048" y="443711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483768" y="184482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63688" y="263691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91680" y="4581128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3968" y="522920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411760" y="522920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419872" y="170080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347864" y="54452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20072" y="35730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75656" y="35730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563888" y="1052736"/>
            <a:ext cx="72008" cy="51845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80112" y="32129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0</a:t>
            </a:r>
            <a:endParaRPr lang="ru-RU" sz="3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043608" y="321297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π</a:t>
            </a:r>
            <a:endParaRPr lang="ru-RU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220072" y="2204864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π</a:t>
            </a:r>
            <a:r>
              <a:rPr lang="ru-RU" sz="3600" b="1" dirty="0" smtClean="0"/>
              <a:t>/6</a:t>
            </a:r>
            <a:endParaRPr lang="ru-RU" sz="3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499992" y="1556792"/>
            <a:ext cx="2257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r>
              <a:rPr lang="el-GR" sz="3600" b="1" dirty="0" smtClean="0"/>
              <a:t>π</a:t>
            </a:r>
            <a:r>
              <a:rPr lang="ru-RU" sz="3600" b="1" dirty="0" smtClean="0"/>
              <a:t>/6 = </a:t>
            </a:r>
            <a:r>
              <a:rPr lang="el-GR" sz="3600" b="1" dirty="0" smtClean="0"/>
              <a:t>π</a:t>
            </a:r>
            <a:r>
              <a:rPr lang="ru-RU" sz="3600" b="1" dirty="0" smtClean="0"/>
              <a:t>/3</a:t>
            </a:r>
          </a:p>
          <a:p>
            <a:endParaRPr lang="ru-RU" sz="3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1052736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2</a:t>
            </a:r>
            <a:r>
              <a:rPr lang="el-GR" sz="3600" b="1" dirty="0" smtClean="0"/>
              <a:t>π</a:t>
            </a:r>
            <a:r>
              <a:rPr lang="ru-RU" sz="3600" b="1" dirty="0" smtClean="0"/>
              <a:t>/3 = 4</a:t>
            </a:r>
            <a:r>
              <a:rPr lang="el-GR" sz="3600" b="1" dirty="0" smtClean="0"/>
              <a:t>π</a:t>
            </a:r>
            <a:r>
              <a:rPr lang="ru-RU" sz="3600" b="1" dirty="0" smtClean="0"/>
              <a:t>/6</a:t>
            </a:r>
            <a:endParaRPr lang="ru-RU" sz="3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27584" y="22768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</a:t>
            </a:r>
            <a:r>
              <a:rPr lang="el-GR" sz="3600" b="1" dirty="0" smtClean="0"/>
              <a:t>π</a:t>
            </a:r>
            <a:r>
              <a:rPr lang="ru-RU" sz="3600" b="1" dirty="0" smtClean="0"/>
              <a:t>/6</a:t>
            </a:r>
            <a:endParaRPr lang="ru-RU" sz="36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39552" y="4437112"/>
            <a:ext cx="1115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7</a:t>
            </a:r>
            <a:r>
              <a:rPr lang="el-GR" sz="3600" b="1" dirty="0" smtClean="0"/>
              <a:t>π</a:t>
            </a:r>
            <a:r>
              <a:rPr lang="ru-RU" sz="3600" b="1" dirty="0" smtClean="0"/>
              <a:t>/6</a:t>
            </a:r>
            <a:endParaRPr lang="ru-RU" sz="36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5517232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4</a:t>
            </a:r>
            <a:r>
              <a:rPr lang="el-GR" sz="3600" b="1" dirty="0" smtClean="0"/>
              <a:t>π</a:t>
            </a:r>
            <a:r>
              <a:rPr lang="ru-RU" sz="3600" b="1" dirty="0" smtClean="0"/>
              <a:t>/3 = 8</a:t>
            </a:r>
            <a:r>
              <a:rPr lang="el-GR" sz="3600" b="1" dirty="0" smtClean="0"/>
              <a:t>π</a:t>
            </a:r>
            <a:r>
              <a:rPr lang="ru-RU" sz="3600" b="1" dirty="0" smtClean="0"/>
              <a:t>/6</a:t>
            </a:r>
            <a:endParaRPr lang="ru-RU" sz="36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499992" y="5517232"/>
            <a:ext cx="272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10</a:t>
            </a:r>
            <a:r>
              <a:rPr lang="el-GR" sz="3600" b="1" dirty="0" smtClean="0"/>
              <a:t>π</a:t>
            </a:r>
            <a:r>
              <a:rPr lang="ru-RU" sz="3600" b="1" dirty="0" smtClean="0"/>
              <a:t>/6 = 5</a:t>
            </a:r>
            <a:r>
              <a:rPr lang="el-GR" sz="3600" b="1" dirty="0" smtClean="0"/>
              <a:t>π</a:t>
            </a:r>
            <a:r>
              <a:rPr lang="ru-RU" sz="3600" b="1" dirty="0" smtClean="0"/>
              <a:t>/3</a:t>
            </a:r>
            <a:endParaRPr lang="ru-RU" sz="36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508104" y="4365104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11</a:t>
            </a:r>
            <a:r>
              <a:rPr lang="el-GR" sz="3600" b="1" dirty="0" smtClean="0"/>
              <a:t>π</a:t>
            </a:r>
            <a:r>
              <a:rPr lang="ru-RU" sz="3600" b="1" dirty="0" smtClean="0"/>
              <a:t>/6</a:t>
            </a:r>
            <a:endParaRPr lang="ru-RU" sz="36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59832" y="5805264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1,5</a:t>
            </a:r>
            <a:r>
              <a:rPr lang="el-GR" sz="3600" b="1" dirty="0" smtClean="0"/>
              <a:t>π</a:t>
            </a:r>
            <a:endParaRPr lang="ru-RU" sz="36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059832" y="1124744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0,5</a:t>
            </a:r>
            <a:r>
              <a:rPr lang="el-GR" sz="3600" b="1" dirty="0" smtClean="0"/>
              <a:t>π</a:t>
            </a:r>
            <a:endParaRPr lang="ru-RU" sz="3600" b="1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1043608" y="2852936"/>
            <a:ext cx="6048672" cy="936104"/>
            <a:chOff x="1043608" y="2852936"/>
            <a:chExt cx="6048672" cy="936104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1043608" y="3789040"/>
              <a:ext cx="60486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3563888" y="2852936"/>
              <a:ext cx="1584176" cy="9361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Дуга 35"/>
          <p:cNvSpPr/>
          <p:nvPr/>
        </p:nvSpPr>
        <p:spPr>
          <a:xfrm>
            <a:off x="1691680" y="1916832"/>
            <a:ext cx="3744416" cy="3744416"/>
          </a:xfrm>
          <a:prstGeom prst="arc">
            <a:avLst>
              <a:gd name="adj1" fmla="val 19841106"/>
              <a:gd name="adj2" fmla="val 5810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119664" y="263691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Цена деления?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π</a:t>
            </a:r>
            <a:r>
              <a:rPr lang="ru-RU" sz="3200" b="1" dirty="0" smtClean="0">
                <a:solidFill>
                  <a:srgbClr val="FF0000"/>
                </a:solidFill>
              </a:rPr>
              <a:t>/6</a:t>
            </a:r>
          </a:p>
          <a:p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3" grpId="0"/>
      <p:bldP spid="54" grpId="0"/>
      <p:bldP spid="55" grpId="0"/>
      <p:bldP spid="55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2" grpId="0"/>
      <p:bldP spid="62" grpId="1"/>
      <p:bldP spid="63" grpId="0"/>
      <p:bldP spid="63" grpId="1"/>
      <p:bldP spid="64" grpId="0"/>
      <p:bldP spid="65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96144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6000" b="1" i="1" u="sng" dirty="0" smtClean="0">
                <a:solidFill>
                  <a:schemeClr val="bg2">
                    <a:lumMod val="25000"/>
                  </a:schemeClr>
                </a:solidFill>
              </a:rPr>
              <a:t>Акценты презентации</a:t>
            </a:r>
            <a:endParaRPr lang="ru-RU" sz="60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73424"/>
            <a:ext cx="8496944" cy="4851920"/>
          </a:xfrm>
        </p:spPr>
        <p:txBody>
          <a:bodyPr>
            <a:normAutofit fontScale="77500" lnSpcReduction="20000"/>
          </a:bodyPr>
          <a:lstStyle/>
          <a:p>
            <a:pPr marL="1028700" indent="-1028700">
              <a:buFont typeface="+mj-lt"/>
              <a:buAutoNum type="romanUcPeriod"/>
              <a:tabLst>
                <a:tab pos="989013" algn="l"/>
              </a:tabLst>
            </a:pPr>
            <a:endParaRPr lang="ru-RU" sz="4600" b="1" i="1" dirty="0" smtClean="0">
              <a:solidFill>
                <a:schemeClr val="tx2"/>
              </a:solidFill>
            </a:endParaRPr>
          </a:p>
          <a:p>
            <a:pPr marL="1143000" lvl="0" indent="-1143000">
              <a:buFont typeface="+mj-lt"/>
              <a:buAutoNum type="romanUcPeriod"/>
            </a:pPr>
            <a:r>
              <a:rPr lang="ru-RU" sz="6000" b="1" i="1" dirty="0" smtClean="0"/>
              <a:t>Причины </a:t>
            </a:r>
            <a:r>
              <a:rPr lang="ru-RU" sz="6000" b="1" i="1" dirty="0" smtClean="0">
                <a:solidFill>
                  <a:srgbClr val="0070C0"/>
                </a:solidFill>
                <a:hlinkClick r:id="rId3" action="ppaction://hlinksldjump"/>
              </a:rPr>
              <a:t>появления </a:t>
            </a:r>
            <a:r>
              <a:rPr lang="ru-RU" sz="6000" b="1" i="1" dirty="0" smtClean="0"/>
              <a:t>тригонометрии</a:t>
            </a:r>
            <a:endParaRPr lang="ru-RU" sz="6000" dirty="0" smtClean="0"/>
          </a:p>
          <a:p>
            <a:pPr marL="1143000" lvl="0" indent="-1143000">
              <a:buFont typeface="+mj-lt"/>
              <a:buAutoNum type="romanUcPeriod"/>
            </a:pPr>
            <a:r>
              <a:rPr lang="ru-RU" sz="6000" b="1" i="1" dirty="0" smtClean="0"/>
              <a:t>Тригонометрические функции:          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000" b="1" i="1" dirty="0" smtClean="0"/>
              <a:t> До </a:t>
            </a:r>
            <a:r>
              <a:rPr lang="ru-RU" sz="6000" b="1" i="1" dirty="0" smtClean="0">
                <a:solidFill>
                  <a:srgbClr val="0070C0"/>
                </a:solidFill>
                <a:hlinkClick r:id="rId4" action="ppaction://hlinksldjump"/>
              </a:rPr>
              <a:t>радиана</a:t>
            </a:r>
            <a:endParaRPr lang="en-US" sz="6000" b="1" i="1" dirty="0" smtClean="0">
              <a:solidFill>
                <a:srgbClr val="0070C0"/>
              </a:solidFill>
            </a:endParaRPr>
          </a:p>
          <a:p>
            <a:pPr marL="1143000" indent="-1143000">
              <a:buFont typeface="+mj-lt"/>
              <a:buAutoNum type="arabicPeriod"/>
            </a:pPr>
            <a:r>
              <a:rPr lang="ru-RU" sz="6000" b="1" i="1" smtClean="0"/>
              <a:t>После </a:t>
            </a:r>
            <a:r>
              <a:rPr lang="ru-RU" sz="6000" b="1" i="1" smtClean="0">
                <a:solidFill>
                  <a:srgbClr val="0070C0"/>
                </a:solidFill>
                <a:hlinkClick r:id="rId5" action="ppaction://hlinksldjump"/>
              </a:rPr>
              <a:t>радиана</a:t>
            </a:r>
            <a:endParaRPr lang="ru-RU" sz="6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/>
                </a:solidFill>
                <a:cs typeface="Times New Roman" pitchFamily="18" charset="0"/>
              </a:rPr>
              <a:t>Тренажёр деления на 8 частей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0800000" flipV="1">
            <a:off x="2555776" y="2060848"/>
            <a:ext cx="3456384" cy="345638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555776" y="2060848"/>
            <a:ext cx="3456384" cy="3456384"/>
            <a:chOff x="2555776" y="2060848"/>
            <a:chExt cx="3456384" cy="3456384"/>
          </a:xfrm>
        </p:grpSpPr>
        <p:cxnSp>
          <p:nvCxnSpPr>
            <p:cNvPr id="8" name="Прямая соединительная линия 7"/>
            <p:cNvCxnSpPr>
              <a:stCxn id="4" idx="0"/>
              <a:endCxn id="4" idx="4"/>
            </p:cNvCxnSpPr>
            <p:nvPr/>
          </p:nvCxnSpPr>
          <p:spPr>
            <a:xfrm>
              <a:off x="4283968" y="2060848"/>
              <a:ext cx="0" cy="34563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4" idx="6"/>
              <a:endCxn id="4" idx="2"/>
            </p:cNvCxnSpPr>
            <p:nvPr/>
          </p:nvCxnSpPr>
          <p:spPr>
            <a:xfrm>
              <a:off x="2555776" y="3789040"/>
              <a:ext cx="34563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4" idx="7"/>
              <a:endCxn id="4" idx="3"/>
            </p:cNvCxnSpPr>
            <p:nvPr/>
          </p:nvCxnSpPr>
          <p:spPr>
            <a:xfrm>
              <a:off x="3061952" y="2567023"/>
              <a:ext cx="2444032" cy="24440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4" idx="5"/>
              <a:endCxn id="4" idx="1"/>
            </p:cNvCxnSpPr>
            <p:nvPr/>
          </p:nvCxnSpPr>
          <p:spPr>
            <a:xfrm flipV="1">
              <a:off x="3061952" y="2567023"/>
              <a:ext cx="2444032" cy="24440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Овал 23"/>
          <p:cNvSpPr/>
          <p:nvPr/>
        </p:nvSpPr>
        <p:spPr>
          <a:xfrm>
            <a:off x="5292080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43808" y="234888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92080" y="47971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43808" y="47971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067944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96136" y="35010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339752" y="35730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39952" y="52292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1619672" y="1268760"/>
            <a:ext cx="5229195" cy="5110827"/>
            <a:chOff x="1619672" y="1268760"/>
            <a:chExt cx="5229195" cy="5110827"/>
          </a:xfrm>
        </p:grpSpPr>
        <p:sp>
          <p:nvSpPr>
            <p:cNvPr id="32" name="TextBox 31"/>
            <p:cNvSpPr txBox="1"/>
            <p:nvPr/>
          </p:nvSpPr>
          <p:spPr>
            <a:xfrm>
              <a:off x="5652120" y="5157192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3600" b="1" baseline="-25000" dirty="0" smtClean="0"/>
                <a:t>1</a:t>
              </a:r>
              <a:endParaRPr lang="ru-RU" sz="3600" b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2195736" y="494116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3600" b="1" baseline="-25000" dirty="0" smtClean="0"/>
                <a:t>3</a:t>
              </a:r>
              <a:endParaRPr lang="ru-RU" sz="3600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9672" y="3501008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3600" b="1" baseline="-25000" dirty="0" smtClean="0"/>
                <a:t>4</a:t>
              </a:r>
              <a:endParaRPr lang="ru-RU" sz="3600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95736" y="1988840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2800" b="1" dirty="0" smtClean="0"/>
                <a:t>5</a:t>
              </a:r>
              <a:endParaRPr lang="ru-RU" sz="3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23928" y="1268760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2800" b="1" dirty="0" smtClean="0"/>
                <a:t>6</a:t>
              </a:r>
              <a:endParaRPr lang="ru-RU" sz="3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52120" y="1844824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3600" b="1" baseline="-25000" dirty="0" smtClean="0"/>
                <a:t>7</a:t>
              </a:r>
              <a:endParaRPr lang="ru-RU" sz="3600" b="1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28184" y="3356992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3600" b="1" baseline="-25000" dirty="0" smtClean="0"/>
                <a:t>0</a:t>
              </a:r>
              <a:endParaRPr lang="ru-RU" sz="3600" b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95936" y="5733256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А</a:t>
              </a:r>
              <a:r>
                <a:rPr lang="ru-RU" sz="3600" b="1" baseline="-25000" dirty="0" smtClean="0"/>
                <a:t>2</a:t>
              </a:r>
              <a:endParaRPr lang="ru-RU" sz="3600" b="1" baseline="-250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536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Тренажёр (</a:t>
            </a:r>
            <a:r>
              <a:rPr lang="ru-RU" sz="4800" b="1" i="1" u="sng" dirty="0" smtClean="0">
                <a:solidFill>
                  <a:schemeClr val="tx2"/>
                </a:solidFill>
                <a:cs typeface="Times New Roman" pitchFamily="18" charset="0"/>
              </a:rPr>
              <a:t>начало  отсчёта (-  </a:t>
            </a:r>
            <a:r>
              <a:rPr lang="el-GR" sz="4800" b="1" i="1" u="sng" dirty="0" smtClean="0">
                <a:solidFill>
                  <a:schemeClr val="tx2"/>
                </a:solidFill>
                <a:cs typeface="Times New Roman" pitchFamily="18" charset="0"/>
              </a:rPr>
              <a:t>π</a:t>
            </a:r>
            <a:r>
              <a:rPr lang="ru-RU" sz="4800" b="1" i="1" u="sng" dirty="0" smtClean="0">
                <a:solidFill>
                  <a:schemeClr val="tx2"/>
                </a:solidFill>
                <a:cs typeface="Times New Roman" pitchFamily="18" charset="0"/>
              </a:rPr>
              <a:t>/6)  и </a:t>
            </a:r>
            <a:r>
              <a:rPr lang="ru-RU" sz="4800" b="1" i="1" u="sng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цена деления </a:t>
            </a:r>
            <a:r>
              <a:rPr lang="el-GR" sz="4800" b="1" i="1" u="sng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π</a:t>
            </a:r>
            <a:r>
              <a:rPr lang="ru-RU" sz="4800" b="1" i="1" u="sng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/6 )</a:t>
            </a:r>
            <a:endParaRPr lang="ru-RU" sz="4800" u="sng" dirty="0">
              <a:latin typeface="+mj-lt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267744" y="1700808"/>
            <a:ext cx="4968552" cy="4678779"/>
            <a:chOff x="2339752" y="1484784"/>
            <a:chExt cx="4968552" cy="4678779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339752" y="3933056"/>
              <a:ext cx="4968552" cy="0"/>
            </a:xfrm>
            <a:prstGeom prst="line">
              <a:avLst/>
            </a:prstGeom>
            <a:ln w="762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2411760" y="1484784"/>
              <a:ext cx="4653131" cy="4678779"/>
              <a:chOff x="2411760" y="1484784"/>
              <a:chExt cx="4653131" cy="4678779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2915816" y="2204864"/>
                <a:ext cx="3456384" cy="3528392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 flipH="1" flipV="1">
                <a:off x="4572000" y="1484784"/>
                <a:ext cx="72007" cy="4536503"/>
              </a:xfrm>
              <a:prstGeom prst="line">
                <a:avLst/>
              </a:prstGeom>
              <a:ln w="762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>
              <a:xfrm>
                <a:off x="2411760" y="1844824"/>
                <a:ext cx="4653131" cy="4318739"/>
                <a:chOff x="2411760" y="1844824"/>
                <a:chExt cx="4653131" cy="4318739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6156176" y="3789040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6012160" y="4653136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5292080" y="5301208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4499992" y="5517232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4427984" y="2060848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2987824" y="4581128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Овал 31"/>
                <p:cNvSpPr/>
                <p:nvPr/>
              </p:nvSpPr>
              <p:spPr>
                <a:xfrm>
                  <a:off x="3491880" y="5229200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3419872" y="2420888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2915816" y="3068960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6012160" y="2996952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5364088" y="2276872"/>
                  <a:ext cx="360040" cy="360040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2699792" y="3789040"/>
                  <a:ext cx="360040" cy="3600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6444208" y="3284984"/>
                  <a:ext cx="6206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600" b="1" dirty="0" smtClean="0"/>
                    <a:t>А</a:t>
                  </a:r>
                  <a:r>
                    <a:rPr lang="ru-RU" sz="3600" b="1" baseline="-25000" dirty="0" smtClean="0"/>
                    <a:t>0</a:t>
                  </a:r>
                  <a:endParaRPr lang="ru-RU" sz="3600" b="1" dirty="0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6444208" y="4725144"/>
                  <a:ext cx="6206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1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5508104" y="5517232"/>
                  <a:ext cx="6206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2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3131840" y="5445224"/>
                  <a:ext cx="6206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4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2555776" y="4725144"/>
                  <a:ext cx="6206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5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2411760" y="2636912"/>
                  <a:ext cx="6206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7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2915816" y="1916832"/>
                  <a:ext cx="620683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8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5580112" y="1844824"/>
                  <a:ext cx="77617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10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6228184" y="2564904"/>
                  <a:ext cx="77617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ru-RU" sz="3600" b="1" dirty="0" smtClean="0">
                      <a:solidFill>
                        <a:prstClr val="black"/>
                      </a:solidFill>
                    </a:rPr>
                    <a:t>А</a:t>
                  </a:r>
                  <a:r>
                    <a:rPr lang="ru-RU" sz="3600" b="1" baseline="-25000" dirty="0" smtClean="0">
                      <a:solidFill>
                        <a:prstClr val="black"/>
                      </a:solidFill>
                    </a:rPr>
                    <a:t>11</a:t>
                  </a:r>
                  <a:endParaRPr lang="ru-RU" sz="36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Отбор чисел на </a:t>
            </a:r>
            <a:r>
              <a:rPr lang="en-US" sz="5400" b="1" i="1" u="sng" dirty="0" smtClean="0">
                <a:solidFill>
                  <a:schemeClr val="tx2"/>
                </a:solidFill>
              </a:rPr>
              <a:t>[-2</a:t>
            </a:r>
            <a:r>
              <a:rPr lang="el-GR" sz="5400" b="1" i="1" u="sng" dirty="0" smtClean="0">
                <a:solidFill>
                  <a:schemeClr val="tx2"/>
                </a:solidFill>
              </a:rPr>
              <a:t>π</a:t>
            </a:r>
            <a:r>
              <a:rPr lang="en-US" sz="5400" b="1" i="1" u="sng" dirty="0" smtClean="0">
                <a:solidFill>
                  <a:schemeClr val="tx2"/>
                </a:solidFill>
              </a:rPr>
              <a:t>; - </a:t>
            </a:r>
            <a:r>
              <a:rPr lang="el-GR" sz="5400" b="1" i="1" u="sng" dirty="0" smtClean="0">
                <a:solidFill>
                  <a:schemeClr val="tx2"/>
                </a:solidFill>
              </a:rPr>
              <a:t>π</a:t>
            </a:r>
            <a:r>
              <a:rPr lang="en-US" sz="5400" b="1" i="1" u="sng" dirty="0" smtClean="0">
                <a:solidFill>
                  <a:schemeClr val="tx2"/>
                </a:solidFill>
              </a:rPr>
              <a:t>/2]</a:t>
            </a:r>
            <a:endParaRPr lang="ru-RU" sz="5400" b="1" i="1" u="sng" dirty="0">
              <a:solidFill>
                <a:schemeClr val="tx2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139952" y="1772816"/>
            <a:ext cx="43145" cy="4391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835696" y="1556792"/>
            <a:ext cx="4608512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1547664" y="1268760"/>
            <a:ext cx="5184576" cy="5027532"/>
            <a:chOff x="1763688" y="1412776"/>
            <a:chExt cx="5184576" cy="5027532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1979712" y="3877687"/>
              <a:ext cx="47308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2843808" y="2204864"/>
              <a:ext cx="3201180" cy="3240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672526" y="2285180"/>
              <a:ext cx="3345196" cy="3185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5652120" y="5144519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067944" y="3573016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555776" y="1988840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4067944" y="1412776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5724128" y="2060848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372200" y="3573016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139952" y="5877272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411760" y="5229200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763688" y="3573016"/>
              <a:ext cx="576064" cy="563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1835696" y="1484784"/>
            <a:ext cx="4608512" cy="4608512"/>
            <a:chOff x="6995454" y="2106077"/>
            <a:chExt cx="4824536" cy="4752528"/>
          </a:xfrm>
        </p:grpSpPr>
        <p:sp>
          <p:nvSpPr>
            <p:cNvPr id="174" name="Дуга 173"/>
            <p:cNvSpPr/>
            <p:nvPr/>
          </p:nvSpPr>
          <p:spPr>
            <a:xfrm>
              <a:off x="6995454" y="2106077"/>
              <a:ext cx="4802163" cy="4752528"/>
            </a:xfrm>
            <a:prstGeom prst="arc">
              <a:avLst>
                <a:gd name="adj1" fmla="val 5321632"/>
                <a:gd name="adj2" fmla="val 109888"/>
              </a:avLst>
            </a:prstGeom>
            <a:solidFill>
              <a:schemeClr val="bg2"/>
            </a:solidFill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5" name="Прямая соединительная линия 174"/>
            <p:cNvCxnSpPr>
              <a:stCxn id="174" idx="1"/>
            </p:cNvCxnSpPr>
            <p:nvPr/>
          </p:nvCxnSpPr>
          <p:spPr>
            <a:xfrm>
              <a:off x="9396536" y="4482341"/>
              <a:ext cx="2423454" cy="2738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>
              <a:stCxn id="174" idx="1"/>
              <a:endCxn id="174" idx="0"/>
            </p:cNvCxnSpPr>
            <p:nvPr/>
          </p:nvCxnSpPr>
          <p:spPr>
            <a:xfrm>
              <a:off x="9396536" y="4482341"/>
              <a:ext cx="54164" cy="237565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338437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</a:t>
            </a:r>
            <a:r>
              <a:rPr lang="ru-RU" sz="2800" b="1" dirty="0" smtClean="0">
                <a:solidFill>
                  <a:schemeClr val="tx2"/>
                </a:solidFill>
              </a:rPr>
              <a:t>М(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; у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42" name="Дуга 41"/>
          <p:cNvSpPr/>
          <p:nvPr/>
        </p:nvSpPr>
        <p:spPr>
          <a:xfrm>
            <a:off x="971600" y="1700808"/>
            <a:ext cx="3816424" cy="3888432"/>
          </a:xfrm>
          <a:prstGeom prst="arc">
            <a:avLst>
              <a:gd name="adj1" fmla="val 14341445"/>
              <a:gd name="adj2" fmla="val 178813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3600" dirty="0" smtClean="0"/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7984" y="1844824"/>
            <a:ext cx="1230238" cy="73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М(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4000" b="1" dirty="0" smtClean="0">
                <a:solidFill>
                  <a:schemeClr val="tx2"/>
                </a:solidFill>
              </a:rPr>
              <a:t>)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1484784"/>
            <a:ext cx="501730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50100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139952" y="2132856"/>
            <a:ext cx="0" cy="1512168"/>
          </a:xfrm>
          <a:prstGeom prst="line">
            <a:avLst/>
          </a:prstGeom>
          <a:ln w="762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 flipH="1">
            <a:off x="3995936" y="2060848"/>
            <a:ext cx="216026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347864" y="364502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35896" y="2780928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</a:t>
            </a:r>
            <a:endParaRPr lang="ru-RU" sz="3200" b="1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843808" y="3645024"/>
            <a:ext cx="12961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2204864"/>
            <a:ext cx="1224136" cy="1440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67744" y="350100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0</a:t>
            </a:r>
            <a:endParaRPr lang="ru-RU" sz="4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187624" y="4941168"/>
            <a:ext cx="6847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u="sng" dirty="0" smtClean="0">
                <a:solidFill>
                  <a:schemeClr val="tx2"/>
                </a:solidFill>
                <a:latin typeface="+mj-lt"/>
              </a:rPr>
              <a:t>Как связаны </a:t>
            </a:r>
            <a:r>
              <a:rPr lang="ru-RU" sz="4400" b="1" i="1" u="sng" dirty="0" smtClean="0">
                <a:solidFill>
                  <a:srgbClr val="C00000"/>
                </a:solidFill>
                <a:latin typeface="+mj-lt"/>
              </a:rPr>
              <a:t>координаты</a:t>
            </a:r>
            <a:r>
              <a:rPr lang="ru-RU" sz="4400" b="1" i="1" u="sng" dirty="0" smtClean="0">
                <a:solidFill>
                  <a:schemeClr val="tx2"/>
                </a:solidFill>
                <a:latin typeface="+mj-lt"/>
              </a:rPr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3528" y="332656"/>
            <a:ext cx="8589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i="1" u="sng" dirty="0" smtClean="0">
                <a:solidFill>
                  <a:srgbClr val="C00000"/>
                </a:solidFill>
              </a:rPr>
              <a:t>Свяжи</a:t>
            </a:r>
            <a:r>
              <a:rPr lang="ru-RU" sz="4400" b="1" i="1" u="sng" dirty="0" smtClean="0">
                <a:solidFill>
                  <a:srgbClr val="FF0000"/>
                </a:solidFill>
              </a:rPr>
              <a:t> </a:t>
            </a:r>
            <a:r>
              <a:rPr lang="ru-RU" sz="4400" b="1" i="1" u="sng" dirty="0" smtClean="0">
                <a:solidFill>
                  <a:schemeClr val="bg2">
                    <a:lumMod val="25000"/>
                  </a:schemeClr>
                </a:solidFill>
              </a:rPr>
              <a:t>координаты М(</a:t>
            </a:r>
            <a:r>
              <a:rPr lang="ru-RU" sz="4400" b="1" i="1" u="sng" dirty="0" err="1" smtClean="0"/>
              <a:t>х;у</a:t>
            </a:r>
            <a:r>
              <a:rPr lang="ru-RU" sz="4400" b="1" i="1" u="sng" dirty="0" smtClean="0">
                <a:solidFill>
                  <a:schemeClr val="bg2">
                    <a:lumMod val="25000"/>
                  </a:schemeClr>
                </a:solidFill>
              </a:rPr>
              <a:t>) и М(</a:t>
            </a:r>
            <a:r>
              <a:rPr lang="en-US" sz="4400" b="1" i="1" u="sng" dirty="0" smtClean="0">
                <a:solidFill>
                  <a:srgbClr val="C00000"/>
                </a:solidFill>
              </a:rPr>
              <a:t>t</a:t>
            </a:r>
            <a:r>
              <a:rPr lang="en-US" sz="4400" b="1" i="1" u="sng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sz="4400" b="1" i="1" u="sng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115616" y="1052736"/>
            <a:ext cx="5192072" cy="3816424"/>
            <a:chOff x="1115616" y="1052736"/>
            <a:chExt cx="5192072" cy="3816424"/>
          </a:xfrm>
        </p:grpSpPr>
        <p:cxnSp>
          <p:nvCxnSpPr>
            <p:cNvPr id="34" name="Прямая со стрелкой 33"/>
            <p:cNvCxnSpPr/>
            <p:nvPr/>
          </p:nvCxnSpPr>
          <p:spPr>
            <a:xfrm flipV="1">
              <a:off x="2771800" y="1196752"/>
              <a:ext cx="0" cy="367240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1115616" y="3645024"/>
              <a:ext cx="4896544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68144" y="3573016"/>
              <a:ext cx="439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Х</a:t>
              </a:r>
              <a:endParaRPr lang="ru-RU" sz="3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5736" y="1052736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У</a:t>
              </a:r>
              <a:endParaRPr lang="ru-RU" sz="36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Соотношения</a:t>
            </a:r>
            <a:r>
              <a:rPr lang="ru-RU" sz="6000" b="1" i="1" u="sng" dirty="0" smtClean="0">
                <a:solidFill>
                  <a:schemeClr val="tx2"/>
                </a:solidFill>
              </a:rPr>
              <a:t> при </a:t>
            </a:r>
            <a:r>
              <a:rPr lang="en-US" sz="6000" b="1" i="1" u="sng" dirty="0" smtClean="0">
                <a:solidFill>
                  <a:schemeClr val="tx2"/>
                </a:solidFill>
              </a:rPr>
              <a:t>R=1</a:t>
            </a:r>
            <a:r>
              <a:rPr lang="ru-RU" sz="6000" b="1" i="1" u="sng" dirty="0" smtClean="0">
                <a:solidFill>
                  <a:schemeClr val="tx2"/>
                </a:solidFill>
              </a:rPr>
              <a:t> </a:t>
            </a:r>
            <a:endParaRPr lang="ru-RU" sz="6000" b="1" i="1" u="sng" dirty="0">
              <a:solidFill>
                <a:schemeClr val="tx2"/>
              </a:solidFill>
            </a:endParaRPr>
          </a:p>
        </p:txBody>
      </p:sp>
      <p:sp>
        <p:nvSpPr>
          <p:cNvPr id="33" name="Дуга 32"/>
          <p:cNvSpPr/>
          <p:nvPr/>
        </p:nvSpPr>
        <p:spPr>
          <a:xfrm>
            <a:off x="1547664" y="1916832"/>
            <a:ext cx="4824536" cy="4392488"/>
          </a:xfrm>
          <a:prstGeom prst="arc">
            <a:avLst>
              <a:gd name="adj1" fmla="val 18887007"/>
              <a:gd name="adj2" fmla="val 156225"/>
            </a:avLst>
          </a:prstGeom>
          <a:ln w="76200">
            <a:noFill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1547664" y="980728"/>
            <a:ext cx="5976664" cy="5328592"/>
            <a:chOff x="1763688" y="1124744"/>
            <a:chExt cx="5976664" cy="5328592"/>
          </a:xfrm>
        </p:grpSpPr>
        <p:sp>
          <p:nvSpPr>
            <p:cNvPr id="35" name="TextBox 34"/>
            <p:cNvSpPr txBox="1"/>
            <p:nvPr/>
          </p:nvSpPr>
          <p:spPr>
            <a:xfrm>
              <a:off x="5364088" y="4149080"/>
              <a:ext cx="513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</a:rPr>
                <a:t>С</a:t>
              </a:r>
              <a:endParaRPr lang="ru-RU" sz="4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1763688" y="1124744"/>
              <a:ext cx="5976664" cy="5328592"/>
              <a:chOff x="1763688" y="1124744"/>
              <a:chExt cx="5976664" cy="532859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300192" y="4149080"/>
                <a:ext cx="6167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FF0000"/>
                    </a:solidFill>
                  </a:rPr>
                  <a:t>К</a:t>
                </a:r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1763688" y="1124744"/>
                <a:ext cx="5976664" cy="5328592"/>
                <a:chOff x="1763688" y="1124744"/>
                <a:chExt cx="5976664" cy="5328592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3491880" y="4149080"/>
                  <a:ext cx="60144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О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0" name="Группа 39"/>
                <p:cNvGrpSpPr/>
                <p:nvPr/>
              </p:nvGrpSpPr>
              <p:grpSpPr>
                <a:xfrm>
                  <a:off x="1763688" y="1124744"/>
                  <a:ext cx="5976664" cy="5328592"/>
                  <a:chOff x="1763688" y="1124744"/>
                  <a:chExt cx="5976664" cy="5328592"/>
                </a:xfrm>
              </p:grpSpPr>
              <p:grpSp>
                <p:nvGrpSpPr>
                  <p:cNvPr id="29" name="Группа 28"/>
                  <p:cNvGrpSpPr/>
                  <p:nvPr/>
                </p:nvGrpSpPr>
                <p:grpSpPr>
                  <a:xfrm>
                    <a:off x="1763688" y="1556792"/>
                    <a:ext cx="5976664" cy="4896544"/>
                    <a:chOff x="899592" y="2492896"/>
                    <a:chExt cx="5976664" cy="4896544"/>
                  </a:xfrm>
                </p:grpSpPr>
                <p:grpSp>
                  <p:nvGrpSpPr>
                    <p:cNvPr id="27" name="Группа 26"/>
                    <p:cNvGrpSpPr/>
                    <p:nvPr/>
                  </p:nvGrpSpPr>
                  <p:grpSpPr>
                    <a:xfrm>
                      <a:off x="899592" y="2492896"/>
                      <a:ext cx="5976664" cy="4896544"/>
                      <a:chOff x="899592" y="2492896"/>
                      <a:chExt cx="5976664" cy="4896544"/>
                    </a:xfrm>
                  </p:grpSpPr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6228184" y="4797152"/>
                        <a:ext cx="648072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sz="3600" b="1" dirty="0" smtClean="0">
                            <a:solidFill>
                              <a:srgbClr val="0070C0"/>
                            </a:solidFill>
                          </a:rPr>
                          <a:t>Х</a:t>
                        </a:r>
                        <a:endParaRPr lang="ru-RU" sz="3600" b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grpSp>
                    <p:nvGrpSpPr>
                      <p:cNvPr id="25" name="Группа 24"/>
                      <p:cNvGrpSpPr/>
                      <p:nvPr/>
                    </p:nvGrpSpPr>
                    <p:grpSpPr>
                      <a:xfrm>
                        <a:off x="899592" y="2492896"/>
                        <a:ext cx="5402000" cy="4896544"/>
                        <a:chOff x="899592" y="2492896"/>
                        <a:chExt cx="5402000" cy="4896544"/>
                      </a:xfrm>
                    </p:grpSpPr>
                    <p:sp>
                      <p:nvSpPr>
                        <p:cNvPr id="17" name="Прямоугольник 16"/>
                        <p:cNvSpPr/>
                        <p:nvPr/>
                      </p:nvSpPr>
                      <p:spPr>
                        <a:xfrm>
                          <a:off x="3347864" y="2852936"/>
                          <a:ext cx="402674" cy="64633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3600" b="1" dirty="0" smtClean="0"/>
                            <a:t>y</a:t>
                          </a:r>
                          <a:endParaRPr lang="ru-RU" sz="3600" b="1" dirty="0"/>
                        </a:p>
                      </p:txBody>
                    </p:sp>
                    <p:grpSp>
                      <p:nvGrpSpPr>
                        <p:cNvPr id="24" name="Группа 23"/>
                        <p:cNvGrpSpPr/>
                        <p:nvPr/>
                      </p:nvGrpSpPr>
                      <p:grpSpPr>
                        <a:xfrm>
                          <a:off x="899592" y="2492896"/>
                          <a:ext cx="5402000" cy="4896544"/>
                          <a:chOff x="899592" y="2492896"/>
                          <a:chExt cx="5402000" cy="4896544"/>
                        </a:xfrm>
                      </p:grpSpPr>
                      <p:sp>
                        <p:nvSpPr>
                          <p:cNvPr id="18" name="TextBox 17"/>
                          <p:cNvSpPr txBox="1"/>
                          <p:nvPr/>
                        </p:nvSpPr>
                        <p:spPr>
                          <a:xfrm>
                            <a:off x="5580112" y="3717032"/>
                            <a:ext cx="721480" cy="64633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600" b="1" dirty="0" err="1" smtClean="0"/>
                              <a:t>tg</a:t>
                            </a:r>
                            <a:r>
                              <a:rPr lang="en-US" sz="3600" b="1" dirty="0" err="1" smtClean="0">
                                <a:solidFill>
                                  <a:srgbClr val="FF0000"/>
                                </a:solidFill>
                              </a:rPr>
                              <a:t>t</a:t>
                            </a:r>
                            <a:endParaRPr lang="ru-RU" sz="3600" b="1" dirty="0"/>
                          </a:p>
                        </p:txBody>
                      </p:sp>
                      <p:grpSp>
                        <p:nvGrpSpPr>
                          <p:cNvPr id="23" name="Группа 22"/>
                          <p:cNvGrpSpPr/>
                          <p:nvPr/>
                        </p:nvGrpSpPr>
                        <p:grpSpPr>
                          <a:xfrm>
                            <a:off x="899592" y="2492896"/>
                            <a:ext cx="5400600" cy="4896544"/>
                            <a:chOff x="899592" y="2492896"/>
                            <a:chExt cx="5400600" cy="4896544"/>
                          </a:xfrm>
                        </p:grpSpPr>
                        <p:sp>
                          <p:nvSpPr>
                            <p:cNvPr id="19" name="TextBox 18"/>
                            <p:cNvSpPr txBox="1"/>
                            <p:nvPr/>
                          </p:nvSpPr>
                          <p:spPr>
                            <a:xfrm>
                              <a:off x="3851920" y="3717032"/>
                              <a:ext cx="887294" cy="64633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3600" b="1" dirty="0" err="1" smtClean="0"/>
                                <a:t>sin</a:t>
                              </a:r>
                              <a:r>
                                <a:rPr lang="en-US" sz="3600" b="1" dirty="0" err="1" smtClean="0">
                                  <a:solidFill>
                                    <a:srgbClr val="FF0000"/>
                                  </a:solidFill>
                                </a:rPr>
                                <a:t>t</a:t>
                              </a:r>
                              <a:endParaRPr lang="ru-RU" sz="3600" b="1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2" name="Группа 21"/>
                            <p:cNvGrpSpPr/>
                            <p:nvPr/>
                          </p:nvGrpSpPr>
                          <p:grpSpPr>
                            <a:xfrm>
                              <a:off x="899592" y="2492896"/>
                              <a:ext cx="5400600" cy="4896544"/>
                              <a:chOff x="899592" y="2492896"/>
                              <a:chExt cx="5400600" cy="4896544"/>
                            </a:xfrm>
                          </p:grpSpPr>
                          <p:grpSp>
                            <p:nvGrpSpPr>
                              <p:cNvPr id="16" name="Группа 15"/>
                              <p:cNvGrpSpPr/>
                              <p:nvPr/>
                            </p:nvGrpSpPr>
                            <p:grpSpPr>
                              <a:xfrm>
                                <a:off x="899592" y="2492896"/>
                                <a:ext cx="5400600" cy="4896544"/>
                                <a:chOff x="971600" y="980728"/>
                                <a:chExt cx="5400600" cy="4896544"/>
                              </a:xfrm>
                            </p:grpSpPr>
                            <p:cxnSp>
                              <p:nvCxnSpPr>
                                <p:cNvPr id="28" name="Прямая соединительная линия 27"/>
                                <p:cNvCxnSpPr>
                                  <a:endCxn id="39" idx="2"/>
                                </p:cNvCxnSpPr>
                                <p:nvPr/>
                              </p:nvCxnSpPr>
                              <p:spPr>
                                <a:xfrm flipH="1" flipV="1">
                                  <a:off x="5506369" y="1379677"/>
                                  <a:ext cx="1735" cy="2193339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070C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15" name="Группа 14"/>
                                <p:cNvGrpSpPr/>
                                <p:nvPr/>
                              </p:nvGrpSpPr>
                              <p:grpSpPr>
                                <a:xfrm>
                                  <a:off x="971600" y="980728"/>
                                  <a:ext cx="5400600" cy="4896544"/>
                                  <a:chOff x="971600" y="980728"/>
                                  <a:chExt cx="5400600" cy="4896544"/>
                                </a:xfrm>
                              </p:grpSpPr>
                              <p:grpSp>
                                <p:nvGrpSpPr>
                                  <p:cNvPr id="26" name="Группа 25"/>
                                  <p:cNvGrpSpPr/>
                                  <p:nvPr/>
                                </p:nvGrpSpPr>
                                <p:grpSpPr>
                                  <a:xfrm>
                                    <a:off x="971600" y="980728"/>
                                    <a:ext cx="5400600" cy="4896544"/>
                                    <a:chOff x="899592" y="1052736"/>
                                    <a:chExt cx="5400600" cy="4896544"/>
                                  </a:xfrm>
                                </p:grpSpPr>
                                <p:sp>
                                  <p:nvSpPr>
                                    <p:cNvPr id="4" name="Овал 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899592" y="1340768"/>
                                      <a:ext cx="4608512" cy="4608512"/>
                                    </a:xfrm>
                                    <a:prstGeom prst="ellipse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ru-RU" dirty="0"/>
                                    </a:p>
                                  </p:txBody>
                                </p:sp>
                                <p:cxnSp>
                                  <p:nvCxnSpPr>
                                    <p:cNvPr id="6" name="Прямая со стрелкой 5"/>
                                    <p:cNvCxnSpPr>
                                      <a:stCxn id="4" idx="2"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899592" y="3645024"/>
                                      <a:ext cx="5400600" cy="0"/>
                                    </a:xfrm>
                                    <a:prstGeom prst="straightConnector1">
                                      <a:avLst/>
                                    </a:prstGeom>
                                    <a:ln w="76200">
                                      <a:tailEnd type="arrow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" name="Прямая со стрелкой 10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3275856" y="1052736"/>
                                      <a:ext cx="0" cy="4896544"/>
                                    </a:xfrm>
                                    <a:prstGeom prst="straightConnector1">
                                      <a:avLst/>
                                    </a:prstGeom>
                                    <a:ln w="76200">
                                      <a:tailEnd type="arrow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cxnSp>
                                <p:nvCxnSpPr>
                                  <p:cNvPr id="36" name="Прямая соединительная линия 35"/>
                                  <p:cNvCxnSpPr>
                                    <a:endCxn id="39" idx="2"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3347864" y="1379677"/>
                                    <a:ext cx="2158505" cy="2193339"/>
                                  </a:xfrm>
                                  <a:prstGeom prst="line">
                                    <a:avLst/>
                                  </a:prstGeom>
                                  <a:ln w="57150"/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8" name="Прямая соединительная линия 37"/>
                                  <p:cNvCxnSpPr>
                                    <a:endCxn id="35" idx="0"/>
                                  </p:cNvCxnSpPr>
                                  <p:nvPr/>
                                </p:nvCxnSpPr>
                                <p:spPr>
                                  <a:xfrm flipH="1">
                                    <a:off x="4828641" y="1988840"/>
                                    <a:ext cx="31391" cy="1584176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070C0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p:sp>
                            <p:nvSpPr>
                              <p:cNvPr id="20" name="TextBox 19"/>
                              <p:cNvSpPr txBox="1"/>
                              <p:nvPr/>
                            </p:nvSpPr>
                            <p:spPr>
                              <a:xfrm>
                                <a:off x="3779912" y="4437112"/>
                                <a:ext cx="964303" cy="64633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3600" b="1" dirty="0" smtClean="0"/>
                                  <a:t>cos</a:t>
                                </a:r>
                                <a:r>
                                  <a:rPr lang="en-US" sz="3600" b="1" dirty="0" smtClean="0">
                                    <a:solidFill>
                                      <a:srgbClr val="FF0000"/>
                                    </a:solidFill>
                                  </a:rPr>
                                  <a:t>t</a:t>
                                </a:r>
                                <a:endParaRPr lang="ru-RU" sz="3600" b="1" dirty="0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3923928" y="2564904"/>
                      <a:ext cx="1907704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800" b="1" i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ru-RU" sz="4800" b="1" i="1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4800" b="1" i="1" dirty="0" smtClean="0">
                          <a:solidFill>
                            <a:srgbClr val="FF0000"/>
                          </a:solidFill>
                        </a:rPr>
                        <a:t>t)</a:t>
                      </a:r>
                      <a:endParaRPr lang="ru-RU" sz="4800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012160" y="1124744"/>
                    <a:ext cx="572593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 dirty="0" smtClean="0">
                        <a:solidFill>
                          <a:srgbClr val="FF0000"/>
                        </a:solidFill>
                      </a:rPr>
                      <a:t>D</a:t>
                    </a:r>
                    <a:endParaRPr lang="ru-RU" sz="48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5" name="Дуга 64"/>
          <p:cNvSpPr/>
          <p:nvPr/>
        </p:nvSpPr>
        <p:spPr>
          <a:xfrm>
            <a:off x="2195736" y="2060848"/>
            <a:ext cx="3960440" cy="4176464"/>
          </a:xfrm>
          <a:prstGeom prst="arc">
            <a:avLst>
              <a:gd name="adj1" fmla="val 18648353"/>
              <a:gd name="adj2" fmla="val 21547727"/>
            </a:avLst>
          </a:prstGeom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2267744" y="234888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6" name="Дуга 65"/>
          <p:cNvSpPr/>
          <p:nvPr/>
        </p:nvSpPr>
        <p:spPr>
          <a:xfrm>
            <a:off x="1835696" y="1988840"/>
            <a:ext cx="4176464" cy="4104456"/>
          </a:xfrm>
          <a:prstGeom prst="arc">
            <a:avLst>
              <a:gd name="adj1" fmla="val 5605585"/>
              <a:gd name="adj2" fmla="val 5442159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низ 86"/>
          <p:cNvSpPr/>
          <p:nvPr/>
        </p:nvSpPr>
        <p:spPr>
          <a:xfrm rot="16036733">
            <a:off x="3508648" y="5818533"/>
            <a:ext cx="72008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5292080" y="2420888"/>
            <a:ext cx="216024" cy="21602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5940152" y="170080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>
            <a:off x="1691680" y="1988840"/>
            <a:ext cx="4320480" cy="4104456"/>
          </a:xfrm>
          <a:prstGeom prst="arc">
            <a:avLst>
              <a:gd name="adj1" fmla="val 19017707"/>
              <a:gd name="adj2" fmla="val 4572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endCxn id="35" idx="0"/>
          </p:cNvCxnSpPr>
          <p:nvPr/>
        </p:nvCxnSpPr>
        <p:spPr>
          <a:xfrm>
            <a:off x="3923928" y="4005064"/>
            <a:ext cx="1480777" cy="0"/>
          </a:xfrm>
          <a:prstGeom prst="line">
            <a:avLst/>
          </a:prstGeom>
          <a:ln w="762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5364088" y="2564904"/>
            <a:ext cx="40372" cy="13997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084168" y="1844824"/>
            <a:ext cx="0" cy="2160240"/>
          </a:xfrm>
          <a:prstGeom prst="line">
            <a:avLst/>
          </a:prstGeom>
          <a:ln w="7620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узел 63"/>
          <p:cNvSpPr/>
          <p:nvPr/>
        </p:nvSpPr>
        <p:spPr>
          <a:xfrm>
            <a:off x="5220072" y="3861048"/>
            <a:ext cx="288032" cy="288032"/>
          </a:xfrm>
          <a:prstGeom prst="flowChartConnector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H="1" flipV="1">
            <a:off x="3779912" y="3861048"/>
            <a:ext cx="288032" cy="288032"/>
          </a:xfrm>
          <a:prstGeom prst="flowChartConnec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5940152" y="386104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7" grpId="0" animBg="1"/>
      <p:bldP spid="68" grpId="0" animBg="1"/>
      <p:bldP spid="6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Координаты точки</a:t>
            </a:r>
            <a:endParaRPr lang="ru-RU" sz="5400" b="1" i="1" u="sng" dirty="0">
              <a:solidFill>
                <a:schemeClr val="tx2"/>
              </a:solidFill>
            </a:endParaRPr>
          </a:p>
        </p:txBody>
      </p:sp>
      <p:grpSp>
        <p:nvGrpSpPr>
          <p:cNvPr id="137" name="Группа 136"/>
          <p:cNvGrpSpPr/>
          <p:nvPr/>
        </p:nvGrpSpPr>
        <p:grpSpPr>
          <a:xfrm>
            <a:off x="5004048" y="1988840"/>
            <a:ext cx="2848937" cy="2520280"/>
            <a:chOff x="3635896" y="3573016"/>
            <a:chExt cx="2848937" cy="2520280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4572000" y="3573016"/>
              <a:ext cx="1912833" cy="1633806"/>
              <a:chOff x="2515151" y="3933056"/>
              <a:chExt cx="1912833" cy="1633806"/>
            </a:xfrm>
          </p:grpSpPr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555776" y="5517232"/>
                <a:ext cx="1872208" cy="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2555776" y="3933056"/>
                <a:ext cx="615049" cy="1518847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Овал 110"/>
              <p:cNvSpPr/>
              <p:nvPr/>
            </p:nvSpPr>
            <p:spPr>
              <a:xfrm rot="6748494" flipH="1">
                <a:off x="2504743" y="5405182"/>
                <a:ext cx="172088" cy="1512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3" name="Дуга 132"/>
            <p:cNvSpPr/>
            <p:nvPr/>
          </p:nvSpPr>
          <p:spPr>
            <a:xfrm>
              <a:off x="3635896" y="4005064"/>
              <a:ext cx="2160240" cy="2088232"/>
            </a:xfrm>
            <a:prstGeom prst="arc">
              <a:avLst>
                <a:gd name="adj1" fmla="val 17185899"/>
                <a:gd name="adj2" fmla="val 386245"/>
              </a:avLst>
            </a:prstGeom>
            <a:ln w="57150">
              <a:solidFill>
                <a:srgbClr val="FF669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323528" y="1916832"/>
            <a:ext cx="2848937" cy="2520280"/>
            <a:chOff x="3635896" y="3573016"/>
            <a:chExt cx="2848937" cy="2520280"/>
          </a:xfrm>
        </p:grpSpPr>
        <p:grpSp>
          <p:nvGrpSpPr>
            <p:cNvPr id="145" name="Группа 131"/>
            <p:cNvGrpSpPr/>
            <p:nvPr/>
          </p:nvGrpSpPr>
          <p:grpSpPr>
            <a:xfrm>
              <a:off x="4572000" y="3573016"/>
              <a:ext cx="1912833" cy="1633806"/>
              <a:chOff x="2515151" y="3933056"/>
              <a:chExt cx="1912833" cy="1633806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2555776" y="5517232"/>
                <a:ext cx="1872208" cy="0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V="1">
                <a:off x="2555776" y="3933056"/>
                <a:ext cx="615049" cy="1518847"/>
              </a:xfrm>
              <a:prstGeom prst="lin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Овал 148"/>
              <p:cNvSpPr/>
              <p:nvPr/>
            </p:nvSpPr>
            <p:spPr>
              <a:xfrm rot="6748494" flipH="1">
                <a:off x="2504743" y="5405182"/>
                <a:ext cx="172088" cy="1512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6" name="Дуга 145"/>
            <p:cNvSpPr/>
            <p:nvPr/>
          </p:nvSpPr>
          <p:spPr>
            <a:xfrm>
              <a:off x="3635896" y="4005064"/>
              <a:ext cx="2160240" cy="2088232"/>
            </a:xfrm>
            <a:prstGeom prst="arc">
              <a:avLst>
                <a:gd name="adj1" fmla="val 17185899"/>
                <a:gd name="adj2" fmla="val 386245"/>
              </a:avLst>
            </a:prstGeom>
            <a:ln w="57150">
              <a:solidFill>
                <a:srgbClr val="FF6699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1" name="Прямая соединительная линия 150"/>
          <p:cNvCxnSpPr>
            <a:stCxn id="109" idx="0"/>
          </p:cNvCxnSpPr>
          <p:nvPr/>
        </p:nvCxnSpPr>
        <p:spPr>
          <a:xfrm flipH="1">
            <a:off x="1907704" y="2060848"/>
            <a:ext cx="36004" cy="1440160"/>
          </a:xfrm>
          <a:prstGeom prst="line">
            <a:avLst/>
          </a:prstGeom>
          <a:ln w="7620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1907704" y="1916832"/>
            <a:ext cx="40370" cy="15841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Овал 108"/>
          <p:cNvSpPr/>
          <p:nvPr/>
        </p:nvSpPr>
        <p:spPr>
          <a:xfrm flipV="1">
            <a:off x="1835696" y="1844824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1835696" y="3429000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TextBox 208"/>
          <p:cNvSpPr txBox="1"/>
          <p:nvPr/>
        </p:nvSpPr>
        <p:spPr>
          <a:xfrm>
            <a:off x="1043608" y="350100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835696" y="1340768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M</a:t>
            </a:r>
            <a:r>
              <a:rPr lang="ru-RU" sz="4000" b="1" dirty="0" smtClean="0"/>
              <a:t>(Х;У)</a:t>
            </a:r>
            <a:endParaRPr lang="ru-RU" sz="4000" b="1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1763688" y="3501008"/>
            <a:ext cx="458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213" name="Дуга 212"/>
          <p:cNvSpPr/>
          <p:nvPr/>
        </p:nvSpPr>
        <p:spPr>
          <a:xfrm>
            <a:off x="4788024" y="1916832"/>
            <a:ext cx="3024336" cy="3024336"/>
          </a:xfrm>
          <a:prstGeom prst="arc">
            <a:avLst>
              <a:gd name="adj1" fmla="val 13443471"/>
              <a:gd name="adj2" fmla="val 1683168"/>
            </a:avLst>
          </a:prstGeom>
          <a:ln w="762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5796136" y="3573016"/>
            <a:ext cx="495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6516216" y="1340768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M</a:t>
            </a:r>
            <a:r>
              <a:rPr lang="ru-RU" sz="4000" b="1" dirty="0" smtClean="0"/>
              <a:t>(</a:t>
            </a:r>
            <a:r>
              <a:rPr lang="en-US" sz="4000" b="1" dirty="0" smtClean="0"/>
              <a:t>t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212" name="Овал 211"/>
          <p:cNvSpPr/>
          <p:nvPr/>
        </p:nvSpPr>
        <p:spPr>
          <a:xfrm flipV="1">
            <a:off x="6516216" y="1844824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TextBox 215"/>
          <p:cNvSpPr txBox="1"/>
          <p:nvPr/>
        </p:nvSpPr>
        <p:spPr>
          <a:xfrm>
            <a:off x="6156176" y="285293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</a:rPr>
              <a:t>t</a:t>
            </a:r>
            <a:r>
              <a:rPr lang="en-US" sz="3200" b="1" dirty="0" err="1" smtClean="0">
                <a:solidFill>
                  <a:schemeClr val="tx2"/>
                </a:solidFill>
              </a:rPr>
              <a:t>rad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884368" y="335699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0</a:t>
            </a:r>
            <a:endParaRPr lang="ru-RU" sz="4000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5436096" y="2204864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R=1</a:t>
            </a:r>
            <a:endParaRPr lang="ru-RU" sz="4000" dirty="0"/>
          </a:p>
        </p:txBody>
      </p:sp>
      <p:sp>
        <p:nvSpPr>
          <p:cNvPr id="219" name="Прямоугольник 218"/>
          <p:cNvSpPr/>
          <p:nvPr/>
        </p:nvSpPr>
        <p:spPr>
          <a:xfrm>
            <a:off x="683568" y="2276872"/>
            <a:ext cx="98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R=1</a:t>
            </a:r>
            <a:endParaRPr lang="ru-RU" sz="4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1763688" y="4725144"/>
            <a:ext cx="5544616" cy="769441"/>
          </a:xfrm>
          <a:prstGeom prst="rect">
            <a:avLst/>
          </a:prstGeom>
          <a:noFill/>
          <a:ln w="762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tx2"/>
                </a:solidFill>
              </a:rPr>
              <a:t>х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</a:rPr>
              <a:t>= </a:t>
            </a:r>
            <a:r>
              <a:rPr lang="en-US" sz="4400" b="1" dirty="0" smtClean="0">
                <a:solidFill>
                  <a:schemeClr val="tx2"/>
                </a:solidFill>
              </a:rPr>
              <a:t>cos t; y = </a:t>
            </a:r>
            <a:r>
              <a:rPr lang="en-US" sz="4400" b="1" dirty="0" err="1" smtClean="0">
                <a:solidFill>
                  <a:schemeClr val="tx2"/>
                </a:solidFill>
              </a:rPr>
              <a:t>sint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195736" y="4005064"/>
            <a:ext cx="5040560" cy="2304256"/>
          </a:xfrm>
          <a:prstGeom prst="rightArrow">
            <a:avLst>
              <a:gd name="adj1" fmla="val 50000"/>
              <a:gd name="adj2" fmla="val 76971"/>
            </a:avLst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animBg="1"/>
      <p:bldP spid="208" grpId="3" animBg="1"/>
      <p:bldP spid="212" grpId="0" animBg="1"/>
      <p:bldP spid="216" grpId="0"/>
      <p:bldP spid="216" grpId="1"/>
      <p:bldP spid="22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91264" cy="2420888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  <a:cs typeface="Times New Roman" pitchFamily="18" charset="0"/>
              </a:rPr>
              <a:t>Разрежем окружность в точке </a:t>
            </a:r>
            <a:r>
              <a:rPr lang="el-GR" sz="5400" b="1" i="1" u="sng" dirty="0" smtClean="0">
                <a:solidFill>
                  <a:srgbClr val="FF0000"/>
                </a:solidFill>
                <a:cs typeface="Times New Roman" pitchFamily="18" charset="0"/>
              </a:rPr>
              <a:t>π</a:t>
            </a:r>
            <a:r>
              <a:rPr lang="ru-RU" sz="5400" b="1" i="1" u="sng" dirty="0" smtClean="0">
                <a:solidFill>
                  <a:schemeClr val="tx2"/>
                </a:solidFill>
                <a:cs typeface="Times New Roman" pitchFamily="18" charset="0"/>
              </a:rPr>
              <a:t>  и распрямим её</a:t>
            </a:r>
            <a:endParaRPr lang="ru-RU" sz="5400" b="1" i="1" u="sng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208283"/>
            <a:ext cx="9144000" cy="38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От «</a:t>
            </a:r>
            <a:r>
              <a:rPr lang="en-US" sz="5400" b="1" i="1" u="sng" dirty="0" smtClean="0">
                <a:solidFill>
                  <a:srgbClr val="C00000"/>
                </a:solidFill>
              </a:rPr>
              <a:t>t</a:t>
            </a:r>
            <a:r>
              <a:rPr lang="ru-RU" sz="5400" b="1" i="1" u="sng" dirty="0" smtClean="0">
                <a:solidFill>
                  <a:schemeClr val="tx2"/>
                </a:solidFill>
              </a:rPr>
              <a:t>»</a:t>
            </a:r>
            <a:r>
              <a:rPr lang="en-US" sz="5400" b="1" i="1" u="sng" dirty="0" smtClean="0">
                <a:solidFill>
                  <a:schemeClr val="tx2"/>
                </a:solidFill>
              </a:rPr>
              <a:t> </a:t>
            </a:r>
            <a:r>
              <a:rPr lang="ru-RU" sz="5400" b="1" i="1" u="sng" dirty="0" smtClean="0">
                <a:solidFill>
                  <a:schemeClr val="tx2"/>
                </a:solidFill>
              </a:rPr>
              <a:t>до «</a:t>
            </a:r>
            <a:r>
              <a:rPr lang="en-US" sz="5400" b="1" i="1" u="sng" dirty="0" smtClean="0"/>
              <a:t>y</a:t>
            </a:r>
            <a:r>
              <a:rPr lang="ru-RU" sz="5400" b="1" i="1" u="sng" dirty="0" smtClean="0">
                <a:solidFill>
                  <a:schemeClr val="tx2"/>
                </a:solidFill>
              </a:rPr>
              <a:t>» при </a:t>
            </a:r>
            <a:r>
              <a:rPr lang="en-US" sz="5400" b="1" i="1" u="sng" dirty="0" smtClean="0"/>
              <a:t>y</a:t>
            </a:r>
            <a:r>
              <a:rPr lang="ru-RU" sz="5400" b="1" i="1" u="sng" dirty="0" smtClean="0"/>
              <a:t> </a:t>
            </a:r>
            <a:r>
              <a:rPr lang="en-US" sz="5400" b="1" i="1" u="sng" dirty="0" smtClean="0">
                <a:solidFill>
                  <a:schemeClr val="tx2"/>
                </a:solidFill>
              </a:rPr>
              <a:t>= sin</a:t>
            </a:r>
            <a:r>
              <a:rPr lang="en-US" sz="5400" b="1" i="1" u="sng" dirty="0" smtClean="0">
                <a:solidFill>
                  <a:srgbClr val="C00000"/>
                </a:solidFill>
              </a:rPr>
              <a:t> t</a:t>
            </a:r>
            <a:endParaRPr lang="ru-RU" sz="5400" b="1" i="1" u="sng" dirty="0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843808" y="1772816"/>
            <a:ext cx="4608512" cy="3600400"/>
            <a:chOff x="2843808" y="1772816"/>
            <a:chExt cx="4608512" cy="3600400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843808" y="3861048"/>
              <a:ext cx="460851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4644008" y="1772816"/>
              <a:ext cx="0" cy="36004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Овал 8"/>
          <p:cNvSpPr/>
          <p:nvPr/>
        </p:nvSpPr>
        <p:spPr>
          <a:xfrm>
            <a:off x="3203848" y="2420888"/>
            <a:ext cx="2880320" cy="28083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203848" y="2420888"/>
            <a:ext cx="2880320" cy="2808312"/>
          </a:xfrm>
          <a:prstGeom prst="arc">
            <a:avLst>
              <a:gd name="adj1" fmla="val 19428119"/>
              <a:gd name="adj2" fmla="val 1982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716016" y="2996952"/>
            <a:ext cx="1151796" cy="14833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4572001" y="2924944"/>
            <a:ext cx="144016" cy="144016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084168" y="3861048"/>
            <a:ext cx="28803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4168" y="38610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868144" y="3068960"/>
            <a:ext cx="144041" cy="27699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9" idx="4"/>
          </p:cNvCxnSpPr>
          <p:nvPr/>
        </p:nvCxnSpPr>
        <p:spPr>
          <a:xfrm flipH="1">
            <a:off x="4644008" y="3068960"/>
            <a:ext cx="1" cy="7920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11960" y="3861048"/>
            <a:ext cx="46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0</a:t>
            </a:r>
            <a:endParaRPr lang="ru-RU" sz="4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707904" y="270892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0.6</a:t>
            </a:r>
            <a:endParaRPr lang="ru-RU" sz="3600" b="1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788024" y="1700808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sin</a:t>
            </a:r>
            <a:r>
              <a:rPr lang="en-US" sz="4000" b="1" dirty="0" smtClean="0">
                <a:solidFill>
                  <a:srgbClr val="FF0000"/>
                </a:solidFill>
              </a:rPr>
              <a:t> 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263691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628800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y</a:t>
            </a:r>
            <a:endParaRPr lang="ru-RU" sz="4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11" grpId="0" build="allAtOnce"/>
      <p:bldP spid="53" grpId="0"/>
      <p:bldP spid="53" grpId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От «</a:t>
            </a:r>
            <a:r>
              <a:rPr lang="en-US" b="1" i="1" u="sng" dirty="0" smtClean="0">
                <a:solidFill>
                  <a:srgbClr val="C00000"/>
                </a:solidFill>
              </a:rPr>
              <a:t>t</a:t>
            </a:r>
            <a:r>
              <a:rPr lang="ru-RU" b="1" i="1" u="sng" dirty="0" smtClean="0">
                <a:solidFill>
                  <a:schemeClr val="tx2"/>
                </a:solidFill>
              </a:rPr>
              <a:t>»</a:t>
            </a:r>
            <a:r>
              <a:rPr lang="en-US" b="1" i="1" u="sng" dirty="0" smtClean="0">
                <a:solidFill>
                  <a:schemeClr val="tx2"/>
                </a:solidFill>
              </a:rPr>
              <a:t> </a:t>
            </a:r>
            <a:r>
              <a:rPr lang="ru-RU" b="1" i="1" u="sng" dirty="0" smtClean="0">
                <a:solidFill>
                  <a:schemeClr val="tx2"/>
                </a:solidFill>
              </a:rPr>
              <a:t>до «</a:t>
            </a:r>
            <a:r>
              <a:rPr lang="en-US" b="1" i="1" u="sng" dirty="0" smtClean="0"/>
              <a:t>x</a:t>
            </a:r>
            <a:r>
              <a:rPr lang="ru-RU" b="1" i="1" u="sng" dirty="0" smtClean="0">
                <a:solidFill>
                  <a:schemeClr val="tx2"/>
                </a:solidFill>
              </a:rPr>
              <a:t>» при </a:t>
            </a:r>
            <a:r>
              <a:rPr lang="en-US" b="1" i="1" u="sng" dirty="0" smtClean="0"/>
              <a:t>x</a:t>
            </a:r>
            <a:r>
              <a:rPr lang="ru-RU" b="1" i="1" u="sng" dirty="0" smtClean="0"/>
              <a:t> </a:t>
            </a:r>
            <a:r>
              <a:rPr lang="en-US" b="1" i="1" u="sng" dirty="0" smtClean="0">
                <a:solidFill>
                  <a:schemeClr val="tx2"/>
                </a:solidFill>
              </a:rPr>
              <a:t>= cos</a:t>
            </a:r>
            <a:r>
              <a:rPr lang="en-US" b="1" i="1" u="sng" dirty="0" smtClean="0">
                <a:solidFill>
                  <a:srgbClr val="C00000"/>
                </a:solidFill>
              </a:rPr>
              <a:t> t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55776" y="1916832"/>
            <a:ext cx="4536504" cy="3600400"/>
            <a:chOff x="2843808" y="1772816"/>
            <a:chExt cx="4608512" cy="36004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843808" y="1772816"/>
              <a:ext cx="4608512" cy="3600400"/>
              <a:chOff x="2843808" y="1772816"/>
              <a:chExt cx="4608512" cy="3600400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>
                <a:off x="2843808" y="3861048"/>
                <a:ext cx="4608512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/>
              <p:cNvCxnSpPr/>
              <p:nvPr/>
            </p:nvCxnSpPr>
            <p:spPr>
              <a:xfrm flipV="1">
                <a:off x="4644008" y="1772816"/>
                <a:ext cx="0" cy="36004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Овал 6"/>
            <p:cNvSpPr/>
            <p:nvPr/>
          </p:nvSpPr>
          <p:spPr>
            <a:xfrm>
              <a:off x="3203848" y="2420888"/>
              <a:ext cx="2880320" cy="28083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44208" y="393305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x = cos 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12" name="Блок-схема: узел 11"/>
          <p:cNvSpPr/>
          <p:nvPr/>
        </p:nvSpPr>
        <p:spPr>
          <a:xfrm flipH="1" flipV="1">
            <a:off x="4932040" y="2708920"/>
            <a:ext cx="261742" cy="2880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2843808" y="2564904"/>
            <a:ext cx="2880320" cy="2808312"/>
          </a:xfrm>
          <a:prstGeom prst="arc">
            <a:avLst>
              <a:gd name="adj1" fmla="val 18253021"/>
              <a:gd name="adj2" fmla="val 21564897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 flipV="1">
            <a:off x="4211960" y="3861048"/>
            <a:ext cx="288032" cy="28803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 flipH="1" flipV="1">
            <a:off x="5580112" y="3861048"/>
            <a:ext cx="261742" cy="28803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220072" y="2348880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76056" y="2780928"/>
            <a:ext cx="0" cy="1224136"/>
          </a:xfrm>
          <a:prstGeom prst="line">
            <a:avLst/>
          </a:prstGeom>
          <a:ln w="76200">
            <a:solidFill>
              <a:schemeClr val="tx2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9992" y="4005064"/>
            <a:ext cx="1152127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0,</a:t>
            </a:r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79912" y="40050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0</a:t>
            </a:r>
            <a:endParaRPr lang="ru-RU" sz="4000" b="1" dirty="0"/>
          </a:p>
        </p:txBody>
      </p:sp>
      <p:cxnSp>
        <p:nvCxnSpPr>
          <p:cNvPr id="33" name="Прямая соединительная линия 32"/>
          <p:cNvCxnSpPr>
            <a:endCxn id="23" idx="0"/>
          </p:cNvCxnSpPr>
          <p:nvPr/>
        </p:nvCxnSpPr>
        <p:spPr>
          <a:xfrm>
            <a:off x="4355976" y="4005064"/>
            <a:ext cx="720080" cy="0"/>
          </a:xfrm>
          <a:prstGeom prst="line">
            <a:avLst/>
          </a:prstGeom>
          <a:ln w="76200">
            <a:solidFill>
              <a:srgbClr val="FF6699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6" grpId="0" animBg="1"/>
      <p:bldP spid="17" grpId="0" animBg="1"/>
      <p:bldP spid="18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u="sng" dirty="0" smtClean="0">
                <a:solidFill>
                  <a:schemeClr val="tx2"/>
                </a:solidFill>
              </a:rPr>
              <a:t>От «</a:t>
            </a:r>
            <a:r>
              <a:rPr lang="en-US" sz="7200" b="1" i="1" u="sng" dirty="0" smtClean="0">
                <a:solidFill>
                  <a:srgbClr val="C00000"/>
                </a:solidFill>
              </a:rPr>
              <a:t>t</a:t>
            </a:r>
            <a:r>
              <a:rPr lang="ru-RU" sz="7200" b="1" i="1" u="sng" dirty="0" smtClean="0">
                <a:solidFill>
                  <a:schemeClr val="tx2"/>
                </a:solidFill>
              </a:rPr>
              <a:t>»</a:t>
            </a:r>
            <a:r>
              <a:rPr lang="en-US" sz="7200" b="1" i="1" u="sng" dirty="0" smtClean="0">
                <a:solidFill>
                  <a:schemeClr val="tx2"/>
                </a:solidFill>
              </a:rPr>
              <a:t> </a:t>
            </a:r>
            <a:r>
              <a:rPr lang="ru-RU" sz="7200" b="1" i="1" u="sng" dirty="0" smtClean="0">
                <a:solidFill>
                  <a:schemeClr val="tx2"/>
                </a:solidFill>
              </a:rPr>
              <a:t>до </a:t>
            </a:r>
            <a:r>
              <a:rPr lang="en-US" sz="7200" b="1" u="sng" dirty="0" err="1" smtClean="0">
                <a:solidFill>
                  <a:schemeClr val="tx2"/>
                </a:solidFill>
              </a:rPr>
              <a:t>tg</a:t>
            </a:r>
            <a:r>
              <a:rPr lang="en-US" sz="7200" b="1" i="1" u="sng" dirty="0" err="1" smtClean="0">
                <a:solidFill>
                  <a:srgbClr val="C00000"/>
                </a:solidFill>
              </a:rPr>
              <a:t>t</a:t>
            </a:r>
            <a:endParaRPr lang="ru-RU" sz="7200" u="sng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843808" y="1916832"/>
            <a:ext cx="4536504" cy="3600400"/>
            <a:chOff x="2843808" y="1772816"/>
            <a:chExt cx="4608512" cy="3600400"/>
          </a:xfrm>
        </p:grpSpPr>
        <p:grpSp>
          <p:nvGrpSpPr>
            <p:cNvPr id="5" name="Группа 3"/>
            <p:cNvGrpSpPr/>
            <p:nvPr/>
          </p:nvGrpSpPr>
          <p:grpSpPr>
            <a:xfrm>
              <a:off x="2843808" y="1772816"/>
              <a:ext cx="4608512" cy="3600400"/>
              <a:chOff x="2843808" y="1772816"/>
              <a:chExt cx="4608512" cy="3600400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2843808" y="3861048"/>
                <a:ext cx="4608512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4644008" y="1772816"/>
                <a:ext cx="0" cy="36004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Овал 5"/>
            <p:cNvSpPr/>
            <p:nvPr/>
          </p:nvSpPr>
          <p:spPr>
            <a:xfrm>
              <a:off x="3203848" y="2420888"/>
              <a:ext cx="2880320" cy="28083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6012160" y="1484784"/>
            <a:ext cx="72008" cy="4608512"/>
          </a:xfrm>
          <a:prstGeom prst="line">
            <a:avLst/>
          </a:prstGeom>
          <a:ln w="762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3131840" y="2564904"/>
            <a:ext cx="2880320" cy="2808312"/>
          </a:xfrm>
          <a:prstGeom prst="arc">
            <a:avLst>
              <a:gd name="adj1" fmla="val 19212993"/>
              <a:gd name="adj2" fmla="val 158929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644008" y="2564904"/>
            <a:ext cx="1368152" cy="1440160"/>
          </a:xfrm>
          <a:prstGeom prst="line">
            <a:avLst/>
          </a:prstGeom>
          <a:ln w="76200">
            <a:solidFill>
              <a:srgbClr val="FF6699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>
            <a:off x="5940152" y="393305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5508104" y="292494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5940152" y="242088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012160" y="342900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2348880"/>
            <a:ext cx="36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1960" y="34290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0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4168" y="2132856"/>
            <a:ext cx="1922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1,1=tg 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56176" y="5013176"/>
            <a:ext cx="108012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tg 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53" name="Блок-схема: узел 52"/>
          <p:cNvSpPr/>
          <p:nvPr/>
        </p:nvSpPr>
        <p:spPr>
          <a:xfrm flipH="1">
            <a:off x="4499992" y="386104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012160" y="2492896"/>
            <a:ext cx="0" cy="151216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60432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Фракталы в природе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700808"/>
            <a:ext cx="6624735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i="1" u="sng" dirty="0" smtClean="0">
              <a:solidFill>
                <a:schemeClr val="tx2"/>
              </a:solidFill>
            </a:endParaRPr>
          </a:p>
          <a:p>
            <a:pPr algn="ctr"/>
            <a:r>
              <a:rPr lang="ru-RU" sz="5400" b="1" i="1" u="sng" dirty="0" smtClean="0">
                <a:solidFill>
                  <a:schemeClr val="tx2"/>
                </a:solidFill>
              </a:rPr>
              <a:t>Запомните!</a:t>
            </a:r>
          </a:p>
          <a:p>
            <a:pPr algn="ctr"/>
            <a:endParaRPr lang="ru-RU" sz="3600" b="1" i="1" u="sng" dirty="0" smtClean="0">
              <a:solidFill>
                <a:schemeClr val="tx2"/>
              </a:solidFill>
            </a:endParaRPr>
          </a:p>
          <a:p>
            <a:pPr marL="1143000" indent="-1143000" algn="ctr">
              <a:buFont typeface="+mj-lt"/>
              <a:buAutoNum type="arabicParenR"/>
            </a:pPr>
            <a:r>
              <a:rPr lang="en-US" sz="4400" b="1" i="1" dirty="0" smtClean="0">
                <a:solidFill>
                  <a:schemeClr val="tx2"/>
                </a:solidFill>
              </a:rPr>
              <a:t>M( cost</a:t>
            </a:r>
            <a:r>
              <a:rPr lang="ru-RU" sz="4400" b="1" i="1" dirty="0" smtClean="0">
                <a:solidFill>
                  <a:schemeClr val="tx2"/>
                </a:solidFill>
              </a:rPr>
              <a:t>;</a:t>
            </a:r>
            <a:r>
              <a:rPr lang="en-US" sz="4400" b="1" i="1" dirty="0" smtClean="0">
                <a:solidFill>
                  <a:schemeClr val="tx2"/>
                </a:solidFill>
              </a:rPr>
              <a:t> </a:t>
            </a:r>
            <a:r>
              <a:rPr lang="en-US" sz="4400" b="1" i="1" dirty="0" err="1" smtClean="0">
                <a:solidFill>
                  <a:schemeClr val="tx2"/>
                </a:solidFill>
              </a:rPr>
              <a:t>sint</a:t>
            </a:r>
            <a:r>
              <a:rPr lang="en-US" sz="4400" b="1" i="1" dirty="0" smtClean="0">
                <a:solidFill>
                  <a:schemeClr val="tx2"/>
                </a:solidFill>
              </a:rPr>
              <a:t>), </a:t>
            </a:r>
            <a:r>
              <a:rPr lang="ru-RU" sz="4400" b="1" i="1" dirty="0" smtClean="0">
                <a:solidFill>
                  <a:schemeClr val="tx2"/>
                </a:solidFill>
              </a:rPr>
              <a:t>где  </a:t>
            </a:r>
            <a:r>
              <a:rPr lang="en-US" sz="4400" b="1" i="1" dirty="0" smtClean="0">
                <a:solidFill>
                  <a:schemeClr val="tx2"/>
                </a:solidFill>
              </a:rPr>
              <a:t> </a:t>
            </a:r>
            <a:r>
              <a:rPr lang="ru-RU" sz="4400" b="1" i="1" dirty="0" smtClean="0">
                <a:solidFill>
                  <a:schemeClr val="tx2"/>
                </a:solidFill>
              </a:rPr>
              <a:t>     </a:t>
            </a:r>
            <a:r>
              <a:rPr lang="en-US" sz="4400" b="1" i="1" dirty="0" smtClean="0">
                <a:solidFill>
                  <a:schemeClr val="tx2"/>
                </a:solidFill>
              </a:rPr>
              <a:t>   </a:t>
            </a:r>
            <a:r>
              <a:rPr lang="ru-RU" sz="4400" b="1" i="1" dirty="0" smtClean="0">
                <a:solidFill>
                  <a:schemeClr val="tx2"/>
                </a:solidFill>
              </a:rPr>
              <a:t>            </a:t>
            </a:r>
            <a:r>
              <a:rPr lang="en-US" sz="4400" b="1" i="1" dirty="0" smtClean="0">
                <a:solidFill>
                  <a:schemeClr val="tx2"/>
                </a:solidFill>
              </a:rPr>
              <a:t> </a:t>
            </a:r>
            <a:r>
              <a:rPr lang="ru-RU" sz="4400" b="1" i="1" dirty="0" smtClean="0">
                <a:solidFill>
                  <a:schemeClr val="tx2"/>
                </a:solidFill>
              </a:rPr>
              <a:t>    </a:t>
            </a:r>
            <a:r>
              <a:rPr lang="en-US" sz="4400" b="1" i="1" dirty="0" smtClean="0">
                <a:solidFill>
                  <a:schemeClr val="tx2"/>
                </a:solidFill>
              </a:rPr>
              <a:t>x </a:t>
            </a:r>
            <a:r>
              <a:rPr lang="ru-RU" sz="4400" b="1" i="1" dirty="0" smtClean="0">
                <a:solidFill>
                  <a:schemeClr val="tx2"/>
                </a:solidFill>
              </a:rPr>
              <a:t>= </a:t>
            </a:r>
            <a:r>
              <a:rPr lang="en-US" sz="4400" b="1" i="1" dirty="0" err="1" smtClean="0">
                <a:solidFill>
                  <a:schemeClr val="tx2"/>
                </a:solidFill>
              </a:rPr>
              <a:t>sint</a:t>
            </a:r>
            <a:r>
              <a:rPr lang="en-US" sz="4400" b="1" i="1" dirty="0" smtClean="0">
                <a:solidFill>
                  <a:schemeClr val="tx2"/>
                </a:solidFill>
              </a:rPr>
              <a:t>, y = cost, t</a:t>
            </a:r>
            <a:r>
              <a:rPr lang="ru-RU" sz="4400" b="1" i="1" dirty="0" smtClean="0">
                <a:solidFill>
                  <a:schemeClr val="tx2"/>
                </a:solidFill>
              </a:rPr>
              <a:t>Є</a:t>
            </a:r>
            <a:r>
              <a:rPr lang="en-US" sz="4400" b="1" i="1" dirty="0" smtClean="0">
                <a:solidFill>
                  <a:schemeClr val="tx2"/>
                </a:solidFill>
              </a:rPr>
              <a:t>R ;</a:t>
            </a:r>
          </a:p>
          <a:p>
            <a:pPr marL="914400" indent="-914400" algn="ctr">
              <a:buFont typeface="+mj-lt"/>
              <a:buAutoNum type="arabicParenR"/>
            </a:pPr>
            <a:r>
              <a:rPr lang="ru-RU" sz="4400" b="1" i="1" dirty="0" smtClean="0">
                <a:solidFill>
                  <a:schemeClr val="tx2"/>
                </a:solidFill>
              </a:rPr>
              <a:t>Функции</a:t>
            </a:r>
            <a:r>
              <a:rPr lang="en-US" sz="4400" b="1" i="1" dirty="0" smtClean="0">
                <a:solidFill>
                  <a:schemeClr val="tx2"/>
                </a:solidFill>
              </a:rPr>
              <a:t>:                               </a:t>
            </a:r>
            <a:r>
              <a:rPr lang="ru-RU" sz="4400" b="1" i="1" dirty="0" smtClean="0">
                <a:solidFill>
                  <a:schemeClr val="tx2"/>
                </a:solidFill>
              </a:rPr>
              <a:t>             у = </a:t>
            </a:r>
            <a:r>
              <a:rPr lang="en-US" sz="4400" b="1" i="1" dirty="0" smtClean="0">
                <a:solidFill>
                  <a:schemeClr val="tx2"/>
                </a:solidFill>
              </a:rPr>
              <a:t>sinx, y = cosx</a:t>
            </a:r>
            <a:r>
              <a:rPr lang="ru-RU" sz="4400" b="1" i="1" dirty="0" smtClean="0">
                <a:solidFill>
                  <a:schemeClr val="tx2"/>
                </a:solidFill>
              </a:rPr>
              <a:t>, где </a:t>
            </a:r>
            <a:r>
              <a:rPr lang="ru-RU" sz="4400" b="1" i="1" dirty="0" err="1" smtClean="0">
                <a:solidFill>
                  <a:schemeClr val="tx2"/>
                </a:solidFill>
              </a:rPr>
              <a:t>хЄ</a:t>
            </a:r>
            <a:r>
              <a:rPr lang="en-US" sz="4400" b="1" i="1" dirty="0" smtClean="0">
                <a:solidFill>
                  <a:schemeClr val="tx2"/>
                </a:solidFill>
              </a:rPr>
              <a:t>R.</a:t>
            </a:r>
          </a:p>
          <a:p>
            <a:pPr marL="1143000" indent="-1143000"/>
            <a:endParaRPr lang="ru-RU" sz="6600" b="1" i="1" u="sng" dirty="0" smtClean="0">
              <a:solidFill>
                <a:schemeClr val="tx2"/>
              </a:solidFill>
            </a:endParaRPr>
          </a:p>
          <a:p>
            <a:endParaRPr lang="ru-RU" sz="66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b="1" i="1" u="sng" dirty="0" smtClean="0">
                <a:solidFill>
                  <a:schemeClr val="tx2"/>
                </a:solidFill>
              </a:rPr>
              <a:t>График </a:t>
            </a:r>
            <a:r>
              <a:rPr lang="en-US" sz="6600" b="1" i="1" u="sng" dirty="0" smtClean="0">
                <a:solidFill>
                  <a:schemeClr val="tx2"/>
                </a:solidFill>
              </a:rPr>
              <a:t>y </a:t>
            </a:r>
            <a:r>
              <a:rPr lang="ru-RU" sz="6600" b="1" i="1" u="sng" dirty="0" smtClean="0">
                <a:solidFill>
                  <a:schemeClr val="tx2"/>
                </a:solidFill>
              </a:rPr>
              <a:t>= </a:t>
            </a:r>
            <a:r>
              <a:rPr lang="en-US" sz="6600" b="1" i="1" u="sng" dirty="0" smtClean="0">
                <a:solidFill>
                  <a:schemeClr val="tx2"/>
                </a:solidFill>
              </a:rPr>
              <a:t>sin x</a:t>
            </a:r>
            <a:r>
              <a:rPr lang="ru-RU" sz="6600" b="1" i="1" u="sng" dirty="0" smtClean="0">
                <a:solidFill>
                  <a:schemeClr val="tx2"/>
                </a:solidFill>
              </a:rPr>
              <a:t> на </a:t>
            </a:r>
            <a:r>
              <a:rPr lang="en-US" sz="6600" b="1" i="1" u="sng" dirty="0" smtClean="0">
                <a:solidFill>
                  <a:schemeClr val="tx2"/>
                </a:solidFill>
              </a:rPr>
              <a:t>[0;2</a:t>
            </a:r>
            <a:r>
              <a:rPr lang="el-GR" sz="6600" b="1" i="1" u="sng" dirty="0" smtClean="0">
                <a:solidFill>
                  <a:schemeClr val="tx2"/>
                </a:solidFill>
              </a:rPr>
              <a:t>π</a:t>
            </a:r>
            <a:r>
              <a:rPr lang="en-US" sz="6600" b="1" i="1" u="sng" dirty="0" smtClean="0">
                <a:solidFill>
                  <a:schemeClr val="tx2"/>
                </a:solidFill>
              </a:rPr>
              <a:t>]</a:t>
            </a:r>
            <a:endParaRPr lang="ru-RU" sz="6600" b="1" i="1" u="sng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02" y="3205956"/>
            <a:ext cx="5725198" cy="27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83968" y="4653136"/>
            <a:ext cx="0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2129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1</a:t>
            </a:r>
            <a:endParaRPr lang="ru-RU" sz="3200" b="1" i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544" y="5733256"/>
            <a:ext cx="3816424" cy="0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544522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-</a:t>
            </a:r>
            <a:r>
              <a:rPr lang="ru-RU" sz="3200" b="1" i="1" dirty="0" smtClean="0"/>
              <a:t>1</a:t>
            </a:r>
            <a:endParaRPr lang="ru-RU" sz="3200" b="1" i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132856"/>
            <a:ext cx="8388424" cy="4464496"/>
            <a:chOff x="0" y="2132856"/>
            <a:chExt cx="8388424" cy="446449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2276872"/>
              <a:ext cx="8388424" cy="4320480"/>
              <a:chOff x="0" y="2276872"/>
              <a:chExt cx="7632848" cy="4320480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467544" y="2276872"/>
                <a:ext cx="0" cy="4320480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0" y="4653136"/>
                <a:ext cx="7632848" cy="0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7596336" y="4149080"/>
              <a:ext cx="4443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i="1" dirty="0" err="1" smtClean="0"/>
                <a:t>х</a:t>
              </a:r>
              <a:endParaRPr lang="ru-RU" sz="4400" b="1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1560" y="2132856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 smtClean="0"/>
                <a:t>у</a:t>
              </a:r>
              <a:endParaRPr lang="ru-RU" sz="4400" b="1" i="1" dirty="0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467544" y="3429000"/>
            <a:ext cx="1440160" cy="0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480" y="1700808"/>
            <a:ext cx="257390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5576" y="1124745"/>
            <a:ext cx="69847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4000" b="1" i="1" dirty="0" smtClean="0">
                <a:solidFill>
                  <a:schemeClr val="tx2"/>
                </a:solidFill>
              </a:rPr>
              <a:t>(-</a:t>
            </a:r>
            <a:r>
              <a:rPr lang="el-GR" sz="4000" b="1" i="1" dirty="0" smtClean="0">
                <a:solidFill>
                  <a:schemeClr val="tx2"/>
                </a:solidFill>
              </a:rPr>
              <a:t>∞</a:t>
            </a:r>
            <a:r>
              <a:rPr lang="ru-RU" sz="4000" b="1" i="1" dirty="0" smtClean="0">
                <a:solidFill>
                  <a:schemeClr val="tx2"/>
                </a:solidFill>
              </a:rPr>
              <a:t>;∞) = </a:t>
            </a:r>
            <a:r>
              <a:rPr lang="ru-RU" sz="5400" b="1" i="1" dirty="0" smtClean="0">
                <a:solidFill>
                  <a:srgbClr val="FF0000"/>
                </a:solidFill>
              </a:rPr>
              <a:t>2</a:t>
            </a:r>
            <a:r>
              <a:rPr lang="el-GR" sz="5400" b="1" i="1" dirty="0" smtClean="0">
                <a:solidFill>
                  <a:srgbClr val="FF0000"/>
                </a:solidFill>
              </a:rPr>
              <a:t>π</a:t>
            </a:r>
            <a:r>
              <a:rPr lang="en-US" sz="5400" b="1" i="1" dirty="0" err="1" smtClean="0">
                <a:solidFill>
                  <a:srgbClr val="FF0000"/>
                </a:solidFill>
              </a:rPr>
              <a:t>rn</a:t>
            </a:r>
            <a:r>
              <a:rPr lang="en-US" sz="4000" b="1" i="1" dirty="0" smtClean="0">
                <a:solidFill>
                  <a:schemeClr val="tx2"/>
                </a:solidFill>
              </a:rPr>
              <a:t>, n </a:t>
            </a:r>
            <a:r>
              <a:rPr lang="ru-RU" sz="4000" b="1" i="1" dirty="0" smtClean="0">
                <a:solidFill>
                  <a:schemeClr val="tx2"/>
                </a:solidFill>
              </a:rPr>
              <a:t>Є</a:t>
            </a:r>
            <a:r>
              <a:rPr lang="en-US" sz="4000" b="1" i="1" dirty="0" smtClean="0">
                <a:solidFill>
                  <a:schemeClr val="tx2"/>
                </a:solidFill>
              </a:rPr>
              <a:t> Z</a:t>
            </a:r>
            <a:r>
              <a:rPr lang="ru-RU" sz="4000" b="1" i="1" dirty="0" smtClean="0">
                <a:solidFill>
                  <a:schemeClr val="tx2"/>
                </a:solidFill>
              </a:rPr>
              <a:t> и</a:t>
            </a:r>
            <a:r>
              <a:rPr lang="en-US" sz="4000" b="1" i="1" dirty="0" smtClean="0">
                <a:solidFill>
                  <a:schemeClr val="tx2"/>
                </a:solidFill>
              </a:rPr>
              <a:t> R=1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Числовые прямая и окружность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11560" y="3645024"/>
            <a:ext cx="8136904" cy="1872207"/>
            <a:chOff x="971600" y="2708920"/>
            <a:chExt cx="7632848" cy="177755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971600" y="2708920"/>
              <a:ext cx="7632848" cy="1777553"/>
              <a:chOff x="971600" y="2708920"/>
              <a:chExt cx="7632848" cy="1777553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699792" y="3429000"/>
                <a:ext cx="4536504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5"/>
              <p:cNvGrpSpPr/>
              <p:nvPr/>
            </p:nvGrpSpPr>
            <p:grpSpPr>
              <a:xfrm>
                <a:off x="971600" y="2708920"/>
                <a:ext cx="7632848" cy="1777553"/>
                <a:chOff x="971600" y="2204864"/>
                <a:chExt cx="7632848" cy="1777553"/>
              </a:xfrm>
            </p:grpSpPr>
            <p:grpSp>
              <p:nvGrpSpPr>
                <p:cNvPr id="34" name="Группа 26"/>
                <p:cNvGrpSpPr/>
                <p:nvPr/>
              </p:nvGrpSpPr>
              <p:grpSpPr>
                <a:xfrm>
                  <a:off x="1259632" y="2204864"/>
                  <a:ext cx="7344816" cy="1440160"/>
                  <a:chOff x="1259632" y="2204864"/>
                  <a:chExt cx="7344816" cy="1440160"/>
                </a:xfrm>
              </p:grpSpPr>
              <p:sp>
                <p:nvSpPr>
                  <p:cNvPr id="41" name="Овал 3"/>
                  <p:cNvSpPr/>
                  <p:nvPr/>
                </p:nvSpPr>
                <p:spPr>
                  <a:xfrm>
                    <a:off x="1259632" y="2204864"/>
                    <a:ext cx="1440160" cy="1440160"/>
                  </a:xfrm>
                  <a:prstGeom prst="ellipse">
                    <a:avLst/>
                  </a:prstGeom>
                  <a:noFill/>
                  <a:ln w="38100"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Овал 4"/>
                  <p:cNvSpPr/>
                  <p:nvPr/>
                </p:nvSpPr>
                <p:spPr>
                  <a:xfrm>
                    <a:off x="2699792" y="2204864"/>
                    <a:ext cx="1440160" cy="144016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Овал 42"/>
                  <p:cNvSpPr/>
                  <p:nvPr/>
                </p:nvSpPr>
                <p:spPr>
                  <a:xfrm>
                    <a:off x="4139952" y="2204864"/>
                    <a:ext cx="1440160" cy="144016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" name="Овал 43"/>
                  <p:cNvSpPr/>
                  <p:nvPr/>
                </p:nvSpPr>
                <p:spPr>
                  <a:xfrm>
                    <a:off x="5580112" y="2204864"/>
                    <a:ext cx="1440160" cy="144016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45" name="Прямая со стрелкой 44"/>
                  <p:cNvCxnSpPr/>
                  <p:nvPr/>
                </p:nvCxnSpPr>
                <p:spPr>
                  <a:xfrm>
                    <a:off x="7236296" y="2924944"/>
                    <a:ext cx="1368152" cy="0"/>
                  </a:xfrm>
                  <a:prstGeom prst="straightConnector1">
                    <a:avLst/>
                  </a:prstGeom>
                  <a:ln w="762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2411760" y="3212976"/>
                  <a:ext cx="72008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b="1" dirty="0" smtClean="0"/>
                    <a:t>А</a:t>
                  </a:r>
                  <a:endParaRPr lang="ru-RU" sz="4400" b="1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020272" y="3140968"/>
                  <a:ext cx="6480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b="1" dirty="0" smtClean="0"/>
                    <a:t>В</a:t>
                  </a:r>
                  <a:endParaRPr lang="ru-RU" sz="4400" b="1" dirty="0"/>
                </a:p>
              </p:txBody>
            </p:sp>
            <p:sp>
              <p:nvSpPr>
                <p:cNvPr id="37" name="Блок-схема: узел 36"/>
                <p:cNvSpPr/>
                <p:nvPr/>
              </p:nvSpPr>
              <p:spPr>
                <a:xfrm flipV="1">
                  <a:off x="2555776" y="2780928"/>
                  <a:ext cx="288032" cy="28803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Блок-схема: узел 37"/>
                <p:cNvSpPr/>
                <p:nvPr/>
              </p:nvSpPr>
              <p:spPr>
                <a:xfrm flipV="1">
                  <a:off x="7092280" y="2780928"/>
                  <a:ext cx="288032" cy="28803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Блок-схема: узел 38"/>
                <p:cNvSpPr/>
                <p:nvPr/>
              </p:nvSpPr>
              <p:spPr>
                <a:xfrm flipV="1">
                  <a:off x="1115616" y="2780928"/>
                  <a:ext cx="288032" cy="288032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971600" y="3212976"/>
                  <a:ext cx="6480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b="1" dirty="0" smtClean="0"/>
                    <a:t>С</a:t>
                  </a:r>
                  <a:endParaRPr lang="ru-RU" sz="4400" b="1" dirty="0"/>
                </a:p>
              </p:txBody>
            </p:sp>
          </p:grpSp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259632" y="3429000"/>
              <a:ext cx="1440160" cy="0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987824" y="407707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407707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84168" y="407707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3789040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r>
              <a:rPr lang="el-GR" sz="3600" b="1" dirty="0" smtClean="0"/>
              <a:t>π</a:t>
            </a:r>
            <a:endParaRPr lang="ru-RU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chemeClr val="tx2"/>
                </a:solidFill>
              </a:rPr>
              <a:t>Всё повторяется сначала</a:t>
            </a:r>
            <a:endParaRPr lang="ru-RU" sz="48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46805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 flipH="1">
            <a:off x="4932040" y="3140968"/>
            <a:ext cx="59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α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endCxn id="37" idx="1"/>
          </p:cNvCxnSpPr>
          <p:nvPr/>
        </p:nvCxnSpPr>
        <p:spPr>
          <a:xfrm flipH="1">
            <a:off x="4218602" y="1628800"/>
            <a:ext cx="1289502" cy="2455165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Группа 83"/>
          <p:cNvGrpSpPr/>
          <p:nvPr/>
        </p:nvGrpSpPr>
        <p:grpSpPr>
          <a:xfrm>
            <a:off x="3131840" y="1988840"/>
            <a:ext cx="1872208" cy="3879407"/>
            <a:chOff x="6660232" y="2213889"/>
            <a:chExt cx="1755309" cy="3735391"/>
          </a:xfrm>
        </p:grpSpPr>
        <p:sp>
          <p:nvSpPr>
            <p:cNvPr id="37" name="Стрелка вправо 36"/>
            <p:cNvSpPr/>
            <p:nvPr/>
          </p:nvSpPr>
          <p:spPr>
            <a:xfrm rot="17894266">
              <a:off x="7100734" y="3044064"/>
              <a:ext cx="2144981" cy="48463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6660232" y="4221088"/>
              <a:ext cx="1008112" cy="172819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График </a:t>
            </a:r>
            <a:r>
              <a:rPr lang="en-US" b="1" i="1" dirty="0" smtClean="0">
                <a:solidFill>
                  <a:schemeClr val="tx2"/>
                </a:solidFill>
              </a:rPr>
              <a:t>y</a:t>
            </a:r>
            <a:r>
              <a:rPr lang="ru-RU" b="1" i="1" dirty="0" smtClean="0">
                <a:solidFill>
                  <a:schemeClr val="tx2"/>
                </a:solidFill>
              </a:rPr>
              <a:t> = </a:t>
            </a:r>
            <a:r>
              <a:rPr lang="en-US" b="1" i="1" dirty="0" smtClean="0">
                <a:solidFill>
                  <a:schemeClr val="tx2"/>
                </a:solidFill>
              </a:rPr>
              <a:t>sin x</a:t>
            </a:r>
            <a:r>
              <a:rPr lang="ru-RU" b="1" i="1" dirty="0" smtClean="0">
                <a:solidFill>
                  <a:schemeClr val="tx2"/>
                </a:solidFill>
              </a:rPr>
              <a:t>, </a:t>
            </a:r>
            <a:r>
              <a:rPr lang="ru-RU" b="1" i="1" dirty="0" err="1" smtClean="0">
                <a:solidFill>
                  <a:schemeClr val="tx2"/>
                </a:solidFill>
              </a:rPr>
              <a:t>х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Є </a:t>
            </a:r>
            <a:r>
              <a:rPr lang="en-US" b="1" i="1" dirty="0" smtClean="0">
                <a:solidFill>
                  <a:schemeClr val="tx2"/>
                </a:solidFill>
              </a:rPr>
              <a:t>R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cxnSp>
        <p:nvCxnSpPr>
          <p:cNvPr id="8" name="Прямая со стрелкой 7"/>
          <p:cNvCxnSpPr>
            <a:endCxn id="15362" idx="1"/>
          </p:cNvCxnSpPr>
          <p:nvPr/>
        </p:nvCxnSpPr>
        <p:spPr>
          <a:xfrm>
            <a:off x="3347864" y="35370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32040" y="350100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316416" y="3501008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r>
              <a:rPr lang="el-GR" sz="3200" b="1" dirty="0" smtClean="0"/>
              <a:t>π</a:t>
            </a:r>
            <a:endParaRPr lang="ru-RU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372200" y="350100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π</a:t>
            </a:r>
            <a:endParaRPr lang="ru-RU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699792" y="3501008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</a:t>
            </a:r>
            <a:r>
              <a:rPr lang="el-GR" sz="3200" b="1" dirty="0" smtClean="0"/>
              <a:t>π</a:t>
            </a:r>
            <a:endParaRPr lang="ru-RU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115616" y="357301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-2</a:t>
            </a:r>
            <a:r>
              <a:rPr lang="el-GR" sz="3200" b="1" dirty="0" smtClean="0"/>
              <a:t>π</a:t>
            </a:r>
            <a:endParaRPr lang="ru-RU" b="1" dirty="0"/>
          </a:p>
        </p:txBody>
      </p:sp>
      <p:cxnSp>
        <p:nvCxnSpPr>
          <p:cNvPr id="61" name="Прямая соединительная линия 60"/>
          <p:cNvCxnSpPr>
            <a:endCxn id="58" idx="3"/>
          </p:cNvCxnSpPr>
          <p:nvPr/>
        </p:nvCxnSpPr>
        <p:spPr>
          <a:xfrm>
            <a:off x="5076056" y="2455441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Группа 99"/>
          <p:cNvGrpSpPr/>
          <p:nvPr/>
        </p:nvGrpSpPr>
        <p:grpSpPr>
          <a:xfrm>
            <a:off x="467544" y="2060848"/>
            <a:ext cx="8352928" cy="2808312"/>
            <a:chOff x="467544" y="2060848"/>
            <a:chExt cx="8352928" cy="280831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467544" y="2060848"/>
              <a:ext cx="8352928" cy="2808312"/>
              <a:chOff x="467544" y="2060848"/>
              <a:chExt cx="8352928" cy="2808312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467544" y="2060848"/>
                <a:ext cx="8352928" cy="2808312"/>
                <a:chOff x="467544" y="2060848"/>
                <a:chExt cx="8352928" cy="2808312"/>
              </a:xfrm>
            </p:grpSpPr>
            <p:sp>
              <p:nvSpPr>
                <p:cNvPr id="6" name="Полилиния 5"/>
                <p:cNvSpPr/>
                <p:nvPr/>
              </p:nvSpPr>
              <p:spPr>
                <a:xfrm>
                  <a:off x="1475656" y="2636912"/>
                  <a:ext cx="7010400" cy="1664044"/>
                </a:xfrm>
                <a:custGeom>
                  <a:avLst/>
                  <a:gdLst>
                    <a:gd name="connsiteX0" fmla="*/ 0 w 7010400"/>
                    <a:gd name="connsiteY0" fmla="*/ 803189 h 1664044"/>
                    <a:gd name="connsiteX1" fmla="*/ 889687 w 7010400"/>
                    <a:gd name="connsiteY1" fmla="*/ 111211 h 1664044"/>
                    <a:gd name="connsiteX2" fmla="*/ 2570206 w 7010400"/>
                    <a:gd name="connsiteY2" fmla="*/ 1470454 h 1664044"/>
                    <a:gd name="connsiteX3" fmla="*/ 4300152 w 7010400"/>
                    <a:gd name="connsiteY3" fmla="*/ 86497 h 1664044"/>
                    <a:gd name="connsiteX4" fmla="*/ 5881816 w 7010400"/>
                    <a:gd name="connsiteY4" fmla="*/ 1544595 h 1664044"/>
                    <a:gd name="connsiteX5" fmla="*/ 6845643 w 7010400"/>
                    <a:gd name="connsiteY5" fmla="*/ 803189 h 1664044"/>
                    <a:gd name="connsiteX6" fmla="*/ 6870357 w 7010400"/>
                    <a:gd name="connsiteY6" fmla="*/ 778476 h 1664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0400" h="1664044">
                      <a:moveTo>
                        <a:pt x="0" y="803189"/>
                      </a:moveTo>
                      <a:cubicBezTo>
                        <a:pt x="230659" y="401594"/>
                        <a:pt x="461319" y="0"/>
                        <a:pt x="889687" y="111211"/>
                      </a:cubicBezTo>
                      <a:cubicBezTo>
                        <a:pt x="1318055" y="222422"/>
                        <a:pt x="2001795" y="1474573"/>
                        <a:pt x="2570206" y="1470454"/>
                      </a:cubicBezTo>
                      <a:cubicBezTo>
                        <a:pt x="3138617" y="1466335"/>
                        <a:pt x="3748217" y="74140"/>
                        <a:pt x="4300152" y="86497"/>
                      </a:cubicBezTo>
                      <a:cubicBezTo>
                        <a:pt x="4852087" y="98854"/>
                        <a:pt x="5457568" y="1425146"/>
                        <a:pt x="5881816" y="1544595"/>
                      </a:cubicBezTo>
                      <a:cubicBezTo>
                        <a:pt x="6306064" y="1664044"/>
                        <a:pt x="6680886" y="930875"/>
                        <a:pt x="6845643" y="803189"/>
                      </a:cubicBezTo>
                      <a:cubicBezTo>
                        <a:pt x="7010400" y="675503"/>
                        <a:pt x="6940378" y="726989"/>
                        <a:pt x="6870357" y="778476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" name="Прямая со стрелкой 10"/>
                <p:cNvCxnSpPr/>
                <p:nvPr/>
              </p:nvCxnSpPr>
              <p:spPr>
                <a:xfrm flipV="1">
                  <a:off x="467544" y="3429000"/>
                  <a:ext cx="8352928" cy="72008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 flipV="1">
                  <a:off x="4860032" y="2060848"/>
                  <a:ext cx="0" cy="2808312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4860032" y="2780928"/>
                <a:ext cx="288034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4499992" y="2492896"/>
              <a:ext cx="472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График </a:t>
            </a:r>
            <a:r>
              <a:rPr lang="en-US" b="1" i="1" u="sng" dirty="0" smtClean="0">
                <a:solidFill>
                  <a:schemeClr val="tx2"/>
                </a:solidFill>
              </a:rPr>
              <a:t>y</a:t>
            </a:r>
            <a:r>
              <a:rPr lang="ru-RU" b="1" i="1" u="sng" dirty="0" smtClean="0">
                <a:solidFill>
                  <a:schemeClr val="tx2"/>
                </a:solidFill>
              </a:rPr>
              <a:t> = </a:t>
            </a:r>
            <a:r>
              <a:rPr lang="en-US" b="1" i="1" u="sng" dirty="0" smtClean="0">
                <a:solidFill>
                  <a:schemeClr val="tx2"/>
                </a:solidFill>
              </a:rPr>
              <a:t>cosx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28184" y="3284984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r>
              <a:rPr lang="el-GR" sz="2800" b="1" dirty="0" smtClean="0"/>
              <a:t>π</a:t>
            </a:r>
            <a:endParaRPr lang="ru-RU" sz="2800" b="1" dirty="0"/>
          </a:p>
        </p:txBody>
      </p:sp>
      <p:cxnSp>
        <p:nvCxnSpPr>
          <p:cNvPr id="53" name="Прямая соединительная линия 52"/>
          <p:cNvCxnSpPr>
            <a:stCxn id="50" idx="0"/>
            <a:endCxn id="50" idx="0"/>
          </p:cNvCxnSpPr>
          <p:nvPr/>
        </p:nvCxnSpPr>
        <p:spPr>
          <a:xfrm>
            <a:off x="6516084" y="3284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668484" y="42294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820884" y="43818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059832" y="321297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2195736" y="3140968"/>
            <a:ext cx="5400600" cy="72008"/>
            <a:chOff x="2195736" y="4077072"/>
            <a:chExt cx="5400600" cy="72008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95736" y="4077072"/>
              <a:ext cx="5400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5292080" y="4077072"/>
              <a:ext cx="0" cy="7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4139952" y="1412776"/>
            <a:ext cx="3967936" cy="3240360"/>
            <a:chOff x="4139952" y="1412776"/>
            <a:chExt cx="3967936" cy="3240360"/>
          </a:xfrm>
        </p:grpSpPr>
        <p:cxnSp>
          <p:nvCxnSpPr>
            <p:cNvPr id="38" name="Прямая со стрелкой 37"/>
            <p:cNvCxnSpPr/>
            <p:nvPr/>
          </p:nvCxnSpPr>
          <p:spPr>
            <a:xfrm flipV="1">
              <a:off x="4139952" y="1484784"/>
              <a:ext cx="0" cy="316835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139952" y="3140968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 </a:t>
              </a:r>
              <a:r>
                <a:rPr lang="ru-RU" sz="4400" b="1" dirty="0" smtClean="0"/>
                <a:t>о</a:t>
              </a:r>
              <a:endParaRPr lang="ru-RU" sz="44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668344" y="2924944"/>
              <a:ext cx="439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2"/>
                  </a:solidFill>
                </a:rPr>
                <a:t>X</a:t>
              </a:r>
              <a:endParaRPr lang="ru-RU" sz="36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55976" y="1412776"/>
              <a:ext cx="401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tx2"/>
                  </a:solidFill>
                </a:rPr>
                <a:t>y</a:t>
              </a:r>
              <a:endParaRPr lang="ru-RU" sz="36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411760" y="2780928"/>
            <a:ext cx="5047456" cy="741406"/>
            <a:chOff x="2555776" y="3717032"/>
            <a:chExt cx="5047456" cy="741406"/>
          </a:xfrm>
        </p:grpSpPr>
        <p:sp>
          <p:nvSpPr>
            <p:cNvPr id="32" name="Полилиния 31"/>
            <p:cNvSpPr/>
            <p:nvPr/>
          </p:nvSpPr>
          <p:spPr>
            <a:xfrm>
              <a:off x="2555776" y="3717032"/>
              <a:ext cx="2743200" cy="741406"/>
            </a:xfrm>
            <a:custGeom>
              <a:avLst/>
              <a:gdLst>
                <a:gd name="connsiteX0" fmla="*/ 0 w 2743200"/>
                <a:gd name="connsiteY0" fmla="*/ 387179 h 741406"/>
                <a:gd name="connsiteX1" fmla="*/ 593124 w 2743200"/>
                <a:gd name="connsiteY1" fmla="*/ 733168 h 741406"/>
                <a:gd name="connsiteX2" fmla="*/ 1161535 w 2743200"/>
                <a:gd name="connsiteY2" fmla="*/ 337752 h 741406"/>
                <a:gd name="connsiteX3" fmla="*/ 1705232 w 2743200"/>
                <a:gd name="connsiteY3" fmla="*/ 16476 h 741406"/>
                <a:gd name="connsiteX4" fmla="*/ 2347784 w 2743200"/>
                <a:gd name="connsiteY4" fmla="*/ 436606 h 741406"/>
                <a:gd name="connsiteX5" fmla="*/ 2743200 w 2743200"/>
                <a:gd name="connsiteY5" fmla="*/ 708455 h 7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741406">
                  <a:moveTo>
                    <a:pt x="0" y="387179"/>
                  </a:moveTo>
                  <a:cubicBezTo>
                    <a:pt x="199767" y="564292"/>
                    <a:pt x="399535" y="741406"/>
                    <a:pt x="593124" y="733168"/>
                  </a:cubicBezTo>
                  <a:cubicBezTo>
                    <a:pt x="786713" y="724930"/>
                    <a:pt x="976184" y="457201"/>
                    <a:pt x="1161535" y="337752"/>
                  </a:cubicBezTo>
                  <a:cubicBezTo>
                    <a:pt x="1346886" y="218303"/>
                    <a:pt x="1507524" y="0"/>
                    <a:pt x="1705232" y="16476"/>
                  </a:cubicBezTo>
                  <a:cubicBezTo>
                    <a:pt x="1902940" y="32952"/>
                    <a:pt x="2174789" y="321276"/>
                    <a:pt x="2347784" y="436606"/>
                  </a:cubicBezTo>
                  <a:cubicBezTo>
                    <a:pt x="2520779" y="551936"/>
                    <a:pt x="2631989" y="630195"/>
                    <a:pt x="2743200" y="708455"/>
                  </a:cubicBez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860032" y="3717032"/>
              <a:ext cx="2743200" cy="741406"/>
            </a:xfrm>
            <a:custGeom>
              <a:avLst/>
              <a:gdLst>
                <a:gd name="connsiteX0" fmla="*/ 0 w 2743200"/>
                <a:gd name="connsiteY0" fmla="*/ 387179 h 741406"/>
                <a:gd name="connsiteX1" fmla="*/ 593124 w 2743200"/>
                <a:gd name="connsiteY1" fmla="*/ 733168 h 741406"/>
                <a:gd name="connsiteX2" fmla="*/ 1161535 w 2743200"/>
                <a:gd name="connsiteY2" fmla="*/ 337752 h 741406"/>
                <a:gd name="connsiteX3" fmla="*/ 1705232 w 2743200"/>
                <a:gd name="connsiteY3" fmla="*/ 16476 h 741406"/>
                <a:gd name="connsiteX4" fmla="*/ 2347784 w 2743200"/>
                <a:gd name="connsiteY4" fmla="*/ 436606 h 741406"/>
                <a:gd name="connsiteX5" fmla="*/ 2743200 w 2743200"/>
                <a:gd name="connsiteY5" fmla="*/ 708455 h 7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741406">
                  <a:moveTo>
                    <a:pt x="0" y="387179"/>
                  </a:moveTo>
                  <a:cubicBezTo>
                    <a:pt x="199767" y="564292"/>
                    <a:pt x="399535" y="741406"/>
                    <a:pt x="593124" y="733168"/>
                  </a:cubicBezTo>
                  <a:cubicBezTo>
                    <a:pt x="786713" y="724930"/>
                    <a:pt x="976184" y="457201"/>
                    <a:pt x="1161535" y="337752"/>
                  </a:cubicBezTo>
                  <a:cubicBezTo>
                    <a:pt x="1346886" y="218303"/>
                    <a:pt x="1507524" y="0"/>
                    <a:pt x="1705232" y="16476"/>
                  </a:cubicBezTo>
                  <a:cubicBezTo>
                    <a:pt x="1902940" y="32952"/>
                    <a:pt x="2174789" y="321276"/>
                    <a:pt x="2347784" y="436606"/>
                  </a:cubicBezTo>
                  <a:cubicBezTo>
                    <a:pt x="2520779" y="551936"/>
                    <a:pt x="2631989" y="630195"/>
                    <a:pt x="2743200" y="708455"/>
                  </a:cubicBezTo>
                </a:path>
              </a:pathLst>
            </a:cu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7544" y="472514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Сколько точек пересечения графика косинусоиды с осью Ох? Назовите их</a:t>
            </a:r>
            <a:r>
              <a:rPr lang="ru-RU" sz="4400" b="1" i="1" dirty="0" smtClean="0"/>
              <a:t>.</a:t>
            </a:r>
            <a:endParaRPr lang="ru-RU" sz="4400" b="1" i="1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2771800" y="2564904"/>
            <a:ext cx="2736304" cy="648072"/>
            <a:chOff x="2771800" y="2564904"/>
            <a:chExt cx="2736304" cy="648072"/>
          </a:xfrm>
        </p:grpSpPr>
        <p:sp>
          <p:nvSpPr>
            <p:cNvPr id="48" name="TextBox 47"/>
            <p:cNvSpPr txBox="1"/>
            <p:nvPr/>
          </p:nvSpPr>
          <p:spPr>
            <a:xfrm>
              <a:off x="2771800" y="256490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- </a:t>
              </a:r>
              <a:r>
                <a:rPr lang="el-GR" sz="2800" b="1" dirty="0" smtClean="0"/>
                <a:t>π</a:t>
              </a:r>
              <a:endParaRPr lang="ru-RU" sz="28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48064" y="256490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π</a:t>
              </a:r>
              <a:endParaRPr lang="ru-RU" sz="2800" b="1" dirty="0"/>
            </a:p>
          </p:txBody>
        </p:sp>
        <p:cxnSp>
          <p:nvCxnSpPr>
            <p:cNvPr id="28" name="Прямая соединительная линия 27"/>
            <p:cNvCxnSpPr>
              <a:endCxn id="48" idx="2"/>
            </p:cNvCxnSpPr>
            <p:nvPr/>
          </p:nvCxnSpPr>
          <p:spPr>
            <a:xfrm flipV="1">
              <a:off x="3059832" y="3088124"/>
              <a:ext cx="4677" cy="12485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единительная линия 39"/>
          <p:cNvCxnSpPr/>
          <p:nvPr/>
        </p:nvCxnSpPr>
        <p:spPr>
          <a:xfrm>
            <a:off x="6444208" y="3140968"/>
            <a:ext cx="0" cy="720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2204864"/>
            <a:ext cx="11227948" cy="28201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ysClr val="windowText" lastClr="000000"/>
                </a:solidFill>
              </a:rPr>
              <a:t>Пять точек:</a:t>
            </a:r>
            <a:br>
              <a:rPr lang="ru-RU" b="1" i="1" dirty="0" smtClean="0">
                <a:solidFill>
                  <a:sysClr val="windowText" lastClr="000000"/>
                </a:solidFill>
              </a:rPr>
            </a:br>
            <a:r>
              <a:rPr lang="ru-RU" b="1" i="1" dirty="0" smtClean="0">
                <a:solidFill>
                  <a:sysClr val="windowText" lastClr="000000"/>
                </a:solidFill>
              </a:rPr>
              <a:t>-1,5</a:t>
            </a:r>
            <a:r>
              <a:rPr lang="el-GR" b="1" i="1" dirty="0" smtClean="0">
                <a:solidFill>
                  <a:sysClr val="windowText" lastClr="000000"/>
                </a:solidFill>
              </a:rPr>
              <a:t>π</a:t>
            </a:r>
            <a:r>
              <a:rPr lang="ru-RU" b="1" i="1" dirty="0" smtClean="0">
                <a:solidFill>
                  <a:sysClr val="windowText" lastClr="000000"/>
                </a:solidFill>
              </a:rPr>
              <a:t>; - 0,5</a:t>
            </a:r>
            <a:r>
              <a:rPr lang="el-GR" b="1" i="1" dirty="0" smtClean="0">
                <a:solidFill>
                  <a:sysClr val="windowText" lastClr="000000"/>
                </a:solidFill>
              </a:rPr>
              <a:t>π</a:t>
            </a:r>
            <a:r>
              <a:rPr lang="ru-RU" b="1" i="1" dirty="0" smtClean="0">
                <a:solidFill>
                  <a:sysClr val="windowText" lastClr="000000"/>
                </a:solidFill>
              </a:rPr>
              <a:t>; 0,5</a:t>
            </a:r>
            <a:r>
              <a:rPr lang="el-GR" b="1" i="1" dirty="0" smtClean="0">
                <a:solidFill>
                  <a:sysClr val="windowText" lastClr="000000"/>
                </a:solidFill>
              </a:rPr>
              <a:t>π</a:t>
            </a:r>
            <a:r>
              <a:rPr lang="ru-RU" b="1" i="1" dirty="0" smtClean="0">
                <a:solidFill>
                  <a:sysClr val="windowText" lastClr="000000"/>
                </a:solidFill>
              </a:rPr>
              <a:t>; 1,5</a:t>
            </a:r>
            <a:r>
              <a:rPr lang="el-GR" b="1" i="1" dirty="0" smtClean="0">
                <a:solidFill>
                  <a:sysClr val="windowText" lastClr="000000"/>
                </a:solidFill>
              </a:rPr>
              <a:t>π</a:t>
            </a:r>
            <a:r>
              <a:rPr lang="ru-RU" b="1" i="1" dirty="0" smtClean="0">
                <a:solidFill>
                  <a:sysClr val="windowText" lastClr="000000"/>
                </a:solidFill>
              </a:rPr>
              <a:t>; 2,5</a:t>
            </a:r>
            <a:r>
              <a:rPr lang="el-GR" b="1" i="1" dirty="0" smtClean="0">
                <a:solidFill>
                  <a:sysClr val="windowText" lastClr="000000"/>
                </a:solidFill>
              </a:rPr>
              <a:t>π</a:t>
            </a:r>
            <a:r>
              <a:rPr lang="ru-RU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chemeClr val="tx2"/>
                </a:solidFill>
              </a:rPr>
              <a:t>Проверьте</a:t>
            </a:r>
            <a:r>
              <a:rPr lang="ru-RU" sz="7200" b="1" i="1" u="sng" dirty="0" smtClean="0">
                <a:solidFill>
                  <a:schemeClr val="tx2"/>
                </a:solidFill>
              </a:rPr>
              <a:t>  </a:t>
            </a:r>
            <a:r>
              <a:rPr lang="ru-RU" sz="4400" b="1" i="1" u="sng" dirty="0" smtClean="0">
                <a:solidFill>
                  <a:schemeClr val="tx2"/>
                </a:solidFill>
              </a:rPr>
              <a:t>ответы</a:t>
            </a:r>
            <a:endParaRPr lang="ru-RU" sz="4400" b="1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chemeClr val="tx2"/>
                </a:solidFill>
              </a:rPr>
              <a:t>За </a:t>
            </a:r>
            <a:r>
              <a:rPr lang="ru-RU" sz="3600" b="1" i="1" u="sng" dirty="0" smtClean="0">
                <a:solidFill>
                  <a:schemeClr val="tx2"/>
                </a:solidFill>
              </a:rPr>
              <a:t>положительное направление </a:t>
            </a:r>
            <a:r>
              <a:rPr lang="ru-RU" sz="4000" b="1" i="1" u="sng" dirty="0" smtClean="0">
                <a:solidFill>
                  <a:schemeClr val="tx2"/>
                </a:solidFill>
              </a:rPr>
              <a:t>отсчёта углов принято </a:t>
            </a:r>
            <a:r>
              <a:rPr lang="ru-RU" sz="3600" b="1" i="1" u="sng" dirty="0" smtClean="0">
                <a:solidFill>
                  <a:schemeClr val="tx2"/>
                </a:solidFill>
              </a:rPr>
              <a:t>движение </a:t>
            </a:r>
            <a:r>
              <a:rPr lang="ru-RU" b="1" i="1" u="sng" dirty="0" smtClean="0">
                <a:solidFill>
                  <a:schemeClr val="tx2"/>
                </a:solidFill>
              </a:rPr>
              <a:t>против часовой стрелки. </a:t>
            </a:r>
            <a:r>
              <a:rPr lang="ru-RU" sz="4000" b="1" i="1" u="sng" dirty="0" smtClean="0">
                <a:solidFill>
                  <a:schemeClr val="tx2"/>
                </a:solidFill>
              </a:rPr>
              <a:t>  </a:t>
            </a:r>
            <a:r>
              <a:rPr lang="ru-RU" b="1" i="1" u="sng" dirty="0" smtClean="0">
                <a:solidFill>
                  <a:schemeClr val="tx2"/>
                </a:solidFill>
              </a:rPr>
              <a:t>Почему?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971925" cy="391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2627784" y="4437112"/>
            <a:ext cx="3672408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2483768" y="2636912"/>
            <a:ext cx="3816424" cy="3672408"/>
          </a:xfrm>
          <a:prstGeom prst="arc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люс 32"/>
          <p:cNvSpPr/>
          <p:nvPr/>
        </p:nvSpPr>
        <p:spPr>
          <a:xfrm>
            <a:off x="5580112" y="2564904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Термометр  на МГУ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39959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Определить путь стрелки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499992" y="1700808"/>
            <a:ext cx="0" cy="388843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2"/>
          <p:cNvGrpSpPr/>
          <p:nvPr/>
        </p:nvGrpSpPr>
        <p:grpSpPr>
          <a:xfrm>
            <a:off x="4139952" y="1772816"/>
            <a:ext cx="648072" cy="3672408"/>
            <a:chOff x="15810052" y="-883811"/>
            <a:chExt cx="345638" cy="9563493"/>
          </a:xfrm>
        </p:grpSpPr>
        <p:sp>
          <p:nvSpPr>
            <p:cNvPr id="9" name="Кольцо 8"/>
            <p:cNvSpPr/>
            <p:nvPr/>
          </p:nvSpPr>
          <p:spPr>
            <a:xfrm flipV="1">
              <a:off x="15810052" y="-883811"/>
              <a:ext cx="345638" cy="2268192"/>
            </a:xfrm>
            <a:prstGeom prst="donut">
              <a:avLst/>
            </a:prstGeom>
            <a:solidFill>
              <a:srgbClr val="FFFFFF"/>
            </a:solidFill>
            <a:ln w="3175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15963669" y="-133733"/>
              <a:ext cx="76808" cy="8813415"/>
            </a:xfrm>
            <a:prstGeom prst="line">
              <a:avLst/>
            </a:prstGeom>
            <a:ln w="3175">
              <a:solidFill>
                <a:srgbClr val="CC99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Стрелка вниз 13"/>
          <p:cNvSpPr/>
          <p:nvPr/>
        </p:nvSpPr>
        <p:spPr>
          <a:xfrm flipV="1">
            <a:off x="19693680" y="2420888"/>
            <a:ext cx="216024" cy="25202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u="sng" dirty="0" smtClean="0">
                <a:solidFill>
                  <a:schemeClr val="tx2"/>
                </a:solidFill>
              </a:rPr>
              <a:t>Коррекция кривизны</a:t>
            </a:r>
            <a:endParaRPr lang="ru-RU" sz="5000" b="1" i="1" u="sng" dirty="0">
              <a:solidFill>
                <a:schemeClr val="tx2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Гора</a:t>
            </a:r>
            <a:r>
              <a:rPr kumimoji="0" lang="ru-RU" sz="5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7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Лестница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84168" y="5301208"/>
            <a:ext cx="1944216" cy="720080"/>
            <a:chOff x="6012160" y="5661248"/>
            <a:chExt cx="1944216" cy="72008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6012160" y="6309320"/>
              <a:ext cx="1944216" cy="720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012160" y="5661248"/>
              <a:ext cx="1944216" cy="7200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012160" y="5661248"/>
              <a:ext cx="0" cy="64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8"/>
          <p:cNvGrpSpPr/>
          <p:nvPr/>
        </p:nvGrpSpPr>
        <p:grpSpPr>
          <a:xfrm>
            <a:off x="611560" y="2636912"/>
            <a:ext cx="3024336" cy="792088"/>
            <a:chOff x="1763688" y="4005064"/>
            <a:chExt cx="3024336" cy="7920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763688" y="4797152"/>
              <a:ext cx="29523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835696" y="4005064"/>
              <a:ext cx="2952328" cy="792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788024" y="4077072"/>
              <a:ext cx="0" cy="72008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869160"/>
            <a:ext cx="41764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5430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46645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Часовая стрелка обходит циферблат</a:t>
            </a:r>
            <a:endParaRPr kumimoji="0" lang="ru-RU" sz="46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Сколько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градусов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содержит дуга, 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которую проходит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часовая стрелка часов  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промежутках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[0;1], [1;2], [2;3], [3;4],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[4;5], [5;6], [6;7], [7;8], [8;9], [9;10], [10;11], [11;12].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3419475" cy="3333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878031">
            <a:off x="-135902" y="2585830"/>
            <a:ext cx="9485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i="1" u="sng" dirty="0" smtClean="0">
                <a:solidFill>
                  <a:srgbClr val="FF0000"/>
                </a:solidFill>
              </a:rPr>
              <a:t>Часовая стрелка проходит</a:t>
            </a:r>
          </a:p>
          <a:p>
            <a:pPr algn="ctr">
              <a:buNone/>
            </a:pPr>
            <a:r>
              <a:rPr lang="ru-RU" sz="4800" b="1" i="1" u="sng" dirty="0" smtClean="0">
                <a:solidFill>
                  <a:srgbClr val="FF0000"/>
                </a:solidFill>
              </a:rPr>
              <a:t> за 1 час дугу в 30°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Путь часовой стрелки</a:t>
            </a:r>
            <a:br>
              <a:rPr lang="ru-RU" b="1" i="1" u="sng" dirty="0" smtClean="0">
                <a:solidFill>
                  <a:schemeClr val="tx2"/>
                </a:solidFill>
              </a:rPr>
            </a:br>
            <a:r>
              <a:rPr lang="ru-RU" b="1" i="1" u="sng" dirty="0" smtClean="0">
                <a:solidFill>
                  <a:schemeClr val="tx2"/>
                </a:solidFill>
              </a:rPr>
              <a:t> в единицу времени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60848"/>
            <a:ext cx="76328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chemeClr val="tx2"/>
                </a:solidFill>
              </a:rPr>
              <a:t> </a:t>
            </a:r>
            <a:r>
              <a:rPr lang="ru-RU" sz="4400" i="1" u="sng" dirty="0" smtClean="0">
                <a:solidFill>
                  <a:schemeClr val="tx2"/>
                </a:solidFill>
              </a:rPr>
              <a:t>Задача</a:t>
            </a:r>
            <a:r>
              <a:rPr lang="ru-RU" sz="4400" i="1" dirty="0" smtClean="0">
                <a:solidFill>
                  <a:schemeClr val="tx2"/>
                </a:solidFill>
              </a:rPr>
              <a:t>.</a:t>
            </a:r>
            <a:r>
              <a:rPr lang="ru-RU" sz="6000" i="1" dirty="0" smtClean="0">
                <a:solidFill>
                  <a:schemeClr val="tx2"/>
                </a:solidFill>
              </a:rPr>
              <a:t> </a:t>
            </a:r>
            <a:r>
              <a:rPr lang="ru-RU" sz="6000" b="1" i="1" dirty="0" smtClean="0">
                <a:solidFill>
                  <a:schemeClr val="tx2"/>
                </a:solidFill>
              </a:rPr>
              <a:t>На какой угол поворачивается </a:t>
            </a:r>
            <a:r>
              <a:rPr lang="ru-RU" sz="6000" b="1" i="1" dirty="0" smtClean="0">
                <a:solidFill>
                  <a:srgbClr val="00B050"/>
                </a:solidFill>
              </a:rPr>
              <a:t>часовая</a:t>
            </a:r>
            <a:r>
              <a:rPr lang="ru-RU" sz="6000" b="1" i="1" dirty="0" smtClean="0">
                <a:solidFill>
                  <a:schemeClr val="tx2"/>
                </a:solidFill>
              </a:rPr>
              <a:t> стрелка за</a:t>
            </a:r>
            <a:r>
              <a:rPr lang="en-US" sz="6000" b="1" i="1" dirty="0" smtClean="0">
                <a:solidFill>
                  <a:schemeClr val="tx2"/>
                </a:solidFill>
              </a:rPr>
              <a:t>    </a:t>
            </a:r>
            <a:r>
              <a:rPr lang="ru-RU" sz="6000" b="1" i="1" dirty="0" smtClean="0">
                <a:solidFill>
                  <a:schemeClr val="tx2"/>
                </a:solidFill>
              </a:rPr>
              <a:t> 1 минуту, </a:t>
            </a:r>
            <a:r>
              <a:rPr lang="ru-RU" sz="6000" b="1" i="1" dirty="0" smtClean="0">
                <a:solidFill>
                  <a:srgbClr val="C00000"/>
                </a:solidFill>
              </a:rPr>
              <a:t>1секунду</a:t>
            </a:r>
            <a:r>
              <a:rPr lang="ru-RU" sz="6000" b="1" i="1" dirty="0" smtClean="0">
                <a:solidFill>
                  <a:schemeClr val="tx2"/>
                </a:solidFill>
              </a:rPr>
              <a:t>?</a:t>
            </a:r>
            <a:r>
              <a:rPr lang="ru-RU" sz="6000" i="1" dirty="0" smtClean="0">
                <a:solidFill>
                  <a:schemeClr val="tx2"/>
                </a:solidFill>
              </a:rPr>
              <a:t> </a:t>
            </a:r>
            <a:endParaRPr lang="ru-RU" sz="60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chemeClr val="tx2"/>
                </a:solidFill>
              </a:rPr>
              <a:t>Решение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4000" i="1" dirty="0" smtClean="0">
                <a:solidFill>
                  <a:schemeClr val="tx2"/>
                </a:solidFill>
              </a:rPr>
              <a:t>Решение. </a:t>
            </a:r>
            <a:r>
              <a:rPr lang="ru-RU" sz="4000" b="1" i="1" dirty="0" smtClean="0">
                <a:solidFill>
                  <a:schemeClr val="tx2"/>
                </a:solidFill>
              </a:rPr>
              <a:t>Часовая стрелка </a:t>
            </a:r>
            <a:r>
              <a:rPr lang="ru-RU" sz="4000" i="1" dirty="0" smtClean="0">
                <a:solidFill>
                  <a:schemeClr val="tx2"/>
                </a:solidFill>
              </a:rPr>
              <a:t>совершает </a:t>
            </a:r>
            <a:r>
              <a:rPr lang="ru-RU" sz="4000" i="1" u="sng" dirty="0" smtClean="0">
                <a:solidFill>
                  <a:schemeClr val="tx2"/>
                </a:solidFill>
              </a:rPr>
              <a:t>поворот</a:t>
            </a:r>
            <a:r>
              <a:rPr lang="ru-RU" sz="4000" i="1" dirty="0" smtClean="0">
                <a:solidFill>
                  <a:schemeClr val="tx2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i="1" dirty="0" smtClean="0">
                <a:solidFill>
                  <a:schemeClr val="tx2"/>
                </a:solidFill>
              </a:rPr>
              <a:t>за 1 </a:t>
            </a:r>
            <a:r>
              <a:rPr lang="ru-RU" sz="4000" b="1" i="1" dirty="0" smtClean="0">
                <a:solidFill>
                  <a:schemeClr val="tx2"/>
                </a:solidFill>
              </a:rPr>
              <a:t>час</a:t>
            </a:r>
            <a:r>
              <a:rPr lang="ru-RU" sz="4000" i="1" dirty="0" smtClean="0">
                <a:solidFill>
                  <a:schemeClr val="tx2"/>
                </a:solidFill>
              </a:rPr>
              <a:t>– на </a:t>
            </a:r>
            <a:r>
              <a:rPr lang="ru-RU" sz="4000" b="1" i="1" dirty="0" smtClean="0">
                <a:solidFill>
                  <a:schemeClr val="tx2"/>
                </a:solidFill>
              </a:rPr>
              <a:t>угол</a:t>
            </a:r>
            <a:r>
              <a:rPr lang="ru-RU" sz="4000" i="1" dirty="0" smtClean="0">
                <a:solidFill>
                  <a:schemeClr val="tx2"/>
                </a:solidFill>
              </a:rPr>
              <a:t> в </a:t>
            </a:r>
            <a:r>
              <a:rPr lang="ru-RU" sz="4000" b="1" i="1" dirty="0" smtClean="0">
                <a:solidFill>
                  <a:schemeClr val="tx2"/>
                </a:solidFill>
              </a:rPr>
              <a:t>30°          </a:t>
            </a:r>
            <a:r>
              <a:rPr lang="ru-RU" sz="4000" i="1" dirty="0" smtClean="0">
                <a:solidFill>
                  <a:schemeClr val="tx2"/>
                </a:solidFill>
              </a:rPr>
              <a:t>(360°: 12);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i="1" dirty="0" smtClean="0">
                <a:solidFill>
                  <a:schemeClr val="tx2"/>
                </a:solidFill>
              </a:rPr>
              <a:t>за 1 </a:t>
            </a:r>
            <a:r>
              <a:rPr lang="ru-RU" sz="4000" b="1" i="1" dirty="0" smtClean="0">
                <a:solidFill>
                  <a:schemeClr val="tx2"/>
                </a:solidFill>
              </a:rPr>
              <a:t>минуту</a:t>
            </a:r>
            <a:r>
              <a:rPr lang="ru-RU" sz="4000" i="1" dirty="0" smtClean="0">
                <a:solidFill>
                  <a:schemeClr val="tx2"/>
                </a:solidFill>
              </a:rPr>
              <a:t> – на </a:t>
            </a:r>
            <a:r>
              <a:rPr lang="ru-RU" sz="4000" b="1" i="1" dirty="0" smtClean="0">
                <a:solidFill>
                  <a:schemeClr val="tx2"/>
                </a:solidFill>
              </a:rPr>
              <a:t>угол</a:t>
            </a:r>
            <a:r>
              <a:rPr lang="ru-RU" sz="4000" i="1" dirty="0" smtClean="0">
                <a:solidFill>
                  <a:schemeClr val="tx2"/>
                </a:solidFill>
              </a:rPr>
              <a:t> в </a:t>
            </a:r>
            <a:r>
              <a:rPr lang="ru-RU" sz="4000" b="1" i="1" dirty="0" smtClean="0">
                <a:solidFill>
                  <a:schemeClr val="tx2"/>
                </a:solidFill>
              </a:rPr>
              <a:t>30´  </a:t>
            </a:r>
            <a:r>
              <a:rPr lang="ru-RU" sz="4000" i="1" dirty="0" smtClean="0">
                <a:solidFill>
                  <a:schemeClr val="tx2"/>
                </a:solidFill>
              </a:rPr>
              <a:t>(30° : 60 = 0,5°= 30´);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i="1" dirty="0" smtClean="0">
                <a:solidFill>
                  <a:schemeClr val="tx2"/>
                </a:solidFill>
              </a:rPr>
              <a:t>за 1 </a:t>
            </a:r>
            <a:r>
              <a:rPr lang="ru-RU" sz="4000" b="1" i="1" dirty="0" smtClean="0">
                <a:solidFill>
                  <a:schemeClr val="tx2"/>
                </a:solidFill>
              </a:rPr>
              <a:t>секунду</a:t>
            </a:r>
            <a:r>
              <a:rPr lang="ru-RU" sz="4000" i="1" dirty="0" smtClean="0">
                <a:solidFill>
                  <a:schemeClr val="tx2"/>
                </a:solidFill>
              </a:rPr>
              <a:t> – на </a:t>
            </a:r>
            <a:r>
              <a:rPr lang="ru-RU" sz="4000" b="1" i="1" dirty="0" smtClean="0">
                <a:solidFill>
                  <a:schemeClr val="tx2"/>
                </a:solidFill>
              </a:rPr>
              <a:t>угол</a:t>
            </a:r>
            <a:r>
              <a:rPr lang="ru-RU" sz="4000" i="1" dirty="0" smtClean="0">
                <a:solidFill>
                  <a:schemeClr val="tx2"/>
                </a:solidFill>
              </a:rPr>
              <a:t> в </a:t>
            </a:r>
            <a:r>
              <a:rPr lang="ru-RU" sz="4000" b="1" i="1" dirty="0" smtClean="0">
                <a:solidFill>
                  <a:schemeClr val="tx2"/>
                </a:solidFill>
              </a:rPr>
              <a:t>30˝  </a:t>
            </a:r>
            <a:r>
              <a:rPr lang="ru-RU" sz="4000" i="1" dirty="0" smtClean="0">
                <a:solidFill>
                  <a:schemeClr val="tx2"/>
                </a:solidFill>
              </a:rPr>
              <a:t>(30´ : 60 = 0,5´ = 30˝).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 rot="19656797">
            <a:off x="827584" y="3105835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Поворот на угол в 30˝человеческий глаз не способен замечать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chemeClr val="tx2"/>
                </a:solidFill>
                <a:latin typeface="+mj-lt"/>
              </a:rPr>
              <a:t>Благодарю за внимание!</a:t>
            </a:r>
            <a:endParaRPr lang="ru-RU" sz="80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668344" y="50851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chemeClr val="tx2"/>
                </a:solidFill>
              </a:rPr>
              <a:t>Углы на пальцах</a:t>
            </a:r>
            <a:endParaRPr lang="ru-RU" sz="6000" b="1" i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7"/>
            <a:ext cx="4104456" cy="4032448"/>
          </a:xfrm>
          <a:prstGeom prst="rect">
            <a:avLst/>
          </a:prstGeom>
          <a:noFill/>
        </p:spPr>
      </p:pic>
      <p:cxnSp>
        <p:nvCxnSpPr>
          <p:cNvPr id="15362" name="AutoShape 2"/>
          <p:cNvCxnSpPr>
            <a:cxnSpLocks noChangeShapeType="1"/>
          </p:cNvCxnSpPr>
          <p:nvPr/>
        </p:nvCxnSpPr>
        <p:spPr bwMode="auto">
          <a:xfrm>
            <a:off x="3635896" y="4797152"/>
            <a:ext cx="2952328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</p:cxnSp>
      <p:cxnSp>
        <p:nvCxnSpPr>
          <p:cNvPr id="15363" name="AutoShape 3"/>
          <p:cNvCxnSpPr>
            <a:cxnSpLocks noChangeShapeType="1"/>
          </p:cNvCxnSpPr>
          <p:nvPr/>
        </p:nvCxnSpPr>
        <p:spPr bwMode="auto">
          <a:xfrm flipV="1">
            <a:off x="3995936" y="1988840"/>
            <a:ext cx="0" cy="367240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tx2"/>
                </a:solidFill>
              </a:rPr>
              <a:t>Творение Антонио Гауди</a:t>
            </a:r>
            <a:endParaRPr lang="ru-RU" sz="4800" b="1" i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040560" cy="4536504"/>
          </a:xfrm>
          <a:prstGeom prst="rect">
            <a:avLst/>
          </a:prstGeom>
          <a:noFill/>
          <a:ln w="28575">
            <a:solidFill>
              <a:srgbClr val="1F497D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u="sng" dirty="0" smtClean="0">
                <a:solidFill>
                  <a:schemeClr val="tx2"/>
                </a:solidFill>
              </a:rPr>
              <a:t>Уравнение </a:t>
            </a:r>
            <a:r>
              <a:rPr lang="en-US" sz="6000" b="1" i="1" u="sng" dirty="0" smtClean="0">
                <a:solidFill>
                  <a:schemeClr val="tx2"/>
                </a:solidFill>
              </a:rPr>
              <a:t>z </a:t>
            </a:r>
            <a:r>
              <a:rPr lang="ru-RU" sz="6000" b="1" i="1" u="sng" dirty="0" smtClean="0">
                <a:solidFill>
                  <a:schemeClr val="tx2"/>
                </a:solidFill>
              </a:rPr>
              <a:t>= </a:t>
            </a:r>
            <a:r>
              <a:rPr lang="en-US" sz="6000" b="1" i="1" u="sng" dirty="0" smtClean="0">
                <a:solidFill>
                  <a:schemeClr val="tx2"/>
                </a:solidFill>
              </a:rPr>
              <a:t>k x sin </a:t>
            </a:r>
            <a:r>
              <a:rPr lang="ru-RU" sz="6000" b="1" i="1" u="sng" dirty="0" smtClean="0">
                <a:solidFill>
                  <a:schemeClr val="tx2"/>
                </a:solidFill>
              </a:rPr>
              <a:t>(</a:t>
            </a:r>
            <a:r>
              <a:rPr lang="en-US" sz="6000" b="1" i="1" u="sng" dirty="0" smtClean="0">
                <a:solidFill>
                  <a:schemeClr val="tx2"/>
                </a:solidFill>
              </a:rPr>
              <a:t>y</a:t>
            </a:r>
            <a:r>
              <a:rPr lang="ru-RU" sz="6000" b="1" i="1" u="sng" dirty="0" smtClean="0">
                <a:solidFill>
                  <a:schemeClr val="tx2"/>
                </a:solidFill>
              </a:rPr>
              <a:t>:</a:t>
            </a:r>
            <a:r>
              <a:rPr lang="en-US" sz="6000" b="1" i="1" u="sng" dirty="0" smtClean="0">
                <a:solidFill>
                  <a:schemeClr val="tx2"/>
                </a:solidFill>
              </a:rPr>
              <a:t>a </a:t>
            </a:r>
            <a:r>
              <a:rPr lang="ru-RU" sz="6000" b="1" i="1" u="sng" dirty="0" smtClean="0">
                <a:solidFill>
                  <a:schemeClr val="tx2"/>
                </a:solidFill>
              </a:rPr>
              <a:t>)</a:t>
            </a:r>
            <a:endParaRPr lang="ru-RU" sz="6000" b="1" i="1" u="sng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05678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2"/>
                </a:solidFill>
              </a:rPr>
              <a:t>Школа Гауди в Барселоне</a:t>
            </a:r>
            <a:endParaRPr lang="ru-RU" sz="5400" b="1" i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8991"/>
            <a:ext cx="7776864" cy="48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/>
            </a:r>
            <a:br>
              <a:rPr lang="ru-RU" sz="5400" b="1" i="1" dirty="0" smtClean="0">
                <a:solidFill>
                  <a:schemeClr val="tx2"/>
                </a:solidFill>
              </a:rPr>
            </a:br>
            <a:r>
              <a:rPr lang="ru-RU" sz="6000" b="1" i="1" u="sng" dirty="0" smtClean="0">
                <a:solidFill>
                  <a:schemeClr val="tx2"/>
                </a:solidFill>
              </a:rPr>
              <a:t>Кардиограмма сердца</a:t>
            </a:r>
            <a:r>
              <a:rPr lang="ru-RU" sz="5400" b="1" i="1" dirty="0" smtClean="0">
                <a:solidFill>
                  <a:schemeClr val="tx2"/>
                </a:solidFill>
              </a:rPr>
              <a:t/>
            </a:r>
            <a:br>
              <a:rPr lang="ru-RU" sz="5400" b="1" i="1" dirty="0" smtClean="0">
                <a:solidFill>
                  <a:schemeClr val="tx2"/>
                </a:solidFill>
              </a:rPr>
            </a:br>
            <a:endParaRPr lang="ru-RU" sz="5400" b="1" i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17523</TotalTime>
  <Words>836</Words>
  <Application>Microsoft Office PowerPoint</Application>
  <PresentationFormat>Экран (4:3)</PresentationFormat>
  <Paragraphs>239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До и после радиана </vt:lpstr>
      <vt:lpstr> Акценты презентации</vt:lpstr>
      <vt:lpstr>Фракталы в природе </vt:lpstr>
      <vt:lpstr>Коррекция кривизны</vt:lpstr>
      <vt:lpstr>Углы на пальцах</vt:lpstr>
      <vt:lpstr>Творение Антонио Гауди</vt:lpstr>
      <vt:lpstr>Уравнение z = k x sin (y:a )</vt:lpstr>
      <vt:lpstr>Школа Гауди в Барселоне</vt:lpstr>
      <vt:lpstr> Кардиограмма сердца </vt:lpstr>
      <vt:lpstr>Сейсмограмма</vt:lpstr>
      <vt:lpstr>До радиана</vt:lpstr>
      <vt:lpstr> Нахождение  k                   (tg α = y/x)=k)  </vt:lpstr>
      <vt:lpstr>Тригонометрические отношения</vt:lpstr>
      <vt:lpstr>  Что  определяет крутизну? </vt:lpstr>
      <vt:lpstr>  Мерь  окружности радиусами!  </vt:lpstr>
      <vt:lpstr>Радиан – единица измерения</vt:lpstr>
      <vt:lpstr>Цена деления 0,5π</vt:lpstr>
      <vt:lpstr>Транспортир </vt:lpstr>
      <vt:lpstr>Тренажёр на 12 координат</vt:lpstr>
      <vt:lpstr>Тренажёр деления на 8 частей </vt:lpstr>
      <vt:lpstr>Слайд 21</vt:lpstr>
      <vt:lpstr>Отбор чисел на [-2π; - π/2]</vt:lpstr>
      <vt:lpstr>Слайд 23</vt:lpstr>
      <vt:lpstr>Соотношения при R=1 </vt:lpstr>
      <vt:lpstr>Координаты точки</vt:lpstr>
      <vt:lpstr>Разрежем окружность в точке π  и распрямим её</vt:lpstr>
      <vt:lpstr>От «t» до «y» при y = sin t</vt:lpstr>
      <vt:lpstr>От «t» до «x» при x = cos t</vt:lpstr>
      <vt:lpstr>От «t» до tgt</vt:lpstr>
      <vt:lpstr>Слайд 30</vt:lpstr>
      <vt:lpstr>График y = sin x на [0;2π]</vt:lpstr>
      <vt:lpstr>Числовые прямая и окружность</vt:lpstr>
      <vt:lpstr>Всё повторяется сначала</vt:lpstr>
      <vt:lpstr>График y = sin x, х Є R</vt:lpstr>
      <vt:lpstr>График y = cosx</vt:lpstr>
      <vt:lpstr>Пять точек: -1,5π; - 0,5π; 0,5π; 1,5π; 2,5π.</vt:lpstr>
      <vt:lpstr>За положительное направление отсчёта углов принято движение против часовой стрелки.   Почему?</vt:lpstr>
      <vt:lpstr>Термометр  на МГУ</vt:lpstr>
      <vt:lpstr>Определить путь стрелки</vt:lpstr>
      <vt:lpstr>Слайд 40</vt:lpstr>
      <vt:lpstr>Путь часовой стрелки  в единицу времени</vt:lpstr>
      <vt:lpstr>Решение </vt:lpstr>
      <vt:lpstr>Слайд 43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</dc:title>
  <dc:creator>12345</dc:creator>
  <cp:lastModifiedBy>Tata</cp:lastModifiedBy>
  <cp:revision>1804</cp:revision>
  <dcterms:created xsi:type="dcterms:W3CDTF">2013-01-03T13:26:23Z</dcterms:created>
  <dcterms:modified xsi:type="dcterms:W3CDTF">2014-04-11T18:08:09Z</dcterms:modified>
</cp:coreProperties>
</file>