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72" r:id="rId7"/>
    <p:sldId id="265" r:id="rId8"/>
    <p:sldId id="266" r:id="rId9"/>
    <p:sldId id="267" r:id="rId10"/>
    <p:sldId id="264" r:id="rId11"/>
    <p:sldId id="268" r:id="rId12"/>
    <p:sldId id="269" r:id="rId13"/>
    <p:sldId id="271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8" autoAdjust="0"/>
    <p:restoredTop sz="94660"/>
  </p:normalViewPr>
  <p:slideViewPr>
    <p:cSldViewPr>
      <p:cViewPr varScale="1">
        <p:scale>
          <a:sx n="77" d="100"/>
          <a:sy n="77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E06FD-04DB-422E-AB98-74A314FA769B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E5C93-8E3B-4C5A-A814-A41B611F4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65811-140E-4621-AB3E-A7FA0632FC6A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7C379-C11D-4512-AB00-9CF07DCE2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1B21B-5986-4346-90EE-89B520B9AC92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5E6B1-DFA3-4DBA-A369-2AC9FB4A76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email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12088" y="5589588"/>
            <a:ext cx="920750" cy="95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4857" y="1556792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C9B4F-C228-471B-BB2D-9A8A817AEF21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9B1FD-8873-40CD-A35D-EBB6C528E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C4A4E-2E2B-4E81-B487-6225E952653C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F8495-2878-40F2-95ED-83699537D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15E3E-4AA6-4F1A-A954-522567CF1E6D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A0F1-DFD8-4134-8AF6-9DAD83F59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E4FA6-466F-46CF-A07D-5BDBA0332C52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CDF27-260C-460C-BB1D-A3BFFB9DF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D635C-ED09-469A-BAF3-DDE90CFE2E4D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5CD12-AF57-43E1-A5BC-B47CF9D5C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97819-9988-4EB3-B761-8C2AE42C2135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8D45A-01D7-4E48-8F0D-0D6A43E62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68E41-443D-4230-84F4-6E06C06D87DF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1FB1-8C47-4943-89DB-AE7899638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6F4AB-8C48-40C1-923B-8DD7069CFB40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AD5FA-F02D-42E7-AB5A-9A934E5A4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3F21B6-EC07-4856-97B6-A0C60601A9D9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4C47F2-2F45-4A5E-9F48-EDA318B50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cior.edu.ru/card/5909/teorema-v-ravnobedrennom-treugolnike-ugly-pri-osnovanii-ravny-i2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463" y="5661025"/>
            <a:ext cx="4135437" cy="10572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00562" y="785794"/>
            <a:ext cx="3779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геометрия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3636" y="5500702"/>
            <a:ext cx="2362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 класс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 descr="C:\Documents and Settings\Admin\Мои документы\Мои рисунки\треугольник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5008" y="2143116"/>
            <a:ext cx="2500330" cy="2346124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0" y="6643710"/>
            <a:ext cx="914400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28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треугольник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15272" y="5429264"/>
            <a:ext cx="1206062" cy="1131679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464315" y="2250273"/>
            <a:ext cx="3714776" cy="17859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357422" y="2143116"/>
            <a:ext cx="3643338" cy="19288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428728" y="4929198"/>
            <a:ext cx="3714776" cy="714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5786" y="4857760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А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00364" y="357166"/>
            <a:ext cx="5629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D</a:t>
            </a:r>
            <a:endParaRPr lang="ru-RU" sz="4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86380" y="4786322"/>
            <a:ext cx="5196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/>
              <a:t>B</a:t>
            </a:r>
            <a:endParaRPr lang="ru-RU" sz="48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143108" y="3000372"/>
            <a:ext cx="428628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929058" y="3000372"/>
            <a:ext cx="428628" cy="2143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>
            <a:off x="1285852" y="4714884"/>
            <a:ext cx="571504" cy="500066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963353"/>
            <a:ext cx="1000132" cy="880116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1071546"/>
            <a:ext cx="3429024" cy="1217959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28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180020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" descr="C:\Documents and Settings\Admin\Мои документы\Мои рисунки\треугольник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15272" y="5429264"/>
            <a:ext cx="1206062" cy="1131679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1071546"/>
            <a:ext cx="3429024" cy="1217959"/>
          </a:xfrm>
          <a:prstGeom prst="rect">
            <a:avLst/>
          </a:prstGeom>
          <a:noFill/>
        </p:spPr>
      </p:pic>
      <p:cxnSp>
        <p:nvCxnSpPr>
          <p:cNvPr id="26" name="Прямая соединительная линия 25"/>
          <p:cNvCxnSpPr/>
          <p:nvPr/>
        </p:nvCxnSpPr>
        <p:spPr>
          <a:xfrm rot="5400000">
            <a:off x="321439" y="2464587"/>
            <a:ext cx="3500462" cy="18573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2285984" y="2357430"/>
            <a:ext cx="3500462" cy="20717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142976" y="5143512"/>
            <a:ext cx="707236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714612" y="785794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</a:t>
            </a:r>
            <a:endParaRPr lang="ru-RU" sz="4800" dirty="0"/>
          </a:p>
        </p:txBody>
      </p:sp>
      <p:sp>
        <p:nvSpPr>
          <p:cNvPr id="33" name="TextBox 32"/>
          <p:cNvSpPr txBox="1"/>
          <p:nvPr/>
        </p:nvSpPr>
        <p:spPr>
          <a:xfrm>
            <a:off x="7000892" y="5214950"/>
            <a:ext cx="5629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D</a:t>
            </a:r>
            <a:endParaRPr lang="ru-RU" sz="4800" dirty="0"/>
          </a:p>
        </p:txBody>
      </p:sp>
      <p:sp>
        <p:nvSpPr>
          <p:cNvPr id="34" name="TextBox 33"/>
          <p:cNvSpPr txBox="1"/>
          <p:nvPr/>
        </p:nvSpPr>
        <p:spPr>
          <a:xfrm>
            <a:off x="4786314" y="5214950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B</a:t>
            </a:r>
            <a:endParaRPr lang="ru-RU" sz="4800" dirty="0"/>
          </a:p>
        </p:txBody>
      </p:sp>
      <p:sp>
        <p:nvSpPr>
          <p:cNvPr id="35" name="TextBox 34"/>
          <p:cNvSpPr txBox="1"/>
          <p:nvPr/>
        </p:nvSpPr>
        <p:spPr>
          <a:xfrm>
            <a:off x="500034" y="4857760"/>
            <a:ext cx="513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</a:t>
            </a:r>
            <a:endParaRPr lang="ru-RU" sz="4800" dirty="0"/>
          </a:p>
        </p:txBody>
      </p:sp>
      <p:sp>
        <p:nvSpPr>
          <p:cNvPr id="36" name="Дуга 35"/>
          <p:cNvSpPr/>
          <p:nvPr/>
        </p:nvSpPr>
        <p:spPr>
          <a:xfrm>
            <a:off x="1000100" y="4786322"/>
            <a:ext cx="714380" cy="642942"/>
          </a:xfrm>
          <a:prstGeom prst="arc">
            <a:avLst>
              <a:gd name="adj1" fmla="val 16085991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>
            <a:off x="4429124" y="4714884"/>
            <a:ext cx="857256" cy="785818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8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4286256"/>
            <a:ext cx="1000132" cy="880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180020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" descr="C:\Documents and Settings\Admin\Мои документы\Мои рисунки\треугольник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15272" y="5429264"/>
            <a:ext cx="1206062" cy="1131679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1071546"/>
            <a:ext cx="3429024" cy="1217959"/>
          </a:xfrm>
          <a:prstGeom prst="rect">
            <a:avLst/>
          </a:prstGeom>
          <a:noFill/>
        </p:spPr>
      </p:pic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642910" y="857232"/>
            <a:ext cx="4786346" cy="46434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0800000">
            <a:off x="785786" y="5572140"/>
            <a:ext cx="4572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-500098" y="1500174"/>
            <a:ext cx="5357850" cy="278608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2464579" y="5607859"/>
            <a:ext cx="35719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3643306" y="3714752"/>
            <a:ext cx="285752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>
            <a:off x="714348" y="5143512"/>
            <a:ext cx="571504" cy="857256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643446"/>
            <a:ext cx="1000132" cy="880116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714348" y="0"/>
            <a:ext cx="5629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D</a:t>
            </a:r>
            <a:endParaRPr lang="ru-RU" sz="4800" dirty="0"/>
          </a:p>
        </p:txBody>
      </p:sp>
      <p:sp>
        <p:nvSpPr>
          <p:cNvPr id="39" name="TextBox 38"/>
          <p:cNvSpPr txBox="1"/>
          <p:nvPr/>
        </p:nvSpPr>
        <p:spPr>
          <a:xfrm>
            <a:off x="2500298" y="2000240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B</a:t>
            </a:r>
            <a:endParaRPr lang="ru-RU" sz="4800" dirty="0"/>
          </a:p>
        </p:txBody>
      </p:sp>
      <p:sp>
        <p:nvSpPr>
          <p:cNvPr id="40" name="TextBox 39"/>
          <p:cNvSpPr txBox="1"/>
          <p:nvPr/>
        </p:nvSpPr>
        <p:spPr>
          <a:xfrm>
            <a:off x="3643306" y="0"/>
            <a:ext cx="540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</a:t>
            </a:r>
            <a:endParaRPr lang="ru-RU" sz="4800" dirty="0"/>
          </a:p>
        </p:txBody>
      </p:sp>
      <p:sp>
        <p:nvSpPr>
          <p:cNvPr id="41" name="TextBox 40"/>
          <p:cNvSpPr txBox="1"/>
          <p:nvPr/>
        </p:nvSpPr>
        <p:spPr>
          <a:xfrm>
            <a:off x="5357818" y="5286388"/>
            <a:ext cx="5196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R</a:t>
            </a:r>
            <a:endParaRPr lang="ru-RU" sz="4800" dirty="0"/>
          </a:p>
        </p:txBody>
      </p:sp>
      <p:sp>
        <p:nvSpPr>
          <p:cNvPr id="42" name="TextBox 41"/>
          <p:cNvSpPr txBox="1"/>
          <p:nvPr/>
        </p:nvSpPr>
        <p:spPr>
          <a:xfrm>
            <a:off x="214282" y="5357826"/>
            <a:ext cx="513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C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463" y="5661025"/>
            <a:ext cx="4135437" cy="10572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571480"/>
            <a:ext cx="70752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Домашнее задание: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2" descr="C:\Documents and Settings\Admin\Мои документы\Мои рисунки\треугольник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768" y="4929198"/>
            <a:ext cx="1586728" cy="1488868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5500694" y="2214554"/>
            <a:ext cx="3000396" cy="121444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П.18. </a:t>
            </a:r>
            <a:r>
              <a:rPr lang="ru-RU" sz="2800" b="1" u="sng" dirty="0" smtClean="0"/>
              <a:t>Теоремы.</a:t>
            </a:r>
            <a:endParaRPr lang="ru-RU" sz="2800" b="1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6643710"/>
            <a:ext cx="914400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214282" y="1714488"/>
            <a:ext cx="8229600" cy="180020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" descr="C:\Documents and Settings\Admin\Мои документы\Мои рисунки\треугольник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15272" y="5429264"/>
            <a:ext cx="1206062" cy="1131679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pic>
        <p:nvPicPr>
          <p:cNvPr id="17" name="Рисунок 16" descr="j042806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42852"/>
            <a:ext cx="371477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j043441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0"/>
            <a:ext cx="2840054" cy="275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2571744"/>
            <a:ext cx="2328441" cy="205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Прямоугольник 26"/>
          <p:cNvSpPr/>
          <p:nvPr/>
        </p:nvSpPr>
        <p:spPr>
          <a:xfrm>
            <a:off x="428596" y="5214950"/>
            <a:ext cx="6545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Желаю вам удачи!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64856" y="1556792"/>
            <a:ext cx="8779143" cy="45719"/>
          </a:xfrm>
        </p:spPr>
        <p:txBody>
          <a:bodyPr/>
          <a:lstStyle/>
          <a:p>
            <a:pPr>
              <a:buNone/>
            </a:pPr>
            <a:r>
              <a:rPr lang="ru-RU" sz="9600" b="1" dirty="0" smtClean="0"/>
              <a:t>   3           Ь     </a:t>
            </a:r>
          </a:p>
          <a:p>
            <a:pPr>
              <a:buNone/>
            </a:pPr>
            <a:r>
              <a:rPr lang="ru-RU" sz="9600" b="1" dirty="0" err="1" smtClean="0"/>
              <a:t>и=е</a:t>
            </a:r>
            <a:endParaRPr lang="ru-RU" sz="9600" b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2627784" y="1772816"/>
            <a:ext cx="792088" cy="115212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627784" y="2924944"/>
            <a:ext cx="1800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домашнее хозяйство,заварочные чайники,чайники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1928802"/>
            <a:ext cx="1944216" cy="194421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228184" y="620688"/>
            <a:ext cx="11368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,,,</a:t>
            </a:r>
            <a:endParaRPr lang="ru-RU" sz="9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357554" y="5072074"/>
            <a:ext cx="41394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треугольник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43240" y="214290"/>
            <a:ext cx="251799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Ребус: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" name="Picture 2" descr="C:\Documents and Settings\Admin\Мои документы\Мои рисунки\треугольник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15272" y="5357826"/>
            <a:ext cx="1282195" cy="1203117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28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9926" y="714356"/>
            <a:ext cx="436529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ДАНИМАЕ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00034" y="2143116"/>
            <a:ext cx="4745037" cy="3236913"/>
            <a:chOff x="645" y="1600"/>
            <a:chExt cx="2989" cy="2039"/>
          </a:xfrm>
        </p:grpSpPr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 rot="7235253">
              <a:off x="1457" y="1855"/>
              <a:ext cx="1383" cy="2186"/>
            </a:xfrm>
            <a:prstGeom prst="triangle">
              <a:avLst>
                <a:gd name="adj" fmla="val 6361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1230" y="2410"/>
              <a:ext cx="2149" cy="566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wrap="none"/>
            <a:lstStyle/>
            <a:p>
              <a:endParaRPr lang="ru-RU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>
              <a:off x="930" y="2704"/>
              <a:ext cx="90" cy="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292" y="2115"/>
              <a:ext cx="90" cy="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645" y="276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imes New Roman" charset="0"/>
                </a:rPr>
                <a:t>В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884" y="2160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imes New Roman" charset="0"/>
                </a:rPr>
                <a:t>М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1321" y="1600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imes New Roman" charset="0"/>
                </a:rPr>
                <a:t>С</a:t>
              </a: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3379" y="2795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imes New Roman" charset="0"/>
                </a:rPr>
                <a:t>А</a:t>
              </a: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571472" y="4929198"/>
            <a:ext cx="80724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 smtClean="0">
                <a:latin typeface="Times New Roman" charset="0"/>
              </a:rPr>
              <a:t>Медианой треугольника называется отрезок, соединяющий вершину треугольника с серединой противоположной стороны</a:t>
            </a:r>
            <a:endParaRPr lang="ru-RU" sz="2800" b="1" i="1" dirty="0">
              <a:latin typeface="Times New Roman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14810" y="1928802"/>
            <a:ext cx="440569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МЕДИАНА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" name="Picture 2" descr="C:\Documents and Settings\Admin\Мои документы\Мои рисунки\треугольник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43834" y="214290"/>
            <a:ext cx="1206062" cy="1131679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29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350711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САТЫВО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500034" y="1857365"/>
            <a:ext cx="3386138" cy="3043239"/>
            <a:chOff x="336" y="1350"/>
            <a:chExt cx="2133" cy="1917"/>
          </a:xfrm>
        </p:grpSpPr>
        <p:sp>
          <p:nvSpPr>
            <p:cNvPr id="6" name="AutoShape 9"/>
            <p:cNvSpPr>
              <a:spLocks noChangeArrowheads="1"/>
            </p:cNvSpPr>
            <p:nvPr/>
          </p:nvSpPr>
          <p:spPr bwMode="auto">
            <a:xfrm>
              <a:off x="624" y="1584"/>
              <a:ext cx="1536" cy="1488"/>
            </a:xfrm>
            <a:prstGeom prst="triangle">
              <a:avLst>
                <a:gd name="adj" fmla="val 25194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 flipH="1" flipV="1">
              <a:off x="720" y="2640"/>
              <a:ext cx="1440" cy="432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921" y="1350"/>
              <a:ext cx="3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0000"/>
                  </a:solidFill>
                </a:rPr>
                <a:t>A</a:t>
              </a:r>
              <a:endParaRPr lang="ru-RU" sz="2400" dirty="0">
                <a:solidFill>
                  <a:srgbClr val="000000"/>
                </a:solidFill>
              </a:endParaRP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336" y="2976"/>
              <a:ext cx="33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0000"/>
                  </a:solidFill>
                </a:rPr>
                <a:t>B</a:t>
              </a:r>
              <a:endParaRPr lang="ru-RU" sz="2400" dirty="0">
                <a:solidFill>
                  <a:srgbClr val="000000"/>
                </a:solidFill>
              </a:endParaRP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2181" y="2880"/>
              <a:ext cx="28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0000"/>
                  </a:solidFill>
                </a:rPr>
                <a:t>C</a:t>
              </a:r>
              <a:endParaRPr lang="ru-RU" sz="2400" dirty="0">
                <a:solidFill>
                  <a:srgbClr val="000000"/>
                </a:solidFill>
              </a:endParaRPr>
            </a:p>
          </p:txBody>
        </p:sp>
        <p:sp>
          <p:nvSpPr>
            <p:cNvPr id="11" name="Text Box 16"/>
            <p:cNvSpPr txBox="1">
              <a:spLocks noChangeArrowheads="1"/>
            </p:cNvSpPr>
            <p:nvPr/>
          </p:nvSpPr>
          <p:spPr bwMode="auto">
            <a:xfrm>
              <a:off x="471" y="2385"/>
              <a:ext cx="19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>
                  <a:solidFill>
                    <a:srgbClr val="000000"/>
                  </a:solidFill>
                </a:rPr>
                <a:t>H</a:t>
              </a:r>
              <a:endParaRPr lang="ru-RU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4572000" y="2000240"/>
            <a:ext cx="352667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ВЫСОТА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5000636"/>
            <a:ext cx="85011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 smtClean="0">
                <a:latin typeface="Times New Roman" charset="0"/>
              </a:rPr>
              <a:t>Высотой треугольника называется перпендикуляр, проведённый из вершины треугольника к прямой, содержащей противоположную сторону.</a:t>
            </a:r>
            <a:endParaRPr lang="ru-RU" sz="2800" b="1" i="1" dirty="0">
              <a:latin typeface="Times New Roman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1285282" y="3858198"/>
            <a:ext cx="216024" cy="72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1214414" y="3714752"/>
            <a:ext cx="214314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1" name="Picture 2" descr="C:\Documents and Settings\Admin\Мои документы\Мои рисунки\треугольник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43834" y="214290"/>
            <a:ext cx="1206062" cy="1131679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28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28604"/>
            <a:ext cx="574426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СИкРАСЕБтис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857224" y="1357298"/>
            <a:ext cx="3043238" cy="3917950"/>
            <a:chOff x="567" y="1752"/>
            <a:chExt cx="1878" cy="2208"/>
          </a:xfrm>
        </p:grpSpPr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567" y="3612"/>
              <a:ext cx="242" cy="25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Verdana" pitchFamily="34" charset="0"/>
                </a:rPr>
                <a:t>A</a:t>
              </a:r>
              <a:endParaRPr lang="ru-RU" sz="2400">
                <a:latin typeface="Verdana" pitchFamily="34" charset="0"/>
              </a:endParaRP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247" y="1752"/>
              <a:ext cx="243" cy="25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Verdana" pitchFamily="34" charset="0"/>
                </a:rPr>
                <a:t>B</a:t>
              </a:r>
              <a:endParaRPr lang="ru-RU" sz="2400" dirty="0">
                <a:latin typeface="Verdana" pitchFamily="34" charset="0"/>
              </a:endParaRPr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2200" y="3612"/>
              <a:ext cx="245" cy="25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Verdana" pitchFamily="34" charset="0"/>
                </a:rPr>
                <a:t>C</a:t>
              </a:r>
              <a:endParaRPr lang="ru-RU" sz="2400">
                <a:latin typeface="Verdana" pitchFamily="34" charset="0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1272" y="1953"/>
              <a:ext cx="202" cy="1795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wrap="none"/>
            <a:lstStyle/>
            <a:p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 rot="21345817">
              <a:off x="1177" y="2340"/>
              <a:ext cx="139" cy="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" y="46"/>
                </a:cxn>
                <a:cxn ang="0">
                  <a:pos x="136" y="46"/>
                </a:cxn>
              </a:cxnLst>
              <a:rect l="0" t="0" r="r" b="b"/>
              <a:pathLst>
                <a:path w="136" h="54">
                  <a:moveTo>
                    <a:pt x="0" y="0"/>
                  </a:moveTo>
                  <a:cubicBezTo>
                    <a:pt x="34" y="19"/>
                    <a:pt x="68" y="38"/>
                    <a:pt x="91" y="46"/>
                  </a:cubicBezTo>
                  <a:cubicBezTo>
                    <a:pt x="114" y="54"/>
                    <a:pt x="129" y="46"/>
                    <a:pt x="136" y="4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1338" y="3702"/>
              <a:ext cx="244" cy="25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latin typeface="Verdana" pitchFamily="34" charset="0"/>
                </a:rPr>
                <a:t>K</a:t>
              </a:r>
              <a:endParaRPr lang="ru-RU" sz="2400">
                <a:latin typeface="Verdana" pitchFamily="34" charset="0"/>
              </a:endParaRPr>
            </a:p>
          </p:txBody>
        </p:sp>
        <p:sp>
          <p:nvSpPr>
            <p:cNvPr id="13" name="AutoShape 14"/>
            <p:cNvSpPr>
              <a:spLocks noChangeArrowheads="1"/>
            </p:cNvSpPr>
            <p:nvPr/>
          </p:nvSpPr>
          <p:spPr bwMode="auto">
            <a:xfrm>
              <a:off x="793" y="1979"/>
              <a:ext cx="1361" cy="1770"/>
            </a:xfrm>
            <a:prstGeom prst="triangle">
              <a:avLst>
                <a:gd name="adj" fmla="val 36005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" name="Freeform 11"/>
          <p:cNvSpPr>
            <a:spLocks/>
          </p:cNvSpPr>
          <p:nvPr/>
        </p:nvSpPr>
        <p:spPr bwMode="auto">
          <a:xfrm rot="21345817">
            <a:off x="2073066" y="2365686"/>
            <a:ext cx="225245" cy="4613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" y="46"/>
              </a:cxn>
              <a:cxn ang="0">
                <a:pos x="136" y="46"/>
              </a:cxn>
            </a:cxnLst>
            <a:rect l="0" t="0" r="r" b="b"/>
            <a:pathLst>
              <a:path w="136" h="54">
                <a:moveTo>
                  <a:pt x="0" y="0"/>
                </a:moveTo>
                <a:cubicBezTo>
                  <a:pt x="34" y="19"/>
                  <a:pt x="68" y="38"/>
                  <a:pt x="91" y="46"/>
                </a:cubicBezTo>
                <a:cubicBezTo>
                  <a:pt x="114" y="54"/>
                  <a:pt x="129" y="46"/>
                  <a:pt x="136" y="4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14678" y="1857364"/>
            <a:ext cx="542770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БИССЕКТРИСА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2844" y="5214950"/>
            <a:ext cx="87868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 smtClean="0">
                <a:latin typeface="Times New Roman" charset="0"/>
              </a:rPr>
              <a:t>Биссектрисой треугольника называется отрезок биссектрисы угла треугольника, соединяющий вершину треугольника с точкой противоположной стороны.</a:t>
            </a:r>
            <a:endParaRPr lang="ru-RU" sz="2400" b="1" i="1" dirty="0">
              <a:latin typeface="Times New Roman" charset="0"/>
            </a:endParaRPr>
          </a:p>
        </p:txBody>
      </p:sp>
      <p:pic>
        <p:nvPicPr>
          <p:cNvPr id="17" name="Picture 2" descr="C:\Documents and Settings\Admin\Мои документы\Мои рисунки\треугольник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43834" y="214290"/>
            <a:ext cx="1206062" cy="1131679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 animBg="1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013"/>
          <p:cNvPicPr/>
          <p:nvPr/>
        </p:nvPicPr>
        <p:blipFill>
          <a:blip r:embed="rId2" cstate="print"/>
          <a:srcRect t="2330"/>
          <a:stretch>
            <a:fillRect/>
          </a:stretch>
        </p:blipFill>
        <p:spPr bwMode="auto">
          <a:xfrm>
            <a:off x="0" y="0"/>
            <a:ext cx="671517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000892" y="214290"/>
            <a:ext cx="197496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Медианы:  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1, 5, 10, 14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58016" y="2285992"/>
            <a:ext cx="244278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Биссектрисы: 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3, 8, 11, 12</a:t>
            </a:r>
          </a:p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29454" y="4429132"/>
            <a:ext cx="18499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Высоты:  </a:t>
            </a:r>
          </a:p>
          <a:p>
            <a:r>
              <a:rPr lang="ru-RU" sz="3200" b="1" dirty="0" smtClean="0">
                <a:solidFill>
                  <a:srgbClr val="00B050"/>
                </a:solidFill>
              </a:rPr>
              <a:t>2, 7, 9, 13</a:t>
            </a:r>
          </a:p>
        </p:txBody>
      </p:sp>
      <p:sp>
        <p:nvSpPr>
          <p:cNvPr id="6" name="Овал 5"/>
          <p:cNvSpPr/>
          <p:nvPr/>
        </p:nvSpPr>
        <p:spPr>
          <a:xfrm>
            <a:off x="500034" y="214290"/>
            <a:ext cx="285752" cy="28575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000364" y="5857892"/>
            <a:ext cx="285752" cy="28575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85720" y="4286256"/>
            <a:ext cx="285752" cy="28575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428860" y="2000240"/>
            <a:ext cx="285752" cy="28575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929190" y="142852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143504" y="5286388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071802" y="5143512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571736" y="3429000"/>
            <a:ext cx="285752" cy="2857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928926" y="214290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57158" y="6215082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857884" y="3357562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85720" y="2857496"/>
            <a:ext cx="285752" cy="2857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3619132" flipV="1">
            <a:off x="5012635" y="1861168"/>
            <a:ext cx="285752" cy="1936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4857752" y="1785926"/>
            <a:ext cx="285752" cy="2143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2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180020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Треугольник называется </a:t>
            </a:r>
            <a:r>
              <a:rPr lang="ru-RU" sz="40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равнобедренным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две его стороны равны.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971600" y="2708920"/>
            <a:ext cx="1080120" cy="2592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051720" y="2708920"/>
            <a:ext cx="1224136" cy="25922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971600" y="5301208"/>
            <a:ext cx="23042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71670" y="1928802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7544" y="509737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3848" y="5085184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1960" y="2636912"/>
            <a:ext cx="493204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АВ=АС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АВ, АС – боковые стороны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ВС – основание</a:t>
            </a:r>
          </a:p>
          <a:p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357290" y="3929066"/>
            <a:ext cx="285752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500298" y="3929066"/>
            <a:ext cx="357190" cy="1428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4" name="Picture 2" descr="C:\Documents and Settings\Admin\Мои документы\Мои рисунки\треугольник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15272" y="5429264"/>
            <a:ext cx="1206062" cy="1131679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4643438" y="3717925"/>
            <a:ext cx="0" cy="2303463"/>
          </a:xfrm>
          <a:prstGeom prst="line">
            <a:avLst/>
          </a:prstGeom>
          <a:noFill/>
          <a:ln w="101600">
            <a:solidFill>
              <a:srgbClr val="EB5B03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4643438" y="909638"/>
            <a:ext cx="0" cy="2230437"/>
          </a:xfrm>
          <a:prstGeom prst="line">
            <a:avLst/>
          </a:prstGeom>
          <a:noFill/>
          <a:ln w="101600">
            <a:solidFill>
              <a:srgbClr val="EB5B03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 flipV="1">
            <a:off x="1619250" y="3429000"/>
            <a:ext cx="2806700" cy="1588"/>
          </a:xfrm>
          <a:prstGeom prst="line">
            <a:avLst/>
          </a:prstGeom>
          <a:noFill/>
          <a:ln w="101600">
            <a:solidFill>
              <a:srgbClr val="EB5B03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 flipV="1">
            <a:off x="4859338" y="3429000"/>
            <a:ext cx="2806700" cy="1588"/>
          </a:xfrm>
          <a:prstGeom prst="line">
            <a:avLst/>
          </a:prstGeom>
          <a:noFill/>
          <a:ln w="101600">
            <a:solidFill>
              <a:srgbClr val="EB5B03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468313" y="549275"/>
            <a:ext cx="8351837" cy="5832475"/>
          </a:xfrm>
          <a:prstGeom prst="ellipse">
            <a:avLst/>
          </a:prstGeom>
          <a:noFill/>
          <a:ln w="1016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755650" y="765175"/>
            <a:ext cx="7777163" cy="5400675"/>
          </a:xfrm>
          <a:prstGeom prst="ellipse">
            <a:avLst/>
          </a:prstGeom>
          <a:noFill/>
          <a:ln w="1016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1331913" y="2276475"/>
            <a:ext cx="360362" cy="3603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V="1">
            <a:off x="468313" y="2852738"/>
            <a:ext cx="71437" cy="36036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900113" y="4221163"/>
            <a:ext cx="215900" cy="357187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0475" name="Oval 11"/>
          <p:cNvSpPr>
            <a:spLocks noChangeArrowheads="1"/>
          </p:cNvSpPr>
          <p:nvPr/>
        </p:nvSpPr>
        <p:spPr bwMode="auto">
          <a:xfrm>
            <a:off x="179388" y="3357563"/>
            <a:ext cx="468312" cy="46831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1042988" y="1916113"/>
            <a:ext cx="3600450" cy="3095625"/>
          </a:xfrm>
          <a:prstGeom prst="ellipse">
            <a:avLst/>
          </a:prstGeom>
          <a:noFill/>
          <a:ln w="1016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4643438" y="1989138"/>
            <a:ext cx="3600450" cy="3095625"/>
          </a:xfrm>
          <a:prstGeom prst="ellipse">
            <a:avLst/>
          </a:prstGeom>
          <a:noFill/>
          <a:ln w="1016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0478" name="Oval 14"/>
          <p:cNvSpPr>
            <a:spLocks noChangeArrowheads="1"/>
          </p:cNvSpPr>
          <p:nvPr/>
        </p:nvSpPr>
        <p:spPr bwMode="auto">
          <a:xfrm>
            <a:off x="4427538" y="3284538"/>
            <a:ext cx="431800" cy="360362"/>
          </a:xfrm>
          <a:prstGeom prst="ellipse">
            <a:avLst/>
          </a:prstGeom>
          <a:solidFill>
            <a:srgbClr val="EB5B03"/>
          </a:solidFill>
          <a:ln w="9525">
            <a:solidFill>
              <a:srgbClr val="EB5B03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0479" name="Oval 15"/>
          <p:cNvSpPr>
            <a:spLocks noChangeArrowheads="1"/>
          </p:cNvSpPr>
          <p:nvPr/>
        </p:nvSpPr>
        <p:spPr bwMode="auto">
          <a:xfrm>
            <a:off x="539750" y="3213100"/>
            <a:ext cx="468313" cy="468313"/>
          </a:xfrm>
          <a:prstGeom prst="ellipse">
            <a:avLst/>
          </a:prstGeom>
          <a:solidFill>
            <a:srgbClr val="000066"/>
          </a:solidFill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0480" name="Oval 16"/>
          <p:cNvSpPr>
            <a:spLocks noChangeArrowheads="1"/>
          </p:cNvSpPr>
          <p:nvPr/>
        </p:nvSpPr>
        <p:spPr bwMode="auto">
          <a:xfrm>
            <a:off x="827088" y="3213100"/>
            <a:ext cx="468312" cy="468313"/>
          </a:xfrm>
          <a:prstGeom prst="ellipse">
            <a:avLst/>
          </a:prstGeom>
          <a:solidFill>
            <a:srgbClr val="008000"/>
          </a:soli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 advClick="0" advTm="3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6531E-6 L -2.5E-6 -0.36171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36171 L -2.5E-6 0.36216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36216 L -2.5E-6 -0.00509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500"/>
                            </p:stCondLst>
                            <p:childTnLst>
                              <p:par>
                                <p:cTn id="18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3469E-6 L 0.32292 2.53469E-6 " pathEditMode="relative" rAng="0" ptsTypes="AA">
                                      <p:cBhvr>
                                        <p:cTn id="19" dur="3000" fill="hold"/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0"/>
                            </p:stCondLst>
                            <p:childTnLst>
                              <p:par>
                                <p:cTn id="21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292 4.6531E-6 L -0.33073 4.6531E-6 " pathEditMode="relative" rAng="0" ptsTypes="AA">
                                      <p:cBhvr>
                                        <p:cTn id="22" dur="3000" fill="hold"/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500"/>
                            </p:stCondLst>
                            <p:childTnLst>
                              <p:par>
                                <p:cTn id="24" presetID="9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90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000"/>
                            </p:stCondLst>
                            <p:childTnLst>
                              <p:par>
                                <p:cTn id="31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8 -0.01758 C 0.00608 -0.25185 0.2092 -0.44311 0.45868 -0.44311 C 0.70851 -0.44311 0.91094 -0.25185 0.91094 -0.01758 C 0.91094 0.21646 0.70851 0.40656 0.45868 0.40656 C 0.2092 0.40656 0.00608 0.21646 0.00608 -0.01758 Z " pathEditMode="relative" rAng="16200000" ptsTypes="fffff">
                                      <p:cBhvr>
                                        <p:cTn id="32" dur="5000" fill="hold"/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1000"/>
                            </p:stCondLst>
                            <p:childTnLst>
                              <p:par>
                                <p:cTn id="34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90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1500"/>
                            </p:stCondLst>
                            <p:childTnLst>
                              <p:par>
                                <p:cTn id="41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81221E-6 C 1.11111E-6 -0.21577 0.1908 -0.39269 0.425 -0.38922 C 0.65868 -0.39107 0.84896 -0.21577 0.84844 -2.81221E-6 C 0.8493 0.21624 0.65885 0.39108 0.425 0.39154 C 0.19114 0.39177 1.11111E-6 0.21624 1.11111E-6 -2.81221E-6 Z " pathEditMode="relative" rAng="16200000" ptsTypes="fffff">
                                      <p:cBhvr>
                                        <p:cTn id="42" dur="5000" spd="-100000" fill="hold"/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500"/>
                            </p:stCondLst>
                            <p:childTnLst>
                              <p:par>
                                <p:cTn id="44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90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9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7000"/>
                            </p:stCondLst>
                            <p:childTnLst>
                              <p:par>
                                <p:cTn id="51" presetID="2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6531E-6 C 1.38889E-6 0.12372 0.08507 0.22571 0.18871 0.22571 C 0.31094 0.22571 0.36545 0.12927 0.38403 0.06151 L 0.40087 -0.04718 C 0.41996 -0.11494 0.45677 -0.21508 0.59479 -0.21508 C 0.68316 -0.21508 0.78559 -0.12396 0.78559 4.6531E-6 C 0.78559 0.12372 0.68628 0.23982 0.59792 0.23982 C 0.45989 0.23982 0.41858 0.13344 0.39948 0.06568 L 0.38246 -0.05528 C 0.36389 -0.12304 0.31094 -0.22549 0.18871 -0.22549 C 0.08507 -0.22549 1.38889E-6 -0.12396 1.38889E-6 4.6531E-6 Z " pathEditMode="relative" rAng="0" ptsTypes="ffFffffFfff">
                                      <p:cBhvr>
                                        <p:cTn id="52" dur="5000" spd="-100000" fill="hold"/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3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2000"/>
                            </p:stCondLst>
                            <p:childTnLst>
                              <p:par>
                                <p:cTn id="54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90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75" grpId="0" animBg="1"/>
      <p:bldP spid="190475" grpId="1" animBg="1"/>
      <p:bldP spid="190475" grpId="2" animBg="1"/>
      <p:bldP spid="190478" grpId="0" animBg="1"/>
      <p:bldP spid="190478" grpId="1" animBg="1"/>
      <p:bldP spid="190478" grpId="2" animBg="1"/>
      <p:bldP spid="190478" grpId="3" animBg="1"/>
      <p:bldP spid="190478" grpId="4" animBg="1"/>
      <p:bldP spid="190479" grpId="0" animBg="1"/>
      <p:bldP spid="190479" grpId="1" animBg="1"/>
      <p:bldP spid="190479" grpId="2" animBg="1"/>
      <p:bldP spid="190480" grpId="0" animBg="1"/>
      <p:bldP spid="190480" grpId="1" animBg="1"/>
      <p:bldP spid="190480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463" y="5661025"/>
            <a:ext cx="4135437" cy="10572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00562" y="785794"/>
            <a:ext cx="3779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геометрия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3636" y="5500702"/>
            <a:ext cx="2362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 класс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643710"/>
            <a:ext cx="914400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929058" y="2357430"/>
            <a:ext cx="50006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http://fcior.edu.ru/card/5909/teorema-v-ravnobedrennom-treugolnike-ugly-pri-osnovanii-ravny-i2.html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3</Template>
  <TotalTime>150</TotalTime>
  <Words>167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Математика 3</vt:lpstr>
      <vt:lpstr>  </vt:lpstr>
      <vt:lpstr>  </vt:lpstr>
      <vt:lpstr>Слайд 3</vt:lpstr>
      <vt:lpstr>Слайд 4</vt:lpstr>
      <vt:lpstr>Слайд 5</vt:lpstr>
      <vt:lpstr>Слайд 6</vt:lpstr>
      <vt:lpstr>  </vt:lpstr>
      <vt:lpstr>Слайд 8</vt:lpstr>
      <vt:lpstr>  </vt:lpstr>
      <vt:lpstr>Слайд 10</vt:lpstr>
      <vt:lpstr>  </vt:lpstr>
      <vt:lpstr>  </vt:lpstr>
      <vt:lpstr>  </vt:lpstr>
      <vt:lpstr>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Новосёл</dc:creator>
  <cp:lastModifiedBy>Tata</cp:lastModifiedBy>
  <cp:revision>18</cp:revision>
  <dcterms:created xsi:type="dcterms:W3CDTF">2013-05-03T16:45:54Z</dcterms:created>
  <dcterms:modified xsi:type="dcterms:W3CDTF">2014-03-22T07:55:49Z</dcterms:modified>
</cp:coreProperties>
</file>