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1" r:id="rId5"/>
    <p:sldId id="262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81" r:id="rId19"/>
    <p:sldId id="278" r:id="rId20"/>
    <p:sldId id="276" r:id="rId21"/>
    <p:sldId id="279" r:id="rId22"/>
    <p:sldId id="263" r:id="rId23"/>
    <p:sldId id="275" r:id="rId24"/>
    <p:sldId id="283" r:id="rId25"/>
    <p:sldId id="284" r:id="rId26"/>
    <p:sldId id="280" r:id="rId27"/>
    <p:sldId id="285" r:id="rId28"/>
    <p:sldId id="286" r:id="rId29"/>
    <p:sldId id="288" r:id="rId30"/>
    <p:sldId id="312" r:id="rId31"/>
    <p:sldId id="289" r:id="rId32"/>
    <p:sldId id="290" r:id="rId33"/>
    <p:sldId id="291" r:id="rId34"/>
    <p:sldId id="292" r:id="rId35"/>
    <p:sldId id="294" r:id="rId36"/>
    <p:sldId id="295" r:id="rId37"/>
    <p:sldId id="293" r:id="rId38"/>
    <p:sldId id="296" r:id="rId39"/>
    <p:sldId id="301" r:id="rId40"/>
    <p:sldId id="300" r:id="rId41"/>
    <p:sldId id="299" r:id="rId42"/>
    <p:sldId id="305" r:id="rId43"/>
    <p:sldId id="304" r:id="rId44"/>
    <p:sldId id="297" r:id="rId45"/>
    <p:sldId id="302" r:id="rId46"/>
    <p:sldId id="303" r:id="rId47"/>
    <p:sldId id="310" r:id="rId48"/>
    <p:sldId id="309" r:id="rId49"/>
    <p:sldId id="311" r:id="rId50"/>
    <p:sldId id="308" r:id="rId51"/>
    <p:sldId id="306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6600"/>
    <a:srgbClr val="FF5050"/>
    <a:srgbClr val="FF6600"/>
    <a:srgbClr val="CC0000"/>
    <a:srgbClr val="CC33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B3530E5-981C-4A36-88F5-55CE9EC82906}" type="datetimeFigureOut">
              <a:rPr lang="ru-RU"/>
              <a:pPr>
                <a:defRPr/>
              </a:pPr>
              <a:t>21.03.2014</a:t>
            </a:fld>
            <a:endParaRPr lang="ru-RU"/>
          </a:p>
        </p:txBody>
      </p:sp>
      <p:sp>
        <p:nvSpPr>
          <p:cNvPr id="542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AE45DB1-BDBF-4456-955A-EC8AF81E3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5EAC1-2040-4226-998B-7278846C8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717C2-6A4C-417F-87AD-71D30E5F0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3FCC9-134D-42F4-AD34-4B14AADC6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37B86-3C02-486C-99B5-203A5F96C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8EF6-787F-43B3-91A4-6460F331C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249E-CC84-485F-8D59-C8B888C99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088B4-6661-4D4E-9AEB-DAA4148A8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537E6-12A7-49B5-A661-76E30A51A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6560-4271-4BAC-8F30-5700F0DB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9FC72-9B68-4342-8ED3-1BCEF5809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22755-4FFE-44BD-828D-7F36CE119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FD8608-3217-4153-9430-D4D77D982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11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9.jpe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2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232275"/>
            <a:ext cx="33528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title" idx="4294967295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zh-CN" sz="3600" b="1" smtClean="0">
                <a:solidFill>
                  <a:srgbClr val="003300"/>
                </a:solidFill>
                <a:latin typeface="Monotype Corsiva" pitchFamily="66" charset="0"/>
              </a:rPr>
              <a:t>ГБОУ </a:t>
            </a:r>
            <a:br>
              <a:rPr lang="ru-RU" altLang="zh-CN" sz="36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altLang="zh-CN" sz="3600" b="1" smtClean="0">
                <a:solidFill>
                  <a:srgbClr val="003300"/>
                </a:solidFill>
                <a:latin typeface="Monotype Corsiva" pitchFamily="66" charset="0"/>
              </a:rPr>
              <a:t>ГОСУДАРСТВЕННАЯ </a:t>
            </a:r>
            <a:br>
              <a:rPr lang="ru-RU" altLang="zh-CN" sz="36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altLang="zh-CN" sz="3600" b="1" smtClean="0">
                <a:solidFill>
                  <a:srgbClr val="003300"/>
                </a:solidFill>
                <a:latin typeface="Monotype Corsiva" pitchFamily="66" charset="0"/>
              </a:rPr>
              <a:t>СТОЛИЧНАЯ ГИМНАЗИЯ</a:t>
            </a:r>
            <a:endParaRPr lang="en-US" altLang="zh-CN" sz="3600" b="1" smtClean="0">
              <a:solidFill>
                <a:srgbClr val="003300"/>
              </a:solidFill>
              <a:latin typeface="Monotype Corsiva" pitchFamily="66" charset="0"/>
              <a:ea typeface="宋体" charset="-122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743200" y="60960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CN" b="1" i="1">
                <a:solidFill>
                  <a:srgbClr val="003300"/>
                </a:solidFill>
                <a:latin typeface="Monotype Corsiva" pitchFamily="66" charset="0"/>
              </a:rPr>
              <a:t>г. Москва</a:t>
            </a:r>
            <a:endParaRPr lang="ru-RU" b="1" i="1">
              <a:solidFill>
                <a:srgbClr val="003300"/>
              </a:solidFill>
              <a:latin typeface="Monotype Corsiva" pitchFamily="66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895600" y="2590800"/>
            <a:ext cx="3962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800" b="1" i="1">
                <a:solidFill>
                  <a:srgbClr val="FF0066"/>
                </a:solidFill>
                <a:latin typeface="Monotype Corsiva" pitchFamily="66" charset="0"/>
              </a:rPr>
              <a:t>20 лет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1447800" y="3657600"/>
            <a:ext cx="60340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 b="1" i="1">
                <a:solidFill>
                  <a:srgbClr val="003399"/>
                </a:solidFill>
                <a:latin typeface="Monotype Corsiva" pitchFamily="66" charset="0"/>
              </a:rPr>
              <a:t>И это все о ней…</a:t>
            </a:r>
          </a:p>
        </p:txBody>
      </p:sp>
      <p:pic>
        <p:nvPicPr>
          <p:cNvPr id="2055" name="Picture 15" descr="u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63"/>
            <a:ext cx="266700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9" descr="19111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3622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0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4050" y="-6350"/>
            <a:ext cx="21463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swimpart4Thean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24000"/>
            <a:ext cx="56673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2505781-7039-r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7825" y="3140075"/>
            <a:ext cx="49625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За 20 лет Российские спортсмены одержали немало побед в спортивных состязаниях…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Sereb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1" descr="12134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5052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5" descr="big1357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2700" y="1543050"/>
            <a:ext cx="27813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 descr="6515760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09800" y="914400"/>
            <a:ext cx="42672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25172a61-4b96-4e87-91c7-1cab7c1000b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05000"/>
            <a:ext cx="2157413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0" y="0"/>
            <a:ext cx="8305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За 20 лет  выпускники гимназии много раз были удостоены золотых и серебряных медалей…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6ca8cbc1b04c4e976d008fe39ea351d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738" y="1292225"/>
            <a:ext cx="4773612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0" y="0"/>
            <a:ext cx="8305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Прошли годы, экономика страны восстанавливается…</a:t>
            </a:r>
          </a:p>
        </p:txBody>
      </p:sp>
      <p:pic>
        <p:nvPicPr>
          <p:cNvPr id="13317" name="Picture 7" descr="image_3672f4121c45155cd91331f1cf7b5f1c4dc23cc5_800x6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2871788"/>
            <a:ext cx="5730875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Прошли годы, экономика страны восстанавливается…</a:t>
            </a:r>
          </a:p>
        </p:txBody>
      </p:sp>
      <p:pic>
        <p:nvPicPr>
          <p:cNvPr id="14340" name="Picture 7" descr="1118_409001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2530475"/>
            <a:ext cx="64992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 descr="m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0050" y="987425"/>
            <a:ext cx="36703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Прошли годы, экономика страны восстанавливается…</a:t>
            </a:r>
          </a:p>
        </p:txBody>
      </p:sp>
      <p:pic>
        <p:nvPicPr>
          <p:cNvPr id="15364" name="Picture 9" descr="37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4108450"/>
            <a:ext cx="27559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 descr="full_7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2346325"/>
            <a:ext cx="6499225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luxf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988" y="908050"/>
            <a:ext cx="417036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365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1425" y="974725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5" descr="put_k_uspe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4450" y="2432050"/>
            <a:ext cx="37496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Выпускники гимназии поступили и закончили лучшие ВУЗы страны…</a:t>
            </a:r>
          </a:p>
        </p:txBody>
      </p:sp>
      <p:pic>
        <p:nvPicPr>
          <p:cNvPr id="16390" name="Picture 7" descr="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346450"/>
            <a:ext cx="26463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z_df155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3025" y="908050"/>
            <a:ext cx="526732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0" y="0"/>
            <a:ext cx="8305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Годы лишений и странствий не миновали нашу гимназию…</a:t>
            </a:r>
          </a:p>
        </p:txBody>
      </p:sp>
      <p:pic>
        <p:nvPicPr>
          <p:cNvPr id="17413" name="Picture 7" descr="z_3d2a05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3481388"/>
            <a:ext cx="45116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z_b669aa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25" y="3706813"/>
            <a:ext cx="420052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z_988322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755650"/>
            <a:ext cx="45847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Годы лишений и странствий не миновали нашу гимназию…</a:t>
            </a:r>
          </a:p>
        </p:txBody>
      </p:sp>
      <p:pic>
        <p:nvPicPr>
          <p:cNvPr id="18438" name="Picture 5" descr="z_43b90f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3250" y="1597025"/>
            <a:ext cx="473710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IMG_03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Но испытания не сломили нас…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Но испытания не сломили нас…</a:t>
            </a:r>
          </a:p>
        </p:txBody>
      </p:sp>
      <p:pic>
        <p:nvPicPr>
          <p:cNvPr id="20484" name="Picture 7" descr="y_6db57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603250"/>
            <a:ext cx="5072063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bel-1s-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0" y="2944813"/>
            <a:ext cx="580390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ttp://gsgschool.ru/upload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213" y="-6350"/>
            <a:ext cx="37671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5" descr="62466639_1281263713_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9050" y="2066925"/>
            <a:ext cx="53149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2" descr="62466639_1281263713_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3149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3dd40e23e30c2cc102430a1f279a96c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93858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8625" y="1822450"/>
            <a:ext cx="343852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81000" y="609600"/>
            <a:ext cx="2819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800" b="1" i="1">
                <a:solidFill>
                  <a:srgbClr val="003399"/>
                </a:solidFill>
                <a:latin typeface="Monotype Corsiva" pitchFamily="66" charset="0"/>
              </a:rPr>
              <a:t>1993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486400" y="5334000"/>
            <a:ext cx="3429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800" b="1" i="1">
                <a:solidFill>
                  <a:srgbClr val="003399"/>
                </a:solidFill>
                <a:latin typeface="Monotype Corsiva" pitchFamily="66" charset="0"/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18 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7432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29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21511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Но испытания не сломили нас…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Но испытания не сломили нас…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1OmkoDIuqB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53400" cy="54340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0" y="0"/>
            <a:ext cx="800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Сегодня у Государственной столичной гимназии</a:t>
            </a:r>
            <a:r>
              <a:rPr lang="ru-RU" sz="4400" b="1" i="1">
                <a:solidFill>
                  <a:srgbClr val="003399"/>
                </a:solidFill>
                <a:latin typeface="Monotype Corsiva" pitchFamily="66" charset="0"/>
              </a:rPr>
              <a:t> </a:t>
            </a:r>
            <a:endParaRPr lang="ru-RU" sz="6600" b="1" i="1">
              <a:solidFill>
                <a:srgbClr val="CC0000"/>
              </a:solidFill>
              <a:latin typeface="Monotype Corsiva" pitchFamily="66" charset="0"/>
            </a:endParaRPr>
          </a:p>
        </p:txBody>
      </p:sp>
      <p:pic>
        <p:nvPicPr>
          <p:cNvPr id="23557" name="Picture 3" descr="b0532f75ddec6cce43309c6e25b0d7f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304800" y="5410200"/>
            <a:ext cx="4038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600" b="1" i="1">
                <a:solidFill>
                  <a:srgbClr val="CC0000"/>
                </a:solidFill>
                <a:latin typeface="Monotype Corsiva" pitchFamily="66" charset="0"/>
              </a:rPr>
              <a:t>ЮБИЛЕЙ</a:t>
            </a:r>
            <a:endParaRPr lang="ru-RU" sz="660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 descr="se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352800"/>
            <a:ext cx="3371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0" y="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Мы расширяем свои границы…</a:t>
            </a:r>
          </a:p>
        </p:txBody>
      </p:sp>
      <p:pic>
        <p:nvPicPr>
          <p:cNvPr id="24582" name="Picture 10" descr="3dd40e23e30c2cc102430a1f279a96c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4224338"/>
            <a:ext cx="35179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9" descr="_ES_82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990600"/>
            <a:ext cx="48291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se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429000"/>
            <a:ext cx="3371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Мы расширяем свои границы…</a:t>
            </a:r>
          </a:p>
        </p:txBody>
      </p:sp>
      <p:pic>
        <p:nvPicPr>
          <p:cNvPr id="25605" name="Picture 7" descr="13496116831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41800"/>
            <a:ext cx="2667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1350106945_svaoinf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838200"/>
            <a:ext cx="41910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26627" name="Picture 7" descr="5148641997948288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27651" name="Picture 7" descr="5148641997948288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2" name="AutoShape 10"/>
          <p:cNvGrpSpPr>
            <a:grpSpLocks/>
          </p:cNvGrpSpPr>
          <p:nvPr/>
        </p:nvGrpSpPr>
        <p:grpSpPr bwMode="auto">
          <a:xfrm>
            <a:off x="4438650" y="1957388"/>
            <a:ext cx="3357563" cy="2974975"/>
            <a:chOff x="2796" y="1233"/>
            <a:chExt cx="2115" cy="1874"/>
          </a:xfrm>
        </p:grpSpPr>
        <p:pic>
          <p:nvPicPr>
            <p:cNvPr id="27654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96" y="1233"/>
              <a:ext cx="2115" cy="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3396" y="1846"/>
              <a:ext cx="7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7653" name="Picture 2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819400"/>
            <a:ext cx="1238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97105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650395"/>
            <a:ext cx="9144000" cy="62076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pic>
        <p:nvPicPr>
          <p:cNvPr id="28675" name="Picture 21" descr="9eb720cebeb66347827637e9ef3567f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46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5" descr="84844061534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52538"/>
            <a:ext cx="6705600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9" descr="3667c199a6a8a711614280087737ea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862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b6dd61c52e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066800"/>
            <a:ext cx="23145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1327407108662199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1357313"/>
            <a:ext cx="64865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7" name="AutoShape 17"/>
          <p:cNvSpPr>
            <a:spLocks noChangeArrowheads="1"/>
          </p:cNvSpPr>
          <p:nvPr/>
        </p:nvSpPr>
        <p:spPr bwMode="auto">
          <a:xfrm>
            <a:off x="0" y="2590800"/>
            <a:ext cx="1676400" cy="1066800"/>
          </a:xfrm>
          <a:prstGeom prst="star5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7А</a:t>
            </a: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1600200" y="228600"/>
            <a:ext cx="1676400" cy="106680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5А</a:t>
            </a:r>
          </a:p>
        </p:txBody>
      </p:sp>
      <p:sp>
        <p:nvSpPr>
          <p:cNvPr id="46099" name="AutoShape 19"/>
          <p:cNvSpPr>
            <a:spLocks noChangeArrowheads="1"/>
          </p:cNvSpPr>
          <p:nvPr/>
        </p:nvSpPr>
        <p:spPr bwMode="auto">
          <a:xfrm>
            <a:off x="3657600" y="228600"/>
            <a:ext cx="1676400" cy="1066800"/>
          </a:xfrm>
          <a:prstGeom prst="star5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5Б</a:t>
            </a: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5791200" y="228600"/>
            <a:ext cx="1676400" cy="1066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5В</a:t>
            </a:r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7467600" y="2667000"/>
            <a:ext cx="1676400" cy="1066800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7Б</a:t>
            </a:r>
          </a:p>
        </p:txBody>
      </p:sp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3733800" y="5562600"/>
            <a:ext cx="1676400" cy="1066800"/>
          </a:xfrm>
          <a:prstGeom prst="star5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6Б</a:t>
            </a: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1524000" y="5562600"/>
            <a:ext cx="1676400" cy="1066800"/>
          </a:xfrm>
          <a:prstGeom prst="star5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6А</a:t>
            </a: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>
            <a:off x="6019800" y="5562600"/>
            <a:ext cx="1676400" cy="10668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/>
              <a:t>6В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_____5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4"/>
          <p:cNvSpPr>
            <a:spLocks noChangeArrowheads="1"/>
          </p:cNvSpPr>
          <p:nvPr/>
        </p:nvSpPr>
        <p:spPr bwMode="auto">
          <a:xfrm>
            <a:off x="0" y="30480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4800" b="1" i="1">
                <a:solidFill>
                  <a:srgbClr val="003399"/>
                </a:solidFill>
                <a:latin typeface="Monotype Corsiva" pitchFamily="66" charset="0"/>
              </a:rPr>
              <a:t>ГОСУДАРСТВЕННАЯ </a:t>
            </a:r>
            <a:br>
              <a:rPr lang="ru-RU" altLang="zh-CN" sz="4800" b="1" i="1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altLang="zh-CN" sz="4800" b="1" i="1">
                <a:solidFill>
                  <a:srgbClr val="003399"/>
                </a:solidFill>
                <a:latin typeface="Monotype Corsiva" pitchFamily="66" charset="0"/>
              </a:rPr>
              <a:t>СТОЛИЧНАЯ ГИМНАЗИЯ</a:t>
            </a:r>
            <a:endParaRPr lang="ru-RU" sz="4800" b="1" i="1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4100" name="Picture 17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19" descr="100_3942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4" name="Picture 20" descr="100_3980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58738"/>
            <a:ext cx="92202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5" name="Picture 21" descr="100_4028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58738"/>
            <a:ext cx="92202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6" name="Picture 22" descr="100_4043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58738"/>
            <a:ext cx="92202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7" name="Picture 23" descr="100_4064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8" name="Picture 24" descr="100_4097 (2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15888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9" name="Picture 25" descr="100_4046 (2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115888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0" name="Picture 26" descr="100_3975 (2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115888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1" name="Picture 27" descr="100_4002 (2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-115888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2" name="Picture 28" descr="100_4009 (2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-114300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3" name="Picture 29" descr="100_4018 (2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-114300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4" name="Picture 30" descr="100_4013 (2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-114300"/>
            <a:ext cx="92964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20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8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2000"/>
                                        <p:tgtEl>
                                          <p:spTgt spid="8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kit-blogosfe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3050"/>
            <a:ext cx="4800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1OmkoDIuqB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38658" y="4983"/>
            <a:ext cx="6397868" cy="42644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  <p:pic>
        <p:nvPicPr>
          <p:cNvPr id="32772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457200" y="3733800"/>
            <a:ext cx="914400" cy="1219200"/>
          </a:xfrm>
          <a:prstGeom prst="rect">
            <a:avLst/>
          </a:prstGeom>
          <a:gradFill rotWithShape="1">
            <a:gsLst>
              <a:gs pos="0">
                <a:srgbClr val="70744C"/>
              </a:gs>
              <a:gs pos="50000">
                <a:srgbClr val="F2FAA4"/>
              </a:gs>
              <a:gs pos="100000">
                <a:srgbClr val="70744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CC0000"/>
                </a:solidFill>
                <a:latin typeface="Monotype Corsiva" pitchFamily="66" charset="0"/>
              </a:rPr>
              <a:t>опора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62000" y="5029200"/>
            <a:ext cx="914400" cy="1219200"/>
          </a:xfrm>
          <a:prstGeom prst="rect">
            <a:avLst/>
          </a:prstGeom>
          <a:gradFill rotWithShape="1">
            <a:gsLst>
              <a:gs pos="0">
                <a:srgbClr val="47765E"/>
              </a:gs>
              <a:gs pos="50000">
                <a:srgbClr val="99FFCC"/>
              </a:gs>
              <a:gs pos="100000">
                <a:srgbClr val="4776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3399"/>
                </a:solidFill>
                <a:latin typeface="Monotype Corsiva" pitchFamily="66" charset="0"/>
              </a:rPr>
              <a:t>надежда</a:t>
            </a: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1828800" y="5486400"/>
            <a:ext cx="914400" cy="1219200"/>
          </a:xfrm>
          <a:prstGeom prst="rect">
            <a:avLst/>
          </a:prstGeom>
          <a:gradFill rotWithShape="1">
            <a:gsLst>
              <a:gs pos="0">
                <a:srgbClr val="474776"/>
              </a:gs>
              <a:gs pos="50000">
                <a:srgbClr val="9999FF"/>
              </a:gs>
              <a:gs pos="100000">
                <a:srgbClr val="4747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solidFill>
                  <a:srgbClr val="006600"/>
                </a:solidFill>
                <a:latin typeface="Monotype Corsiva" pitchFamily="66" charset="0"/>
              </a:rPr>
              <a:t>вера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b09c5d1971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 descr="_ES_16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80772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гс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1" descr="9eb720cebeb66347827637e9ef3567fc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3429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6102327297_56dd63cd19_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0"/>
            <a:ext cx="63246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 descr="1253523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35313"/>
            <a:ext cx="5181600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9" descr="3667c199a6a8a711614280087737ea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8862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1OmkoDIuq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_ES_96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2950" y="2882900"/>
            <a:ext cx="58610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10"/>
          <p:cNvSpPr>
            <a:spLocks noChangeArrowheads="1"/>
          </p:cNvSpPr>
          <p:nvPr/>
        </p:nvSpPr>
        <p:spPr bwMode="auto">
          <a:xfrm rot="-4121113">
            <a:off x="-76200" y="76200"/>
            <a:ext cx="4419600" cy="4267200"/>
          </a:xfrm>
          <a:prstGeom prst="cloudCallout">
            <a:avLst>
              <a:gd name="adj1" fmla="val 11190"/>
              <a:gd name="adj2" fmla="val 91630"/>
            </a:avLst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pic>
        <p:nvPicPr>
          <p:cNvPr id="38917" name="Picture 11" descr="149ede90b6f470cbd807787ab2e6a752_2282f6af88b26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38200"/>
            <a:ext cx="31242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45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575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DSC045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334000" y="609600"/>
            <a:ext cx="22098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8800" b="1">
                <a:solidFill>
                  <a:srgbClr val="003300"/>
                </a:solidFill>
                <a:latin typeface="Monotype Corsiva" pitchFamily="66" charset="0"/>
              </a:rPr>
              <a:t>7 А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295400" y="4648200"/>
            <a:ext cx="22098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8800" b="1">
                <a:solidFill>
                  <a:srgbClr val="003300"/>
                </a:solidFill>
                <a:latin typeface="Monotype Corsiva" pitchFamily="66" charset="0"/>
              </a:rPr>
              <a:t>7 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yh94dEWfX4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8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%D1%87%D0%B0%D1%81%D1%82%D1%83%D1%88%D0%BA%D0%B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339301">
            <a:off x="152400" y="3810000"/>
            <a:ext cx="44386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 descr="07d5058200a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233738"/>
            <a:ext cx="48768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97105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650395"/>
            <a:ext cx="9144000" cy="62076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pic>
        <p:nvPicPr>
          <p:cNvPr id="5123" name="Picture 21" descr="9eb720cebeb66347827637e9ef3567f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275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DSC046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SC046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b0532f75ddec6cce43309c6e25b0d7f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2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3" descr="b0532f75ddec6cce43309c6e25b0d7f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3352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dvoech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990600"/>
            <a:ext cx="41148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reshetnikov-f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403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i?id=138176071-00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919538"/>
            <a:ext cx="487680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DSC04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IMG_22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peremen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3838"/>
            <a:ext cx="396240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t0027_i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DSC045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IMG_11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school-k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46313"/>
            <a:ext cx="69342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i?id=52208556-60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533400"/>
            <a:ext cx="3195638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00200" y="838200"/>
            <a:ext cx="1066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0" b="1" i="1">
                <a:solidFill>
                  <a:srgbClr val="FF0000"/>
                </a:solidFill>
                <a:latin typeface="Monotype Corsiva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SC045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DSC045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800600" y="1905000"/>
            <a:ext cx="3886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000" b="1">
                <a:solidFill>
                  <a:srgbClr val="CC3300"/>
                </a:solidFill>
                <a:latin typeface="Monotype Corsiva" pitchFamily="66" charset="0"/>
              </a:rPr>
              <a:t>М а м а…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486400" y="1143000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6600"/>
                </a:solidFill>
                <a:latin typeface="Monotype Corsiva" pitchFamily="66" charset="0"/>
              </a:rPr>
              <a:t>М а м а…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324600" y="5334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5050"/>
                </a:solidFill>
                <a:latin typeface="Monotype Corsiva" pitchFamily="66" charset="0"/>
              </a:rPr>
              <a:t>М а м а…</a:t>
            </a:r>
          </a:p>
        </p:txBody>
      </p:sp>
      <p:pic>
        <p:nvPicPr>
          <p:cNvPr id="50184" name="Picture 11" descr="21584314_1206812172_mama2007_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886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5" descr="a4eywydw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5613"/>
            <a:ext cx="3886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9" descr="0a1e5be282be39f594c08392b0960f6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681288"/>
            <a:ext cx="55626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s-8d150aeda2c75ea4806e9c40f50c6750_12053474_888461_6673893_3366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62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1274355163_19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-6350"/>
            <a:ext cx="552926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7" descr="b0532f75ddec6cce43309c6e25b0d7f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9718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 descr="b0532f75ddec6cce43309c6e25b0d7f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DSC046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 descr="36088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45910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3" descr="oformlenie-podarkov-upakovochnoj-bumago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016250"/>
            <a:ext cx="48006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14"/>
          <p:cNvSpPr txBox="1">
            <a:spLocks noChangeArrowheads="1"/>
          </p:cNvSpPr>
          <p:nvPr/>
        </p:nvSpPr>
        <p:spPr bwMode="auto">
          <a:xfrm>
            <a:off x="990600" y="228600"/>
            <a:ext cx="6934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9600" b="1">
                <a:solidFill>
                  <a:schemeClr val="accent2"/>
                </a:solidFill>
                <a:latin typeface="Monotype Corsiva" pitchFamily="66" charset="0"/>
              </a:rPr>
              <a:t>ГСГ навсегда!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19314dc5f6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4775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8" descr="3667c199a6a8a711614280087737ea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44418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26"/>
          <p:cNvSpPr>
            <a:spLocks noChangeArrowheads="1"/>
          </p:cNvSpPr>
          <p:nvPr/>
        </p:nvSpPr>
        <p:spPr bwMode="auto">
          <a:xfrm>
            <a:off x="5715000" y="4572000"/>
            <a:ext cx="29638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 b="1" i="1">
                <a:solidFill>
                  <a:srgbClr val="FF5050"/>
                </a:solidFill>
                <a:latin typeface="Monotype Corsiva" pitchFamily="66" charset="0"/>
              </a:rPr>
              <a:t>20 лет</a:t>
            </a:r>
          </a:p>
        </p:txBody>
      </p:sp>
      <p:pic>
        <p:nvPicPr>
          <p:cNvPr id="7173" name="Picture 27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0" y="0"/>
            <a:ext cx="4114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 i="1">
                <a:solidFill>
                  <a:srgbClr val="003399"/>
                </a:solidFill>
                <a:latin typeface="Monotype Corsiva" pitchFamily="66" charset="0"/>
              </a:rPr>
              <a:t>1993 год…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152400" y="990600"/>
            <a:ext cx="8991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в стране спад экономики, кризис…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566988"/>
            <a:ext cx="61087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1" descr="1319868814_pi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825" y="-6350"/>
            <a:ext cx="57245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0" y="0"/>
            <a:ext cx="4114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 i="1">
                <a:solidFill>
                  <a:srgbClr val="003399"/>
                </a:solidFill>
                <a:latin typeface="Monotype Corsiva" pitchFamily="66" charset="0"/>
              </a:rPr>
              <a:t>1993 год…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8991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в стране спад экономики, кризис…</a:t>
            </a:r>
          </a:p>
        </p:txBody>
      </p:sp>
      <p:pic>
        <p:nvPicPr>
          <p:cNvPr id="9223" name="Picture 13" descr="77332940_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650" y="3790950"/>
            <a:ext cx="30607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&amp;Gcy;&amp;ocy;&amp;scy;&amp;ucy;&amp;dcy;&amp;acy;&amp;scy;&amp;tcy;&amp;vcy;&amp;iecy;&amp;ncy;&amp;ncy;&amp;acy;&amp;yacy; &amp;scy;&amp;tcy;&amp;ocy;&amp;lcy;&amp;icy;&amp;chcy;&amp;ncy;&amp;acy;&amp;yacy; &amp;gcy;&amp;icy;&amp;mcy;&amp;ncy;&amp;acy;&amp;zcy;&amp;icy;&amp;y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0"/>
            <a:ext cx="4114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 i="1">
                <a:solidFill>
                  <a:srgbClr val="003399"/>
                </a:solidFill>
                <a:latin typeface="Monotype Corsiva" pitchFamily="66" charset="0"/>
              </a:rPr>
              <a:t>1993 год…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89916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99"/>
                </a:solidFill>
                <a:latin typeface="Monotype Corsiva" pitchFamily="66" charset="0"/>
              </a:rPr>
              <a:t>в Москве распахивает свои двери Государственная столичная гимназия…</a:t>
            </a:r>
          </a:p>
        </p:txBody>
      </p:sp>
      <p:pic>
        <p:nvPicPr>
          <p:cNvPr id="10245" name="Picture 7" descr="3dd40e23e30c2cc102430a1f279a96c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gs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21150"/>
            <a:ext cx="4114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214</Words>
  <Application>Microsoft Office PowerPoint</Application>
  <PresentationFormat>Экран (4:3)</PresentationFormat>
  <Paragraphs>65</Paragraphs>
  <Slides>51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Monotype Corsiva</vt:lpstr>
      <vt:lpstr>宋体</vt:lpstr>
      <vt:lpstr>Оформление по умолчанию</vt:lpstr>
      <vt:lpstr>ГБОУ  ГОСУДАРСТВЕННАЯ  СТОЛИЧНАЯ ГИМНАЗИЯ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Tata</cp:lastModifiedBy>
  <cp:revision>18</cp:revision>
  <cp:lastPrinted>1601-01-01T00:00:00Z</cp:lastPrinted>
  <dcterms:created xsi:type="dcterms:W3CDTF">1601-01-01T00:00:00Z</dcterms:created>
  <dcterms:modified xsi:type="dcterms:W3CDTF">2014-03-21T16:39:53Z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