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2"/>
  </p:notesMasterIdLst>
  <p:sldIdLst>
    <p:sldId id="256" r:id="rId2"/>
    <p:sldId id="257" r:id="rId3"/>
    <p:sldId id="262" r:id="rId4"/>
    <p:sldId id="258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63" r:id="rId13"/>
    <p:sldId id="261" r:id="rId14"/>
    <p:sldId id="264" r:id="rId15"/>
    <p:sldId id="265" r:id="rId16"/>
    <p:sldId id="266" r:id="rId17"/>
    <p:sldId id="267" r:id="rId18"/>
    <p:sldId id="268" r:id="rId19"/>
    <p:sldId id="269" r:id="rId20"/>
    <p:sldId id="281" r:id="rId21"/>
    <p:sldId id="270" r:id="rId22"/>
    <p:sldId id="274" r:id="rId23"/>
    <p:sldId id="271" r:id="rId24"/>
    <p:sldId id="272" r:id="rId25"/>
    <p:sldId id="282" r:id="rId26"/>
    <p:sldId id="283" r:id="rId27"/>
    <p:sldId id="284" r:id="rId28"/>
    <p:sldId id="285" r:id="rId29"/>
    <p:sldId id="287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3EB90-16E1-4A50-A65F-216BA9BFF0CD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6F19A-3E51-4304-A701-8A7C101CD5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6F19A-3E51-4304-A701-8A7C101CD50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0C772D-BAB4-45A4-93A7-A97F321134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FC343B-981B-4465-B7E6-0D651897B3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географии </a:t>
            </a:r>
            <a:br>
              <a:rPr lang="ru-RU" dirty="0" smtClean="0"/>
            </a:br>
            <a:r>
              <a:rPr lang="ru-RU" dirty="0" smtClean="0"/>
              <a:t>тема: Природа </a:t>
            </a:r>
            <a:r>
              <a:rPr lang="ru-RU" dirty="0" err="1" smtClean="0"/>
              <a:t>Африка.Обобщение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Обобщение и систематизация знаний. </a:t>
            </a:r>
          </a:p>
          <a:p>
            <a:r>
              <a:rPr lang="ru-RU" dirty="0" smtClean="0"/>
              <a:t>Автор: учитель географии  МБОУ «СОШ имени академика Р.З.Сагдеева»</a:t>
            </a:r>
            <a:r>
              <a:rPr lang="ru-RU" dirty="0" err="1" smtClean="0"/>
              <a:t>Буинского</a:t>
            </a:r>
            <a:r>
              <a:rPr lang="ru-RU" dirty="0" smtClean="0"/>
              <a:t> муниципального района РТ г.Буинска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«Самый, самый»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-Записать на листочек высказывания об Африке «Самый, самый» за 1мин,подвести черту.</a:t>
            </a:r>
          </a:p>
          <a:p>
            <a:r>
              <a:rPr lang="ru-RU" dirty="0" smtClean="0"/>
              <a:t> По команде встать. Найти пару, обменяйтесь записями, добавьте новое. </a:t>
            </a:r>
          </a:p>
          <a:p>
            <a:r>
              <a:rPr lang="ru-RU" dirty="0" smtClean="0"/>
              <a:t>Сесть на место.</a:t>
            </a:r>
          </a:p>
          <a:p>
            <a:r>
              <a:rPr lang="ru-RU" dirty="0" smtClean="0"/>
              <a:t> Зачитай те по кругу (</a:t>
            </a:r>
            <a:r>
              <a:rPr lang="ru-RU" dirty="0" err="1" smtClean="0"/>
              <a:t>Релли</a:t>
            </a:r>
            <a:r>
              <a:rPr lang="ru-RU" dirty="0" smtClean="0"/>
              <a:t> Робин)</a:t>
            </a:r>
          </a:p>
          <a:p>
            <a:r>
              <a:rPr lang="ru-RU" dirty="0" smtClean="0"/>
              <a:t>. Проверка- желающая команда читает, другие добавляют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 на верном пути! Молодцы!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84969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00" name="Picture 12" descr="Рисунок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675697" y="1600200"/>
            <a:ext cx="3601606" cy="2185988"/>
          </a:xfrm>
          <a:noFill/>
          <a:ln/>
        </p:spPr>
      </p:pic>
      <p:pic>
        <p:nvPicPr>
          <p:cNvPr id="140302" name="Picture 14" descr="Рисунок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70463" y="1268413"/>
            <a:ext cx="4173537" cy="2517775"/>
          </a:xfrm>
          <a:noFill/>
          <a:ln/>
        </p:spPr>
      </p:pic>
      <p:pic>
        <p:nvPicPr>
          <p:cNvPr id="140304" name="Picture 16" descr="Рисунок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4005263"/>
            <a:ext cx="4932363" cy="2852737"/>
          </a:xfrm>
          <a:noFill/>
          <a:ln/>
        </p:spPr>
      </p:pic>
      <p:pic>
        <p:nvPicPr>
          <p:cNvPr id="140307" name="Picture 19" descr="Рисунок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4857269" y="3938588"/>
            <a:ext cx="3620462" cy="2187575"/>
          </a:xfrm>
          <a:noFill/>
          <a:ln/>
        </p:spPr>
      </p:pic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971550" y="3500438"/>
            <a:ext cx="4829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Экваториальный пояс.</a:t>
            </a: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5580063" y="321310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Экваториальный лес</a:t>
            </a: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755650" y="6308725"/>
            <a:ext cx="352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Орхидеи экваториального леса</a:t>
            </a: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5435600" y="62372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Субэкваториальный пояс</a:t>
            </a:r>
          </a:p>
        </p:txBody>
      </p:sp>
      <p:sp>
        <p:nvSpPr>
          <p:cNvPr id="140309" name="WordArt 21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272337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Климатические пояса Африки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folHlink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42984"/>
            <a:ext cx="8342214" cy="50006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40% площади материка занимают саванны;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30% материка приходится на пустыни;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из 40 000 видов цветковых растений- 9000 эндемики.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D:\Users\Пользователь\Pictures\2картинки2\Animated\Рисунок1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-1214438"/>
            <a:ext cx="1619250" cy="52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4395" name="Picture 11" descr="Рисунок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580063" cy="3786188"/>
          </a:xfrm>
          <a:noFill/>
          <a:ln/>
        </p:spPr>
      </p:pic>
      <p:pic>
        <p:nvPicPr>
          <p:cNvPr id="144396" name="Picture 12" descr="Рисунок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8625" y="0"/>
            <a:ext cx="3635375" cy="3786188"/>
          </a:xfrm>
          <a:noFill/>
          <a:ln/>
        </p:spPr>
      </p:pic>
      <p:pic>
        <p:nvPicPr>
          <p:cNvPr id="144397" name="Picture 13" descr="Рисунок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1019820" y="3938588"/>
            <a:ext cx="2913359" cy="2187575"/>
          </a:xfrm>
          <a:noFill/>
          <a:ln/>
        </p:spPr>
      </p:pic>
      <p:pic>
        <p:nvPicPr>
          <p:cNvPr id="144398" name="Picture 14" descr="Рисунок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3716338"/>
            <a:ext cx="4067175" cy="3141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4632" name="Picture 8" descr="Рисунок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020877" y="1600200"/>
            <a:ext cx="2911246" cy="2185988"/>
          </a:xfrm>
          <a:noFill/>
          <a:ln/>
        </p:spPr>
      </p:pic>
      <p:pic>
        <p:nvPicPr>
          <p:cNvPr id="154633" name="Picture 9" descr="Рисунок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95738" y="0"/>
            <a:ext cx="5148262" cy="3573463"/>
          </a:xfrm>
          <a:noFill/>
          <a:ln/>
        </p:spPr>
      </p:pic>
      <p:pic>
        <p:nvPicPr>
          <p:cNvPr id="154634" name="Picture 10" descr="Рисунок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3995738" cy="3189288"/>
          </a:xfrm>
          <a:noFill/>
          <a:ln/>
        </p:spPr>
      </p:pic>
      <p:pic>
        <p:nvPicPr>
          <p:cNvPr id="154637" name="Picture 13" descr="Рисунок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3284538"/>
            <a:ext cx="4716463" cy="3573462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1" name="Picture 5" descr="Рисунок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932363" cy="3770313"/>
          </a:xfrm>
          <a:noFill/>
          <a:ln/>
        </p:spPr>
      </p:pic>
      <p:pic>
        <p:nvPicPr>
          <p:cNvPr id="147463" name="Picture 7" descr="800px-Dune_45,_Sossusvlei_(185730408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3716338"/>
            <a:ext cx="4495800" cy="3141662"/>
          </a:xfrm>
          <a:noFill/>
          <a:ln/>
        </p:spPr>
      </p:pic>
      <p:pic>
        <p:nvPicPr>
          <p:cNvPr id="147468" name="Picture 12" descr="365px-Morocco_Africa_Flickr_Rosino_December_2005_84514010_edited_by_Buchling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27538" y="0"/>
            <a:ext cx="4716462" cy="6858000"/>
          </a:xfrm>
          <a:noFill/>
          <a:ln/>
        </p:spPr>
      </p:pic>
      <p:sp>
        <p:nvSpPr>
          <p:cNvPr id="147470" name="WordArt 14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345757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Пустыня</a:t>
            </a:r>
          </a:p>
        </p:txBody>
      </p:sp>
      <p:sp>
        <p:nvSpPr>
          <p:cNvPr id="147471" name="WordArt 15"/>
          <p:cNvSpPr>
            <a:spLocks noChangeArrowheads="1" noChangeShapeType="1" noTextEdit="1"/>
          </p:cNvSpPr>
          <p:nvPr/>
        </p:nvSpPr>
        <p:spPr bwMode="auto">
          <a:xfrm rot="5400000">
            <a:off x="3249613" y="1250950"/>
            <a:ext cx="302577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Сахара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4" name="Picture 8" descr="Surica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609850" cy="3429000"/>
          </a:xfrm>
          <a:noFill/>
          <a:ln/>
        </p:spPr>
      </p:pic>
      <p:pic>
        <p:nvPicPr>
          <p:cNvPr id="183305" name="Picture 9" descr="400px-Buceros_bicornis_pho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335713" y="0"/>
            <a:ext cx="2573337" cy="3860800"/>
          </a:xfrm>
          <a:noFill/>
          <a:ln/>
        </p:spPr>
      </p:pic>
      <p:pic>
        <p:nvPicPr>
          <p:cNvPr id="183306" name="Picture 10" descr="597px-Terminalia_austral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500438"/>
            <a:ext cx="3155950" cy="3167062"/>
          </a:xfrm>
          <a:noFill/>
          <a:ln/>
        </p:spPr>
      </p:pic>
      <p:pic>
        <p:nvPicPr>
          <p:cNvPr id="183307" name="Picture 11" descr="Pandanu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5209116" y="3938588"/>
            <a:ext cx="2916767" cy="2187575"/>
          </a:xfrm>
          <a:noFill/>
          <a:ln/>
        </p:spPr>
      </p:pic>
      <p:pic>
        <p:nvPicPr>
          <p:cNvPr id="183309" name="Picture 13" descr="670px-Tauraco_hartlaubi-20081223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875" y="1557338"/>
            <a:ext cx="3779838" cy="3384550"/>
          </a:xfrm>
          <a:prstGeom prst="rect">
            <a:avLst/>
          </a:prstGeom>
          <a:noFill/>
        </p:spPr>
      </p:pic>
      <p:pic>
        <p:nvPicPr>
          <p:cNvPr id="183310" name="Picture 14" descr="800px-Sagittarius_serpentariu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4699000"/>
            <a:ext cx="3097213" cy="2159000"/>
          </a:xfrm>
          <a:prstGeom prst="rect">
            <a:avLst/>
          </a:prstGeom>
          <a:noFill/>
        </p:spPr>
      </p:pic>
      <p:pic>
        <p:nvPicPr>
          <p:cNvPr id="183311" name="Picture 15" descr="Glaucomys_sabrinus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7175" y="0"/>
            <a:ext cx="2376488" cy="294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2" name="Picture 8" descr="Rough_diamon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024552" y="1600200"/>
            <a:ext cx="2903895" cy="2185988"/>
          </a:xfrm>
          <a:noFill/>
          <a:ln/>
        </p:spPr>
      </p:pic>
      <p:pic>
        <p:nvPicPr>
          <p:cNvPr id="134153" name="Picture 9" descr="Mangan_1-cro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4149725"/>
            <a:ext cx="4176713" cy="2708275"/>
          </a:xfrm>
          <a:noFill/>
          <a:ln/>
        </p:spPr>
      </p:pic>
      <p:sp>
        <p:nvSpPr>
          <p:cNvPr id="134151" name="Rectangle 7"/>
          <p:cNvSpPr>
            <a:spLocks noGrp="1" noChangeArrowheads="1"/>
          </p:cNvSpPr>
          <p:nvPr>
            <p:ph sz="half" idx="3"/>
          </p:nvPr>
        </p:nvSpPr>
        <p:spPr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777777"/>
                </a:solidFill>
              </a:rPr>
              <a:t>Африка известна прежде всего своими богатейшими месторождениями </a:t>
            </a:r>
            <a:r>
              <a:rPr lang="ru-RU" sz="2000" dirty="0" smtClean="0">
                <a:solidFill>
                  <a:srgbClr val="777777"/>
                </a:solidFill>
              </a:rPr>
              <a:t>меди(</a:t>
            </a:r>
            <a:r>
              <a:rPr lang="ru-RU" sz="2000" dirty="0" err="1" smtClean="0">
                <a:solidFill>
                  <a:srgbClr val="777777"/>
                </a:solidFill>
              </a:rPr>
              <a:t>Замбия,Заир</a:t>
            </a:r>
            <a:r>
              <a:rPr lang="ru-RU" sz="2000" dirty="0" smtClean="0">
                <a:solidFill>
                  <a:srgbClr val="777777"/>
                </a:solidFill>
              </a:rPr>
              <a:t>),алмазов </a:t>
            </a:r>
            <a:r>
              <a:rPr lang="ru-RU" sz="2000" dirty="0">
                <a:solidFill>
                  <a:srgbClr val="777777"/>
                </a:solidFill>
              </a:rPr>
              <a:t>(ЮАР, Зимбабве) и золота (ЮАР, Гана, Республика Конго). Месторождения нефти есть в Алжире; бокситы добывают в Гвинее и Гане. Ресурсы фосфоритов, а также марганцевых, железных и свинцово-цинковых руд сосредоточены в зоне северного побережья Африки.</a:t>
            </a:r>
          </a:p>
        </p:txBody>
      </p:sp>
      <p:sp>
        <p:nvSpPr>
          <p:cNvPr id="134154" name="WordArt 10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480175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Полезные ископаемые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 descr="st_48ac79fe6373976b3831c1f67918d5f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40200" y="1125538"/>
            <a:ext cx="3810000" cy="2857500"/>
          </a:xfrm>
          <a:noFill/>
          <a:ln/>
        </p:spPr>
      </p:pic>
      <p:sp>
        <p:nvSpPr>
          <p:cNvPr id="1198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52513"/>
            <a:ext cx="4038600" cy="4525962"/>
          </a:xfrm>
        </p:spPr>
        <p:txBody>
          <a:bodyPr/>
          <a:lstStyle/>
          <a:p>
            <a:r>
              <a:rPr lang="ru-RU" sz="1400" b="1">
                <a:solidFill>
                  <a:srgbClr val="990000"/>
                </a:solidFill>
              </a:rPr>
              <a:t>Численность населения Африки составляет около 1 миллиарда человек. Прирост населения на континенте самый высокий в мире в 2004 г. он составлял 2,3% [20]. За последние 50 лет возросла средняя продолжительность жизни - с 39 до 54 лет. Население состоит в основном из представителей двух рас: негроидной южнее Сахары, и европеоидной в северной Африке (арабы) и ЮАР (буры и англоюжноафриканцы). Наиболее многочисленным народом являются арабы Северной Африки.</a:t>
            </a:r>
          </a:p>
        </p:txBody>
      </p:sp>
      <p:pic>
        <p:nvPicPr>
          <p:cNvPr id="119815" name="Picture 7" descr="004bgd1h-800x5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67400" y="4437063"/>
            <a:ext cx="3276600" cy="2187575"/>
          </a:xfrm>
          <a:noFill/>
          <a:ln/>
        </p:spPr>
      </p:pic>
      <p:pic>
        <p:nvPicPr>
          <p:cNvPr id="119816" name="Picture 8" descr="1315-800x5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221163"/>
            <a:ext cx="3527425" cy="2319337"/>
          </a:xfrm>
          <a:prstGeom prst="rect">
            <a:avLst/>
          </a:prstGeom>
          <a:noFill/>
        </p:spPr>
      </p:pic>
      <p:sp>
        <p:nvSpPr>
          <p:cNvPr id="119817" name="WordArt 9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4537075" cy="7397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Население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Составить отличительную характеристику Африки</a:t>
            </a:r>
          </a:p>
          <a:p>
            <a:r>
              <a:rPr lang="ru-RU" sz="4000" b="1" dirty="0" smtClean="0"/>
              <a:t>Закрепить и углубить знания об Африке</a:t>
            </a:r>
          </a:p>
          <a:p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Обозначить экологические проблемы и меры, принимаемые для сохранения природы.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 !Проблема</a:t>
            </a:r>
            <a:endParaRPr lang="ru-RU" dirty="0"/>
          </a:p>
        </p:txBody>
      </p:sp>
      <p:pic>
        <p:nvPicPr>
          <p:cNvPr id="3" name="Picture 4" descr="D:\Users\Пользователь\Pictures\2картинки2\Animated\Рисунок1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-1214438"/>
            <a:ext cx="1619250" cy="52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485090" cy="5382360"/>
          </a:xfr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САХАРА НАСТУПАЕТ!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1,5 млн.км 2 /год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44% площади Африки подвержено засухе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В Африке вырубают в 14 раз больше деревьев , чем сажают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2005 Г- </a:t>
            </a:r>
            <a:r>
              <a:rPr lang="ru-RU" dirty="0" smtClean="0">
                <a:solidFill>
                  <a:srgbClr val="FF0000"/>
                </a:solidFill>
              </a:rPr>
              <a:t>программа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ТеРРАфрика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2006 г.- </a:t>
            </a:r>
            <a:r>
              <a:rPr lang="ru-RU" b="1" dirty="0" smtClean="0">
                <a:solidFill>
                  <a:srgbClr val="FF0000"/>
                </a:solidFill>
              </a:rPr>
              <a:t>Международный год пустынь и опустынивания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438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«…Многие </a:t>
            </a:r>
            <a:r>
              <a:rPr lang="ru-RU" dirty="0" err="1" smtClean="0"/>
              <a:t>думают,что</a:t>
            </a:r>
            <a:r>
              <a:rPr lang="ru-RU" dirty="0" smtClean="0"/>
              <a:t> Африка рай для животных,…где им еще просторно…»</a:t>
            </a:r>
            <a:br>
              <a:rPr lang="ru-RU" dirty="0" smtClean="0"/>
            </a:br>
            <a:r>
              <a:rPr lang="ru-RU" dirty="0" smtClean="0"/>
              <a:t>                       </a:t>
            </a:r>
            <a:r>
              <a:rPr lang="ru-RU" dirty="0" err="1" smtClean="0"/>
              <a:t>Б.Грижмек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 ли это?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8640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D:\Users\Пользователь\Pictures\2картинки2\Animated\Рисунок1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-1214438"/>
            <a:ext cx="1619250" cy="52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8058152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Национальный парк </a:t>
            </a:r>
            <a:r>
              <a:rPr lang="ru-RU" dirty="0" err="1" smtClean="0"/>
              <a:t>Крюгера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6000768"/>
            <a:ext cx="6757990" cy="6810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Памятник Полу </a:t>
            </a:r>
            <a:r>
              <a:rPr lang="ru-RU" dirty="0" err="1" smtClean="0">
                <a:solidFill>
                  <a:schemeClr val="tx1"/>
                </a:solidFill>
              </a:rPr>
              <a:t>Крюгеру</a:t>
            </a:r>
            <a:r>
              <a:rPr lang="ru-RU" dirty="0" smtClean="0">
                <a:solidFill>
                  <a:schemeClr val="tx1"/>
                </a:solidFill>
              </a:rPr>
              <a:t> возле парка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0_6dc9a_8758743b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670" y="1556792"/>
            <a:ext cx="5214974" cy="45091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2" y="1916832"/>
            <a:ext cx="2878088" cy="2160240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Ньяла</a:t>
            </a:r>
            <a:r>
              <a:rPr lang="ru-RU" sz="1600" dirty="0" smtClean="0">
                <a:solidFill>
                  <a:schemeClr val="tx1"/>
                </a:solidFill>
              </a:rPr>
              <a:t> - этот вид антилоп достигает длины 140 см и высоты в холке 110 см. Вес составляет от 55 до 125 кг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леопард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                        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Буйволы                              Белый бегемот                                                                                                     Леопард</a:t>
            </a:r>
          </a:p>
          <a:p>
            <a:endParaRPr lang="ru-RU" dirty="0"/>
          </a:p>
        </p:txBody>
      </p:sp>
      <p:pic>
        <p:nvPicPr>
          <p:cNvPr id="4" name="Рисунок 3" descr="800px-South_African_Safari_Wildlif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56176" y="188640"/>
            <a:ext cx="2561398" cy="1706531"/>
          </a:xfrm>
          <a:prstGeom prst="flowChartAlternateProcess">
            <a:avLst/>
          </a:prstGeom>
        </p:spPr>
      </p:pic>
      <p:pic>
        <p:nvPicPr>
          <p:cNvPr id="5" name="Рисунок 4" descr="450px-Elephant_near_ndut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332656"/>
            <a:ext cx="1773410" cy="2364546"/>
          </a:xfrm>
          <a:prstGeom prst="flowChartAlternateProcess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3848" y="278092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Африканские слоны</a:t>
            </a:r>
            <a:endParaRPr lang="ru-RU" dirty="0"/>
          </a:p>
        </p:txBody>
      </p:sp>
      <p:pic>
        <p:nvPicPr>
          <p:cNvPr id="7" name="Рисунок 6" descr="800px-Loxodontacycloti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620688"/>
            <a:ext cx="2781049" cy="1852874"/>
          </a:xfrm>
          <a:prstGeom prst="flowChartAlternateProcess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56490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Лесной слон</a:t>
            </a:r>
          </a:p>
          <a:p>
            <a:r>
              <a:rPr lang="ru-RU" dirty="0" smtClean="0"/>
              <a:t>Буйвол</a:t>
            </a:r>
            <a:endParaRPr lang="ru-RU" dirty="0"/>
          </a:p>
        </p:txBody>
      </p:sp>
      <p:pic>
        <p:nvPicPr>
          <p:cNvPr id="9" name="Рисунок 8" descr="800px-Namibie_Etosha_Leopard_01edi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8104" y="3140968"/>
            <a:ext cx="2895347" cy="1925406"/>
          </a:xfrm>
          <a:prstGeom prst="flowChartAlternateProcess">
            <a:avLst/>
          </a:prstGeom>
        </p:spPr>
      </p:pic>
      <p:pic>
        <p:nvPicPr>
          <p:cNvPr id="10" name="Рисунок 9" descr="African_Buffalos_in_Lake_Nakuru_National_Park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140968"/>
            <a:ext cx="2648556" cy="1991714"/>
          </a:xfrm>
          <a:prstGeom prst="flowChartAlternateProcess">
            <a:avLst/>
          </a:prstGeom>
        </p:spPr>
      </p:pic>
      <p:pic>
        <p:nvPicPr>
          <p:cNvPr id="11" name="Рисунок 10" descr="White_Rhino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87824" y="3356992"/>
            <a:ext cx="2465753" cy="1637702"/>
          </a:xfrm>
          <a:prstGeom prst="flowChartAlternateProcess">
            <a:avLst/>
          </a:prstGeom>
        </p:spPr>
      </p:pic>
      <p:pic>
        <p:nvPicPr>
          <p:cNvPr id="12" name="Рисунок 11" descr="warthog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300192" y="4437112"/>
            <a:ext cx="2373526" cy="1922556"/>
          </a:xfrm>
          <a:prstGeom prst="flowChartAlternateProcess">
            <a:avLst/>
          </a:prstGeom>
        </p:spPr>
      </p:pic>
      <p:pic>
        <p:nvPicPr>
          <p:cNvPr id="13" name="Рисунок 12" descr="lion_3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1521" y="5259596"/>
            <a:ext cx="2088232" cy="1388674"/>
          </a:xfrm>
          <a:prstGeom prst="flowChartAlternateProcess">
            <a:avLst/>
          </a:prstGeom>
        </p:spPr>
      </p:pic>
      <p:pic>
        <p:nvPicPr>
          <p:cNvPr id="14" name="Рисунок 13" descr="savane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99792" y="4725144"/>
            <a:ext cx="2205458" cy="1654094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 на верном пути! Молодцы!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84969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Билетик на выход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3384376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213360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Назовите 3 крупнейшие реки Африки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Назовите 2 причины увеличения площади Сахары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Назовите самый высокий вулкан материка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:\Users\Пользователь\Pictures\2картинки2\Animated\Рисунок1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-1214438"/>
            <a:ext cx="1619250" cy="52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Молодцы!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84969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 урока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4320480" cy="5305776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>
                <a:solidFill>
                  <a:srgbClr val="9900CC"/>
                </a:solidFill>
              </a:rPr>
              <a:t>Африку по середине пересекает Экватор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>
                <a:solidFill>
                  <a:srgbClr val="9900CC"/>
                </a:solidFill>
              </a:rPr>
              <a:t>Нулевой меридиан пересекает материк с запада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600" b="1" dirty="0" smtClean="0">
              <a:solidFill>
                <a:srgbClr val="9900C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>
                <a:solidFill>
                  <a:srgbClr val="9900CC"/>
                </a:solidFill>
              </a:rPr>
              <a:t>Африку омывают океаны, их по количеству 2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600" b="1" dirty="0" smtClean="0">
              <a:solidFill>
                <a:srgbClr val="9900C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>
                <a:solidFill>
                  <a:srgbClr val="9900CC"/>
                </a:solidFill>
              </a:rPr>
              <a:t>Африка -самый жаркий материк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>
                <a:solidFill>
                  <a:srgbClr val="9900CC"/>
                </a:solidFill>
              </a:rPr>
              <a:t> В Африке самый большой геологический разлом суши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600" b="1" dirty="0" smtClean="0">
              <a:solidFill>
                <a:srgbClr val="9900C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>
                <a:solidFill>
                  <a:srgbClr val="9900CC"/>
                </a:solidFill>
              </a:rPr>
              <a:t> В Африке самая большая пустыня мира-Сахара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600" b="1" dirty="0" smtClean="0">
              <a:solidFill>
                <a:srgbClr val="9900C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>
                <a:solidFill>
                  <a:srgbClr val="9900CC"/>
                </a:solidFill>
              </a:rPr>
              <a:t>Нил- самая длинная река мира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600" b="1" dirty="0" smtClean="0">
              <a:solidFill>
                <a:srgbClr val="9900C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>
                <a:solidFill>
                  <a:srgbClr val="9900CC"/>
                </a:solidFill>
              </a:rPr>
              <a:t>Килиманджаро –самая высокая точка  Африки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b="1" dirty="0" smtClean="0">
                <a:solidFill>
                  <a:srgbClr val="9900CC"/>
                </a:solidFill>
              </a:rPr>
              <a:t>Африка лежит в двух основных климатических поясах: экваториальном и тропическом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600" b="1" dirty="0" smtClean="0">
              <a:solidFill>
                <a:srgbClr val="9900CC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600" b="1" dirty="0" smtClean="0">
              <a:solidFill>
                <a:srgbClr val="9900CC"/>
              </a:solidFill>
            </a:endParaRPr>
          </a:p>
          <a:p>
            <a:endParaRPr lang="ru-RU" sz="1600" dirty="0"/>
          </a:p>
        </p:txBody>
      </p:sp>
      <p:pic>
        <p:nvPicPr>
          <p:cNvPr id="4" name="Picture 10" descr="9b755d9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1484313"/>
            <a:ext cx="4316413" cy="439261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42984"/>
            <a:ext cx="8342214" cy="50006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40% площади материка занимают саванны;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30% материка приходится на пустыни;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из 40 000 видов цветковых растений- 9000 эндемики.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30" name="Picture 6" descr="afrika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ln/>
        </p:spPr>
      </p:pic>
      <p:sp>
        <p:nvSpPr>
          <p:cNvPr id="103432" name="WordArt 8"/>
          <p:cNvSpPr>
            <a:spLocks noChangeArrowheads="1" noChangeShapeType="1" noTextEdit="1"/>
          </p:cNvSpPr>
          <p:nvPr/>
        </p:nvSpPr>
        <p:spPr bwMode="auto">
          <a:xfrm rot="5400000">
            <a:off x="-725487" y="4405313"/>
            <a:ext cx="3573462" cy="9001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 Африка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00CC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Повторить выводы с.102,с.104,с.108,с.109,с.110,с.120 учебника</a:t>
            </a:r>
          </a:p>
          <a:p>
            <a:r>
              <a:rPr lang="ru-RU" dirty="0" smtClean="0"/>
              <a:t>придумать вопросы и задания ,желательно проблемного характера, по теме « Природа Африки».</a:t>
            </a:r>
          </a:p>
          <a:p>
            <a:endParaRPr lang="ru-RU" dirty="0"/>
          </a:p>
        </p:txBody>
      </p:sp>
      <p:pic>
        <p:nvPicPr>
          <p:cNvPr id="4" name="Picture 4" descr="D:\Users\Пользователь\Pictures\2картинки2\Animated\Рисунок16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88" y="-1214438"/>
            <a:ext cx="1619250" cy="52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Ге о г  </a:t>
            </a:r>
            <a:r>
              <a:rPr lang="ru-RU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</a:t>
            </a:r>
            <a:r>
              <a:rPr lang="ru-RU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</a:t>
            </a:r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ч е с к о е          </a:t>
            </a:r>
            <a:r>
              <a:rPr lang="ru-RU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л о  ж  е </a:t>
            </a:r>
            <a:r>
              <a:rPr lang="ru-RU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и е</a:t>
            </a:r>
            <a:br>
              <a:rPr lang="ru-RU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978896" cy="432511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rgbClr val="009900"/>
                </a:solidFill>
              </a:rPr>
              <a:t>А́фрика</a:t>
            </a:r>
            <a:r>
              <a:rPr lang="ru-RU" dirty="0" smtClean="0">
                <a:solidFill>
                  <a:srgbClr val="009900"/>
                </a:solidFill>
              </a:rPr>
              <a:t> — континент, расположенный к югу от Средиземного и Красного морей, востоку от Атлантического океана и к западу от Индийского океана. Это второй по величине континент после Евразии. Африкой называется также часть света, состоящая из материка Африка и прилегающих островов. Площадь Африки составляет 30 065 000 км², или 20,3 % площади суши, а с островами — около 30,2 миллиона км², покрывая, таким образом, 6 % общей площади поверхности Земли и 20,4 % поверхности суши. На территории Африки расположены 53 государства, 4 непризнанных государства и 5 зависимых территорий (островных</a:t>
            </a:r>
            <a:endParaRPr lang="ru-RU" dirty="0"/>
          </a:p>
        </p:txBody>
      </p:sp>
      <p:pic>
        <p:nvPicPr>
          <p:cNvPr id="4" name="Picture 9" descr="550px-Africa_(orthographic_projection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92080" y="1772816"/>
            <a:ext cx="3600400" cy="367856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99592" y="770798"/>
            <a:ext cx="79563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КОНЭРС(читать мысли, быть невиданным, летать, контролировать время)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Пройдите к нему. Найдите себе пару и в структуре РЕЛЛИ РОБИН обменяйтесь мнениями, что вам. даст выбранная сверх  способность  в путешествии. Поменяйте углы и в структуре РЕЛЛИ РОБИН  расскажите о своем выборе. Поблагодарите друг друга.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 на верном пути! Молодцы!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628800"/>
            <a:ext cx="84969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30" name="Picture 6" descr="afrika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ln/>
        </p:spPr>
      </p:pic>
      <p:sp>
        <p:nvSpPr>
          <p:cNvPr id="103432" name="WordArt 8"/>
          <p:cNvSpPr>
            <a:spLocks noChangeArrowheads="1" noChangeShapeType="1" noTextEdit="1"/>
          </p:cNvSpPr>
          <p:nvPr/>
        </p:nvSpPr>
        <p:spPr bwMode="auto">
          <a:xfrm rot="5400000">
            <a:off x="-725487" y="4405313"/>
            <a:ext cx="3573462" cy="9001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 Африка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00CC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Определите координаты выделенных точек , подпишите их</a:t>
            </a:r>
          </a:p>
          <a:p>
            <a:r>
              <a:rPr lang="ru-RU" dirty="0" smtClean="0"/>
              <a:t>Покажите по карте данные объекты</a:t>
            </a:r>
          </a:p>
          <a:p>
            <a:r>
              <a:rPr lang="ru-RU" dirty="0" smtClean="0"/>
              <a:t>Подумайте, какие еще объекты вы хотели бы показать? Почему?(с.97-102 учебника, атлас)</a:t>
            </a:r>
          </a:p>
          <a:p>
            <a:r>
              <a:rPr lang="ru-RU" dirty="0" smtClean="0"/>
              <a:t>Выберите вопрос в красном конверте с !</a:t>
            </a:r>
          </a:p>
          <a:p>
            <a:r>
              <a:rPr lang="ru-RU" dirty="0" smtClean="0"/>
              <a:t>Прочтите его, обсудите в группе поставленную проблему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Ура!Физкультминутка</a:t>
            </a:r>
            <a:endParaRPr lang="ru-RU" dirty="0"/>
          </a:p>
        </p:txBody>
      </p:sp>
      <p:pic>
        <p:nvPicPr>
          <p:cNvPr id="4" name="Picture 7" descr="DSC_73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132856"/>
            <a:ext cx="799288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302</TotalTime>
  <Words>697</Words>
  <Application>Microsoft Office PowerPoint</Application>
  <PresentationFormat>Экран (4:3)</PresentationFormat>
  <Paragraphs>93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Урок географии  тема: Природа Африка.Обобщение.</vt:lpstr>
      <vt:lpstr>Цель урока</vt:lpstr>
      <vt:lpstr>Слайд 3</vt:lpstr>
      <vt:lpstr>Ге о г  р а ф и ч е с к о е          п о л о  ж  е н  и е </vt:lpstr>
      <vt:lpstr>Слайд 5</vt:lpstr>
      <vt:lpstr>Вы на верном пути! Молодцы!</vt:lpstr>
      <vt:lpstr>Слайд 7</vt:lpstr>
      <vt:lpstr>Задание </vt:lpstr>
      <vt:lpstr>Ура!Физкультминутка</vt:lpstr>
      <vt:lpstr>Игра «Самый, самый»</vt:lpstr>
      <vt:lpstr>Вы на верном пути! Молодцы!</vt:lpstr>
      <vt:lpstr>Слайд 12</vt:lpstr>
      <vt:lpstr>40% площади материка занимают саванны; 30% материка приходится на пустыни; из 40 000 видов цветковых растений- 9000 эндемики. </vt:lpstr>
      <vt:lpstr>Слайд 14</vt:lpstr>
      <vt:lpstr>Слайд 15</vt:lpstr>
      <vt:lpstr>Слайд 16</vt:lpstr>
      <vt:lpstr>Слайд 17</vt:lpstr>
      <vt:lpstr>Слайд 18</vt:lpstr>
      <vt:lpstr>Слайд 19</vt:lpstr>
      <vt:lpstr>Внимание !Проблема</vt:lpstr>
      <vt:lpstr>       САХАРА НАСТУПАЕТ! 1,5 млн.км 2 /год 44% площади Африки подвержено засухе В Африке вырубают в 14 раз больше деревьев , чем сажают 2005 Г- программа «ТеРРАфрика»  2006 г.- Международный год пустынь и опустынивания </vt:lpstr>
      <vt:lpstr>«…Многие думают,что Африка рай для животных,…где им еще просторно…»                        Б.Грижмек Так ли это? </vt:lpstr>
      <vt:lpstr>Национальный парк Крюгера </vt:lpstr>
      <vt:lpstr>Ньяла - этот вид антилоп достигает длины 140 см и высоты в холке 110 см. Вес составляет от 55 до 125 кг леопард </vt:lpstr>
      <vt:lpstr>Вы на верном пути! Молодцы!</vt:lpstr>
      <vt:lpstr>Билетик на выход</vt:lpstr>
      <vt:lpstr> Молодцы!</vt:lpstr>
      <vt:lpstr>Итог урока </vt:lpstr>
      <vt:lpstr>40% площади материка занимают саванны; 30% материка приходится на пустыни; из 40 000 видов цветковых растений- 9000 эндемики.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географии  тема:Природа Африка.</dc:title>
  <dc:creator>малина</dc:creator>
  <cp:lastModifiedBy>Roman</cp:lastModifiedBy>
  <cp:revision>37</cp:revision>
  <dcterms:created xsi:type="dcterms:W3CDTF">2014-01-17T05:44:37Z</dcterms:created>
  <dcterms:modified xsi:type="dcterms:W3CDTF">2014-05-01T19:50:27Z</dcterms:modified>
</cp:coreProperties>
</file>