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528" y="3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AA0C1-EE4C-45BC-AEC1-190CAFDD70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936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18D95-C9CC-44C6-A561-E1BD7220F9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051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7F534-C1A5-402E-AB65-CE757D68DA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028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04EC5-CED1-4361-8BD9-2B4193CAA8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720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02BE1-43C4-44C1-96C8-E7F5954D56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439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49DFB-0177-4EF9-9550-3CB6333686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378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53A6D-64C7-406E-B45D-DBCA787928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666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4417A-FF40-4FFB-B920-A0524B3D9B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95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9C255-8525-4880-8481-0CFBACB532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083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19B00-4584-4D25-812B-C1E8225904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460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7AA6C-4652-443F-A5E7-4F773DFF76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10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5EA89B2-C83E-4512-A303-622D28846E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71600" y="762000"/>
            <a:ext cx="7772400" cy="3124200"/>
          </a:xfrm>
        </p:spPr>
        <p:txBody>
          <a:bodyPr/>
          <a:lstStyle/>
          <a:p>
            <a:pPr>
              <a:defRPr/>
            </a:pPr>
            <a:r>
              <a:rPr lang="ru-RU" sz="4800" b="1" dirty="0" smtClean="0">
                <a:solidFill>
                  <a:srgbClr val="002060"/>
                </a:solidFill>
              </a:rPr>
              <a:t>Правописание </a:t>
            </a:r>
            <a:r>
              <a:rPr lang="ru-RU" sz="4800" b="1" dirty="0">
                <a:solidFill>
                  <a:srgbClr val="002060"/>
                </a:solidFill>
              </a:rPr>
              <a:t>корней с чередованием е </a:t>
            </a:r>
            <a:r>
              <a:rPr lang="ru-RU" sz="4800" b="1" dirty="0" smtClean="0">
                <a:solidFill>
                  <a:srgbClr val="002060"/>
                </a:solidFill>
              </a:rPr>
              <a:t>–и</a:t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3600" b="1" i="1" dirty="0" smtClean="0">
                <a:solidFill>
                  <a:schemeClr val="accent1">
                    <a:lumMod val="25000"/>
                  </a:schemeClr>
                </a:solidFill>
              </a:rPr>
              <a:t>Урок русского  языка в 5 классе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5029200"/>
            <a:ext cx="4191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b="1" i="1" dirty="0" smtClean="0">
                <a:solidFill>
                  <a:schemeClr val="accent6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Косилова Нина Яковлевна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1401763" y="1219200"/>
            <a:ext cx="54102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2060"/>
                </a:solidFill>
              </a:rPr>
              <a:t>За всё б.</a:t>
            </a:r>
            <a:r>
              <a:rPr lang="ru-RU" altLang="ru-RU" sz="2800">
                <a:solidFill>
                  <a:srgbClr val="C00000"/>
                </a:solidFill>
              </a:rPr>
              <a:t>Е</a:t>
            </a:r>
            <a:r>
              <a:rPr lang="ru-RU" altLang="ru-RU" sz="2800">
                <a:solidFill>
                  <a:srgbClr val="002060"/>
                </a:solidFill>
              </a:rPr>
              <a:t>.рётся, да не всё удаётся.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2060"/>
                </a:solidFill>
              </a:rPr>
              <a:t>Золотой молоток и железные ворота отп.</a:t>
            </a:r>
            <a:r>
              <a:rPr lang="ru-RU" altLang="ru-RU" sz="2800">
                <a:solidFill>
                  <a:srgbClr val="C00000"/>
                </a:solidFill>
              </a:rPr>
              <a:t>И</a:t>
            </a:r>
            <a:r>
              <a:rPr lang="ru-RU" altLang="ru-RU" sz="2800">
                <a:solidFill>
                  <a:srgbClr val="002060"/>
                </a:solidFill>
              </a:rPr>
              <a:t>.рает.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2060"/>
                </a:solidFill>
              </a:rPr>
              <a:t>Малая искра города подж.</a:t>
            </a:r>
            <a:r>
              <a:rPr lang="ru-RU" altLang="ru-RU" sz="2800">
                <a:solidFill>
                  <a:srgbClr val="C00000"/>
                </a:solidFill>
              </a:rPr>
              <a:t>И</a:t>
            </a:r>
            <a:r>
              <a:rPr lang="ru-RU" altLang="ru-RU" sz="2800">
                <a:solidFill>
                  <a:srgbClr val="002060"/>
                </a:solidFill>
              </a:rPr>
              <a:t>.гает, а сама прежде всех помИ..рает.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2060"/>
                </a:solidFill>
              </a:rPr>
              <a:t>Не то золото, что бл.</a:t>
            </a:r>
            <a:r>
              <a:rPr lang="ru-RU" altLang="ru-RU" sz="2800">
                <a:solidFill>
                  <a:srgbClr val="C00000"/>
                </a:solidFill>
              </a:rPr>
              <a:t>Е</a:t>
            </a:r>
            <a:r>
              <a:rPr lang="ru-RU" altLang="ru-RU" sz="2800">
                <a:solidFill>
                  <a:srgbClr val="002060"/>
                </a:solidFill>
              </a:rPr>
              <a:t>.стит.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800" smtClean="0">
                <a:solidFill>
                  <a:srgbClr val="C00000"/>
                </a:solidFill>
              </a:rPr>
              <a:t>Рефлексия</a:t>
            </a:r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4000" smtClean="0">
                <a:solidFill>
                  <a:srgbClr val="002060"/>
                </a:solidFill>
              </a:rPr>
              <a:t>Урок мне……понравился.</a:t>
            </a:r>
          </a:p>
          <a:p>
            <a:r>
              <a:rPr lang="ru-RU" altLang="ru-RU" sz="4000" smtClean="0">
                <a:solidFill>
                  <a:srgbClr val="002060"/>
                </a:solidFill>
              </a:rPr>
              <a:t>Я сегодня на уроке узнал, что…..</a:t>
            </a:r>
          </a:p>
          <a:p>
            <a:r>
              <a:rPr lang="ru-RU" altLang="ru-RU" sz="4000" smtClean="0">
                <a:solidFill>
                  <a:srgbClr val="002060"/>
                </a:solidFill>
              </a:rPr>
              <a:t>Я ….доволен своей работой на уроке.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>
                <a:solidFill>
                  <a:srgbClr val="C00000"/>
                </a:solidFill>
              </a:rPr>
              <a:t>Домашнее задание</a:t>
            </a:r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>
                <a:solidFill>
                  <a:srgbClr val="002060"/>
                </a:solidFill>
              </a:rPr>
              <a:t>: Для всех: упр.№592 учебника;</a:t>
            </a:r>
          </a:p>
          <a:p>
            <a:endParaRPr lang="ru-RU" altLang="ru-RU" smtClean="0">
              <a:solidFill>
                <a:srgbClr val="002060"/>
              </a:solidFill>
            </a:endParaRPr>
          </a:p>
          <a:p>
            <a:r>
              <a:rPr lang="ru-RU" altLang="ru-RU" smtClean="0">
                <a:solidFill>
                  <a:srgbClr val="002060"/>
                </a:solidFill>
              </a:rPr>
              <a:t>( По желанию) написать лингвистическую сказку о чередовании гласных в корне слова.</a:t>
            </a: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>
                <a:solidFill>
                  <a:srgbClr val="C00000"/>
                </a:solidFill>
              </a:rPr>
              <a:t>Оцени свою работу на уроке</a:t>
            </a:r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1447800" y="1981200"/>
            <a:ext cx="5410200" cy="3992563"/>
          </a:xfrm>
        </p:spPr>
        <p:txBody>
          <a:bodyPr/>
          <a:lstStyle/>
          <a:p>
            <a:r>
              <a:rPr lang="ru-RU" altLang="ru-RU" smtClean="0">
                <a:solidFill>
                  <a:srgbClr val="002060"/>
                </a:solidFill>
              </a:rPr>
              <a:t>Ключ к оценке:</a:t>
            </a:r>
          </a:p>
          <a:p>
            <a:endParaRPr lang="ru-RU" altLang="ru-RU" smtClean="0">
              <a:solidFill>
                <a:srgbClr val="002060"/>
              </a:solidFill>
            </a:endParaRPr>
          </a:p>
          <a:p>
            <a:r>
              <a:rPr lang="ru-RU" altLang="ru-RU" smtClean="0">
                <a:solidFill>
                  <a:srgbClr val="002060"/>
                </a:solidFill>
              </a:rPr>
              <a:t>*9-10 баллов –«5»;</a:t>
            </a:r>
          </a:p>
          <a:p>
            <a:r>
              <a:rPr lang="ru-RU" altLang="ru-RU" smtClean="0">
                <a:solidFill>
                  <a:srgbClr val="002060"/>
                </a:solidFill>
              </a:rPr>
              <a:t>*7-8 баллов – «4»;</a:t>
            </a:r>
          </a:p>
          <a:p>
            <a:r>
              <a:rPr lang="ru-RU" altLang="ru-RU" smtClean="0">
                <a:solidFill>
                  <a:srgbClr val="002060"/>
                </a:solidFill>
              </a:rPr>
              <a:t>*5-6 баллов – «3»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altLang="ru-RU" sz="6600" smtClean="0">
                <a:solidFill>
                  <a:srgbClr val="C00000"/>
                </a:solidFill>
              </a:rPr>
              <a:t>Спасибо за работу!</a:t>
            </a:r>
          </a:p>
        </p:txBody>
      </p:sp>
      <p:pic>
        <p:nvPicPr>
          <p:cNvPr id="14339" name="Picture 2" descr="C:\Users\vip\Pictures\a5877294ba7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990600"/>
            <a:ext cx="4038600" cy="3200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59362"/>
          </a:xfrm>
        </p:spPr>
        <p:txBody>
          <a:bodyPr/>
          <a:lstStyle/>
          <a:p>
            <a:pPr>
              <a:defRPr/>
            </a:pPr>
            <a:r>
              <a:rPr lang="ru-RU" sz="2400" dirty="0"/>
              <a:t> </a:t>
            </a:r>
            <a:r>
              <a:rPr lang="ru-RU" sz="2400" b="1" dirty="0">
                <a:solidFill>
                  <a:srgbClr val="C00000"/>
                </a:solidFill>
              </a:rPr>
              <a:t>Цели</a:t>
            </a:r>
            <a:r>
              <a:rPr lang="ru-RU" sz="2400" b="1" i="1" dirty="0">
                <a:solidFill>
                  <a:srgbClr val="C00000"/>
                </a:solidFill>
              </a:rPr>
              <a:t>:</a:t>
            </a:r>
            <a:r>
              <a:rPr lang="ru-RU" sz="2400" b="1" i="1" dirty="0"/>
              <a:t> </a:t>
            </a:r>
            <a:r>
              <a:rPr lang="ru-RU" sz="2400" b="1" i="1" dirty="0">
                <a:solidFill>
                  <a:schemeClr val="accent6"/>
                </a:solidFill>
              </a:rPr>
              <a:t>содержательная</a:t>
            </a:r>
            <a:r>
              <a:rPr lang="ru-RU" sz="2400" b="1" i="1" dirty="0"/>
              <a:t>: </a:t>
            </a:r>
            <a:r>
              <a:rPr lang="ru-RU" sz="2400" dirty="0"/>
              <a:t>расширить понятийную базу об орфограммах в корне слова; с помощью практических заданий     обеспечить     понимание       учащимися орфограммы «Чередование гласных е – и в корнях слов»;</a:t>
            </a:r>
            <a:br>
              <a:rPr lang="ru-RU" sz="2400" dirty="0"/>
            </a:br>
            <a:r>
              <a:rPr lang="ru-RU" sz="2400" b="1" i="1" dirty="0"/>
              <a:t>                       </a:t>
            </a:r>
            <a:r>
              <a:rPr lang="ru-RU" sz="2400" b="1" i="1" dirty="0">
                <a:solidFill>
                  <a:schemeClr val="accent6"/>
                </a:solidFill>
              </a:rPr>
              <a:t>деятельная:</a:t>
            </a:r>
            <a:r>
              <a:rPr lang="ru-RU" sz="2400" b="1" i="1" dirty="0"/>
              <a:t> </a:t>
            </a:r>
            <a:r>
              <a:rPr lang="ru-RU" sz="2400" dirty="0"/>
              <a:t>формировать у учащихся навыки работы со словами, в которых есть изучаемая орфограмма;</a:t>
            </a:r>
            <a:br>
              <a:rPr lang="ru-RU" sz="2400" dirty="0"/>
            </a:br>
            <a:r>
              <a:rPr lang="ru-RU" sz="2400" dirty="0"/>
              <a:t>                     формировать у учащихся </a:t>
            </a:r>
            <a:r>
              <a:rPr lang="ru-RU" sz="2400" b="1" i="1" dirty="0">
                <a:solidFill>
                  <a:schemeClr val="accent6"/>
                </a:solidFill>
              </a:rPr>
              <a:t>УУД</a:t>
            </a:r>
            <a:r>
              <a:rPr lang="ru-RU" sz="2400" dirty="0">
                <a:solidFill>
                  <a:schemeClr val="accent6"/>
                </a:solidFill>
              </a:rPr>
              <a:t>:</a:t>
            </a:r>
            <a:r>
              <a:rPr lang="ru-RU" sz="2400" dirty="0"/>
              <a:t> познавательные, коммуникативные и регулятивные в соответствии с типом      урока ( урок открытия новых знаний)</a:t>
            </a:r>
            <a:br>
              <a:rPr lang="ru-RU" sz="2400" dirty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81200"/>
          </a:xfrm>
        </p:spPr>
        <p:txBody>
          <a:bodyPr/>
          <a:lstStyle/>
          <a:p>
            <a:pPr>
              <a:defRPr/>
            </a:pPr>
            <a:r>
              <a:rPr lang="ru-RU" sz="3200" dirty="0">
                <a:solidFill>
                  <a:schemeClr val="accent6"/>
                </a:solidFill>
              </a:rPr>
              <a:t>Добавить в каждый столбик слова с той же </a:t>
            </a:r>
            <a:r>
              <a:rPr lang="ru-RU" sz="3200" dirty="0" smtClean="0">
                <a:solidFill>
                  <a:schemeClr val="accent6"/>
                </a:solidFill>
              </a:rPr>
              <a:t>орфограммой</a:t>
            </a:r>
            <a:r>
              <a:rPr lang="ru-RU" dirty="0">
                <a:solidFill>
                  <a:schemeClr val="accent6"/>
                </a:solidFill>
              </a:rPr>
              <a:t/>
            </a:r>
            <a:br>
              <a:rPr lang="ru-RU" dirty="0">
                <a:solidFill>
                  <a:schemeClr val="accent6"/>
                </a:solidFill>
              </a:rPr>
            </a:br>
            <a:r>
              <a:rPr lang="ru-RU" dirty="0"/>
              <a:t> 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2209800" y="1447800"/>
            <a:ext cx="6477000" cy="5029200"/>
          </a:xfrm>
        </p:spPr>
        <p:txBody>
          <a:bodyPr/>
          <a:lstStyle/>
          <a:p>
            <a:r>
              <a:rPr lang="ru-RU" altLang="ru-RU" smtClean="0"/>
              <a:t>1.Пол..гать</a:t>
            </a:r>
          </a:p>
          <a:p>
            <a:r>
              <a:rPr lang="ru-RU" altLang="ru-RU" smtClean="0"/>
              <a:t>2.Р..стительность</a:t>
            </a:r>
          </a:p>
          <a:p>
            <a:r>
              <a:rPr lang="ru-RU" altLang="ru-RU" smtClean="0"/>
              <a:t>3.Изл..жение</a:t>
            </a:r>
          </a:p>
          <a:p>
            <a:r>
              <a:rPr lang="ru-RU" altLang="ru-RU" smtClean="0"/>
              <a:t>4.Прик..сновение</a:t>
            </a:r>
          </a:p>
          <a:p>
            <a:r>
              <a:rPr lang="ru-RU" altLang="ru-RU" smtClean="0"/>
              <a:t>5.Заг..реть</a:t>
            </a:r>
          </a:p>
          <a:p>
            <a:r>
              <a:rPr lang="ru-RU" altLang="ru-RU" smtClean="0"/>
              <a:t>6.Р..сточек</a:t>
            </a:r>
          </a:p>
          <a:p>
            <a:r>
              <a:rPr lang="ru-RU" altLang="ru-RU" smtClean="0"/>
              <a:t>7.К..сательная</a:t>
            </a:r>
          </a:p>
          <a:p>
            <a:r>
              <a:rPr lang="ru-RU" altLang="ru-RU" smtClean="0"/>
              <a:t>8.Оз..рение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43000" y="152400"/>
            <a:ext cx="10363200" cy="990600"/>
          </a:xfrm>
        </p:spPr>
        <p:txBody>
          <a:bodyPr/>
          <a:lstStyle/>
          <a:p>
            <a:r>
              <a:rPr lang="ru-RU" sz="3600" dirty="0" smtClean="0">
                <a:solidFill>
                  <a:srgbClr val="FF0000"/>
                </a:solidFill>
              </a:rPr>
              <a:t>Проверим домашнее задание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1219200"/>
            <a:ext cx="9144000" cy="5334000"/>
          </a:xfrm>
        </p:spPr>
        <p:txBody>
          <a:bodyPr/>
          <a:lstStyle/>
          <a:p>
            <a:r>
              <a:rPr lang="ru-RU" sz="2800" dirty="0" smtClean="0">
                <a:solidFill>
                  <a:srgbClr val="002060"/>
                </a:solidFill>
              </a:rPr>
              <a:t>Световая окраска горизонта перед восходом и заходом солнца – </a:t>
            </a:r>
            <a:r>
              <a:rPr lang="ru-RU" sz="2800" dirty="0" smtClean="0">
                <a:solidFill>
                  <a:srgbClr val="C00000"/>
                </a:solidFill>
              </a:rPr>
              <a:t>ЗАРЯ.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Отсвет заката или пожара – </a:t>
            </a:r>
            <a:r>
              <a:rPr lang="ru-RU" sz="2800" dirty="0" smtClean="0">
                <a:solidFill>
                  <a:srgbClr val="C00000"/>
                </a:solidFill>
              </a:rPr>
              <a:t>ЗАРЕВО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 Отдалённая мгновенная вспышка на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 небосклоне, отблеск молний дальней грозы – </a:t>
            </a:r>
            <a:r>
              <a:rPr lang="ru-RU" sz="2800" dirty="0" smtClean="0">
                <a:solidFill>
                  <a:srgbClr val="C00000"/>
                </a:solidFill>
              </a:rPr>
              <a:t>ЗАРНИЦА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Птичка, поющая на зорьке – </a:t>
            </a:r>
            <a:r>
              <a:rPr lang="ru-RU" sz="2800" dirty="0" smtClean="0">
                <a:solidFill>
                  <a:srgbClr val="C00000"/>
                </a:solidFill>
              </a:rPr>
              <a:t>ЗОРЯНКА.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Просветление мысли, внезапная находка ума- </a:t>
            </a:r>
            <a:r>
              <a:rPr lang="ru-RU" sz="2800" dirty="0" smtClean="0">
                <a:solidFill>
                  <a:srgbClr val="C00000"/>
                </a:solidFill>
              </a:rPr>
              <a:t>ОЗАРЕНИЕ.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045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1295400" y="1047750"/>
            <a:ext cx="52578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i="1"/>
              <a:t>Ходят в лес по ягоды, по грибы, по орехи. А что если отправиться в лес по загадки?</a:t>
            </a:r>
            <a:endParaRPr lang="ru-RU" altLang="ru-RU" sz="2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i="1"/>
              <a:t> Интересно собирать ягоды, а загадки ещё интересней искать. Что там грибы или ягоды?! Найдёшь, соберёшь и успокоишься. А уж коли загадки разыщешь – покой потеряешь!</a:t>
            </a:r>
            <a:endParaRPr lang="ru-RU" alt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1200" y="1219200"/>
            <a:ext cx="5105400" cy="3540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i="1" dirty="0">
                <a:solidFill>
                  <a:schemeClr val="accent6"/>
                </a:solidFill>
              </a:rPr>
              <a:t>Соб</a:t>
            </a:r>
            <a:r>
              <a:rPr lang="ru-RU" sz="2800" b="1" i="1" dirty="0">
                <a:solidFill>
                  <a:srgbClr val="C00000"/>
                </a:solidFill>
              </a:rPr>
              <a:t>и</a:t>
            </a:r>
            <a:r>
              <a:rPr lang="ru-RU" sz="2800" i="1" dirty="0">
                <a:solidFill>
                  <a:schemeClr val="accent6"/>
                </a:solidFill>
              </a:rPr>
              <a:t>рать – соб</a:t>
            </a:r>
            <a:r>
              <a:rPr lang="ru-RU" sz="2800" b="1" i="1" dirty="0">
                <a:solidFill>
                  <a:srgbClr val="C00000"/>
                </a:solidFill>
              </a:rPr>
              <a:t>е</a:t>
            </a:r>
            <a:r>
              <a:rPr lang="ru-RU" sz="2800" i="1" dirty="0">
                <a:solidFill>
                  <a:schemeClr val="accent6"/>
                </a:solidFill>
              </a:rPr>
              <a:t>ру</a:t>
            </a:r>
            <a:endParaRPr lang="ru-RU" sz="2800" dirty="0">
              <a:solidFill>
                <a:schemeClr val="accent6"/>
              </a:solidFill>
            </a:endParaRPr>
          </a:p>
          <a:p>
            <a:pPr>
              <a:defRPr/>
            </a:pPr>
            <a:r>
              <a:rPr lang="ru-RU" sz="2800" i="1" dirty="0">
                <a:solidFill>
                  <a:schemeClr val="accent6"/>
                </a:solidFill>
              </a:rPr>
              <a:t>Уд</a:t>
            </a:r>
            <a:r>
              <a:rPr lang="ru-RU" sz="2800" b="1" i="1" dirty="0">
                <a:solidFill>
                  <a:srgbClr val="C00000"/>
                </a:solidFill>
              </a:rPr>
              <a:t>и</a:t>
            </a:r>
            <a:r>
              <a:rPr lang="ru-RU" sz="2800" i="1" dirty="0">
                <a:solidFill>
                  <a:schemeClr val="accent6"/>
                </a:solidFill>
              </a:rPr>
              <a:t>рать – уд</a:t>
            </a:r>
            <a:r>
              <a:rPr lang="ru-RU" sz="2800" b="1" i="1" dirty="0">
                <a:solidFill>
                  <a:srgbClr val="C00000"/>
                </a:solidFill>
              </a:rPr>
              <a:t>е</a:t>
            </a:r>
            <a:r>
              <a:rPr lang="ru-RU" sz="2800" i="1" dirty="0">
                <a:solidFill>
                  <a:schemeClr val="accent6"/>
                </a:solidFill>
              </a:rPr>
              <a:t>ру</a:t>
            </a:r>
            <a:endParaRPr lang="ru-RU" sz="2800" dirty="0">
              <a:solidFill>
                <a:schemeClr val="accent6"/>
              </a:solidFill>
            </a:endParaRPr>
          </a:p>
          <a:p>
            <a:pPr>
              <a:defRPr/>
            </a:pPr>
            <a:r>
              <a:rPr lang="ru-RU" sz="2800" i="1" dirty="0">
                <a:solidFill>
                  <a:schemeClr val="accent6"/>
                </a:solidFill>
              </a:rPr>
              <a:t>Отп</a:t>
            </a:r>
            <a:r>
              <a:rPr lang="ru-RU" sz="2800" b="1" i="1" dirty="0">
                <a:solidFill>
                  <a:srgbClr val="C00000"/>
                </a:solidFill>
              </a:rPr>
              <a:t>и</a:t>
            </a:r>
            <a:r>
              <a:rPr lang="ru-RU" sz="2800" i="1" dirty="0">
                <a:solidFill>
                  <a:schemeClr val="accent6"/>
                </a:solidFill>
              </a:rPr>
              <a:t>рать – отп</a:t>
            </a:r>
            <a:r>
              <a:rPr lang="ru-RU" sz="2800" b="1" i="1" dirty="0">
                <a:solidFill>
                  <a:srgbClr val="C00000"/>
                </a:solidFill>
              </a:rPr>
              <a:t>е</a:t>
            </a:r>
            <a:r>
              <a:rPr lang="ru-RU" sz="2800" i="1" dirty="0">
                <a:solidFill>
                  <a:schemeClr val="accent6"/>
                </a:solidFill>
              </a:rPr>
              <a:t>реть</a:t>
            </a:r>
            <a:endParaRPr lang="ru-RU" sz="2800" dirty="0">
              <a:solidFill>
                <a:schemeClr val="accent6"/>
              </a:solidFill>
            </a:endParaRPr>
          </a:p>
          <a:p>
            <a:pPr>
              <a:defRPr/>
            </a:pPr>
            <a:r>
              <a:rPr lang="ru-RU" sz="2800" i="1" dirty="0">
                <a:solidFill>
                  <a:schemeClr val="accent6"/>
                </a:solidFill>
              </a:rPr>
              <a:t>Зам</a:t>
            </a:r>
            <a:r>
              <a:rPr lang="ru-RU" sz="2800" b="1" i="1" dirty="0">
                <a:solidFill>
                  <a:srgbClr val="C00000"/>
                </a:solidFill>
              </a:rPr>
              <a:t>и</a:t>
            </a:r>
            <a:r>
              <a:rPr lang="ru-RU" sz="2800" i="1" dirty="0">
                <a:solidFill>
                  <a:schemeClr val="accent6"/>
                </a:solidFill>
              </a:rPr>
              <a:t>рать – зам</a:t>
            </a:r>
            <a:r>
              <a:rPr lang="ru-RU" sz="2800" b="1" i="1" dirty="0">
                <a:solidFill>
                  <a:srgbClr val="C00000"/>
                </a:solidFill>
              </a:rPr>
              <a:t>е</a:t>
            </a:r>
            <a:r>
              <a:rPr lang="ru-RU" sz="2800" i="1" dirty="0">
                <a:solidFill>
                  <a:schemeClr val="accent6"/>
                </a:solidFill>
              </a:rPr>
              <a:t>реть</a:t>
            </a:r>
            <a:endParaRPr lang="ru-RU" sz="2800" dirty="0">
              <a:solidFill>
                <a:schemeClr val="accent6"/>
              </a:solidFill>
            </a:endParaRPr>
          </a:p>
          <a:p>
            <a:pPr>
              <a:defRPr/>
            </a:pPr>
            <a:r>
              <a:rPr lang="ru-RU" sz="2800" i="1" dirty="0">
                <a:solidFill>
                  <a:schemeClr val="accent6"/>
                </a:solidFill>
              </a:rPr>
              <a:t>Выт</a:t>
            </a:r>
            <a:r>
              <a:rPr lang="ru-RU" sz="2800" b="1" i="1" dirty="0">
                <a:solidFill>
                  <a:srgbClr val="C00000"/>
                </a:solidFill>
              </a:rPr>
              <a:t>и</a:t>
            </a:r>
            <a:r>
              <a:rPr lang="ru-RU" sz="2800" i="1" dirty="0">
                <a:solidFill>
                  <a:schemeClr val="accent6"/>
                </a:solidFill>
              </a:rPr>
              <a:t>рать – выт</a:t>
            </a:r>
            <a:r>
              <a:rPr lang="ru-RU" sz="2800" b="1" i="1" dirty="0">
                <a:solidFill>
                  <a:srgbClr val="C00000"/>
                </a:solidFill>
              </a:rPr>
              <a:t>е</a:t>
            </a:r>
            <a:r>
              <a:rPr lang="ru-RU" sz="2800" i="1" dirty="0">
                <a:solidFill>
                  <a:schemeClr val="accent6"/>
                </a:solidFill>
              </a:rPr>
              <a:t>реть</a:t>
            </a:r>
            <a:endParaRPr lang="ru-RU" sz="2800" dirty="0">
              <a:solidFill>
                <a:schemeClr val="accent6"/>
              </a:solidFill>
            </a:endParaRPr>
          </a:p>
          <a:p>
            <a:pPr>
              <a:defRPr/>
            </a:pPr>
            <a:r>
              <a:rPr lang="ru-RU" sz="2800" i="1" dirty="0">
                <a:solidFill>
                  <a:schemeClr val="accent6"/>
                </a:solidFill>
              </a:rPr>
              <a:t>Бл</a:t>
            </a:r>
            <a:r>
              <a:rPr lang="ru-RU" sz="2800" b="1" i="1" dirty="0">
                <a:solidFill>
                  <a:srgbClr val="C00000"/>
                </a:solidFill>
              </a:rPr>
              <a:t>и</a:t>
            </a:r>
            <a:r>
              <a:rPr lang="ru-RU" sz="2800" i="1" dirty="0">
                <a:solidFill>
                  <a:schemeClr val="accent6"/>
                </a:solidFill>
              </a:rPr>
              <a:t>стать – бл</a:t>
            </a:r>
            <a:r>
              <a:rPr lang="ru-RU" sz="2800" b="1" i="1" dirty="0">
                <a:solidFill>
                  <a:srgbClr val="C00000"/>
                </a:solidFill>
              </a:rPr>
              <a:t>е</a:t>
            </a:r>
            <a:r>
              <a:rPr lang="ru-RU" sz="2800" i="1" dirty="0">
                <a:solidFill>
                  <a:schemeClr val="accent6"/>
                </a:solidFill>
              </a:rPr>
              <a:t>стеть</a:t>
            </a:r>
            <a:endParaRPr lang="ru-RU" sz="2800" dirty="0">
              <a:solidFill>
                <a:schemeClr val="accent6"/>
              </a:solidFill>
            </a:endParaRPr>
          </a:p>
          <a:p>
            <a:pPr>
              <a:defRPr/>
            </a:pPr>
            <a:r>
              <a:rPr lang="ru-RU" sz="2800" i="1" dirty="0">
                <a:solidFill>
                  <a:schemeClr val="accent6"/>
                </a:solidFill>
              </a:rPr>
              <a:t>Расст</a:t>
            </a:r>
            <a:r>
              <a:rPr lang="ru-RU" sz="2800" b="1" i="1" dirty="0">
                <a:solidFill>
                  <a:srgbClr val="C00000"/>
                </a:solidFill>
              </a:rPr>
              <a:t>и</a:t>
            </a:r>
            <a:r>
              <a:rPr lang="ru-RU" sz="2800" i="1" dirty="0">
                <a:solidFill>
                  <a:schemeClr val="accent6"/>
                </a:solidFill>
              </a:rPr>
              <a:t>лать – расст</a:t>
            </a:r>
            <a:r>
              <a:rPr lang="ru-RU" sz="2800" b="1" i="1" dirty="0">
                <a:solidFill>
                  <a:srgbClr val="C00000"/>
                </a:solidFill>
              </a:rPr>
              <a:t>е</a:t>
            </a:r>
            <a:r>
              <a:rPr lang="ru-RU" sz="2800" i="1" dirty="0">
                <a:solidFill>
                  <a:schemeClr val="accent6"/>
                </a:solidFill>
              </a:rPr>
              <a:t>лить</a:t>
            </a:r>
            <a:endParaRPr lang="ru-RU" sz="2800" dirty="0">
              <a:solidFill>
                <a:schemeClr val="accent6"/>
              </a:solidFill>
            </a:endParaRPr>
          </a:p>
          <a:p>
            <a:pPr>
              <a:defRPr/>
            </a:pPr>
            <a:r>
              <a:rPr lang="ru-RU" sz="2800" i="1" dirty="0">
                <a:solidFill>
                  <a:schemeClr val="accent6"/>
                </a:solidFill>
              </a:rPr>
              <a:t>Выж</a:t>
            </a:r>
            <a:r>
              <a:rPr lang="ru-RU" sz="2800" b="1" i="1" dirty="0">
                <a:solidFill>
                  <a:srgbClr val="C00000"/>
                </a:solidFill>
              </a:rPr>
              <a:t>и</a:t>
            </a:r>
            <a:r>
              <a:rPr lang="ru-RU" sz="2800" i="1" dirty="0">
                <a:solidFill>
                  <a:schemeClr val="accent6"/>
                </a:solidFill>
              </a:rPr>
              <a:t>гать – выж</a:t>
            </a:r>
            <a:r>
              <a:rPr lang="ru-RU" sz="2800" b="1" i="1" dirty="0">
                <a:solidFill>
                  <a:srgbClr val="C00000"/>
                </a:solidFill>
              </a:rPr>
              <a:t>е</a:t>
            </a:r>
            <a:r>
              <a:rPr lang="ru-RU" sz="2800" i="1" dirty="0">
                <a:solidFill>
                  <a:schemeClr val="accent6"/>
                </a:solidFill>
              </a:rPr>
              <a:t>г</a:t>
            </a:r>
            <a:endParaRPr lang="ru-RU" sz="28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>
                <a:solidFill>
                  <a:srgbClr val="C00000"/>
                </a:solidFill>
              </a:rPr>
              <a:t>Алгоритм рассуждения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accent1">
                    <a:lumMod val="10000"/>
                  </a:schemeClr>
                </a:solidFill>
              </a:rPr>
              <a:t>1.Выделим в слове корень.</a:t>
            </a:r>
          </a:p>
          <a:p>
            <a:pPr>
              <a:defRPr/>
            </a:pPr>
            <a:r>
              <a:rPr lang="ru-RU" dirty="0">
                <a:solidFill>
                  <a:schemeClr val="accent1">
                    <a:lumMod val="10000"/>
                  </a:schemeClr>
                </a:solidFill>
              </a:rPr>
              <a:t>2.Посмотрим, какая гласная стоит за корнем.</a:t>
            </a:r>
          </a:p>
          <a:p>
            <a:pPr>
              <a:defRPr/>
            </a:pPr>
            <a:r>
              <a:rPr lang="ru-RU" dirty="0">
                <a:solidFill>
                  <a:schemeClr val="accent1">
                    <a:lumMod val="10000"/>
                  </a:schemeClr>
                </a:solidFill>
              </a:rPr>
              <a:t>3.Если за корнем стоит суффикс А, то в корне будем писать И.</a:t>
            </a:r>
          </a:p>
          <a:p>
            <a:pPr>
              <a:defRPr/>
            </a:pPr>
            <a:r>
              <a:rPr lang="ru-RU" dirty="0">
                <a:solidFill>
                  <a:schemeClr val="accent1">
                    <a:lumMod val="10000"/>
                  </a:schemeClr>
                </a:solidFill>
              </a:rPr>
              <a:t>4.Если за корнем нет суффикса А, то в корне пишем Е.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ru-RU" altLang="ru-RU" sz="4800" smtClean="0"/>
              <a:t>Физкультминутка</a:t>
            </a:r>
          </a:p>
        </p:txBody>
      </p:sp>
      <p:pic>
        <p:nvPicPr>
          <p:cNvPr id="8197" name="Picture 5" descr="C:\Users\vip\Pictures\iанимашка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43200" y="1828800"/>
            <a:ext cx="2895600" cy="3429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/>
          <p:cNvSpPr>
            <a:spLocks noChangeArrowheads="1"/>
          </p:cNvSpPr>
          <p:nvPr/>
        </p:nvSpPr>
        <p:spPr bwMode="auto">
          <a:xfrm>
            <a:off x="1371600" y="990600"/>
            <a:ext cx="62484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2060"/>
                </a:solidFill>
              </a:rPr>
              <a:t>За всё б..рётся, да не всё удаётся.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800">
              <a:solidFill>
                <a:srgbClr val="00206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2060"/>
                </a:solidFill>
              </a:rPr>
              <a:t>Золотой молоток и железные ворота отп..рает.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800">
              <a:solidFill>
                <a:srgbClr val="00206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2060"/>
                </a:solidFill>
              </a:rPr>
              <a:t>Малая искра города подж..гает, а сама прежде всех пом..рает.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800">
              <a:solidFill>
                <a:srgbClr val="00206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2060"/>
                </a:solidFill>
              </a:rPr>
              <a:t>Не то золото, что бл..стит.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408</Words>
  <Application>Microsoft Office PowerPoint</Application>
  <PresentationFormat>Экран (4:3)</PresentationFormat>
  <Paragraphs>61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Batang</vt:lpstr>
      <vt:lpstr>Оформление по умолчанию</vt:lpstr>
      <vt:lpstr>Правописание корней с чередованием е –и  Урок русского  языка в 5 классе </vt:lpstr>
      <vt:lpstr> Цели: содержательная: расширить понятийную базу об орфограммах в корне слова; с помощью практических заданий     обеспечить     понимание       учащимися орфограммы «Чередование гласных е – и в корнях слов»;                        деятельная: формировать у учащихся навыки работы со словами, в которых есть изучаемая орфограмма;                      формировать у учащихся УУД: познавательные, коммуникативные и регулятивные в соответствии с типом      урока ( урок открытия новых знаний) </vt:lpstr>
      <vt:lpstr>Добавить в каждый столбик слова с той же орфограммой  </vt:lpstr>
      <vt:lpstr>Проверим домашнее задание</vt:lpstr>
      <vt:lpstr>Презентация PowerPoint</vt:lpstr>
      <vt:lpstr>Презентация PowerPoint</vt:lpstr>
      <vt:lpstr>Алгоритм рассуждения</vt:lpstr>
      <vt:lpstr>Физкультминутка</vt:lpstr>
      <vt:lpstr>Презентация PowerPoint</vt:lpstr>
      <vt:lpstr>Презентация PowerPoint</vt:lpstr>
      <vt:lpstr>Рефлексия</vt:lpstr>
      <vt:lpstr>Домашнее задание</vt:lpstr>
      <vt:lpstr>Оцени свою работу на уроке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vip</cp:lastModifiedBy>
  <cp:revision>19</cp:revision>
  <cp:lastPrinted>1601-01-01T00:00:00Z</cp:lastPrinted>
  <dcterms:created xsi:type="dcterms:W3CDTF">2012-10-12T14:43:45Z</dcterms:created>
  <dcterms:modified xsi:type="dcterms:W3CDTF">2014-01-21T13:13:22Z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