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4158913"/>
            <a:ext cx="0" cy="2970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09E2CBFE-03B3-4AD3-8886-0030296A78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396A57-BD78-4CB0-9E6D-2E559E7E3B7E}" type="slidenum">
              <a:rPr lang="ru-RU"/>
              <a:pPr/>
              <a:t>1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AACC63-2BBE-41C8-B4D0-8493654F55EF}" type="slidenum">
              <a:rPr lang="ru-RU"/>
              <a:pPr/>
              <a:t>10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9A857-99C1-461B-8FF9-39FD09B6EC25}" type="slidenum">
              <a:rPr lang="ru-RU"/>
              <a:pPr/>
              <a:t>11</a:t>
            </a:fld>
            <a:endParaRPr 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36F129-7EDF-4F4B-A59E-415376CC529A}" type="slidenum">
              <a:rPr lang="ru-RU"/>
              <a:pPr/>
              <a:t>12</a:t>
            </a:fld>
            <a:endParaRPr 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05A373-E3C0-4195-9AC9-1D11B7983C61}" type="slidenum">
              <a:rPr lang="ru-RU"/>
              <a:pPr/>
              <a:t>13</a:t>
            </a:fld>
            <a:endParaRPr lang="ru-RU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383ED-265E-4489-8706-A35CB1521689}" type="slidenum">
              <a:rPr lang="ru-RU"/>
              <a:pPr/>
              <a:t>14</a:t>
            </a:fld>
            <a:endParaRPr lang="ru-RU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0B0EEE-A7B3-4BCB-AA35-F4BA51A0B1E7}" type="slidenum">
              <a:rPr lang="ru-RU"/>
              <a:pPr/>
              <a:t>15</a:t>
            </a:fld>
            <a:endParaRPr 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61080F-0A82-4794-80CA-9D101E4F30D3}" type="slidenum">
              <a:rPr lang="ru-RU"/>
              <a:pPr/>
              <a:t>2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3400CD-EB1F-4FE4-951C-D6C6C0D036F9}" type="slidenum">
              <a:rPr lang="ru-RU"/>
              <a:pPr/>
              <a:t>3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CC9BB3-D33A-45C0-91B9-F47260778046}" type="slidenum">
              <a:rPr lang="ru-RU"/>
              <a:pPr/>
              <a:t>4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81C12-4B19-49FA-911E-BEDF5D78BF7A}" type="slidenum">
              <a:rPr lang="ru-RU"/>
              <a:pPr/>
              <a:t>5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2FE3CB-F856-401D-9024-C9D372C83CD3}" type="slidenum">
              <a:rPr lang="ru-RU"/>
              <a:pPr/>
              <a:t>6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32E2F8-2F6F-436F-A9F3-B186EACA3589}" type="slidenum">
              <a:rPr lang="ru-RU"/>
              <a:pPr/>
              <a:t>7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38F05B-AC4B-4E7C-BFD7-138AF832B8C1}" type="slidenum">
              <a:rPr lang="ru-RU"/>
              <a:pPr/>
              <a:t>8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CD2104-A5AA-4352-96FC-757342FB5E24}" type="slidenum">
              <a:rPr lang="ru-RU"/>
              <a:pPr/>
              <a:t>9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2C57A3-E5EF-440A-9FB8-2FBFB3C949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B27472-C90D-499F-AA49-1E2D5C38C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E65A2D-6BEA-4E5C-AEF0-5E63F9CFFB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1A65D0-266A-4191-B3E4-E17A1E3CD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7045BC-544D-421A-B163-9B9398B9C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F84B24-8CFC-4CC5-9EF7-DD0720AA3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BEB67E-8E5E-4359-B736-230229C649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D27D7A-2B3E-4A32-AF64-01CDFA7113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311F75-B9AB-4F44-B6BF-D65DE29EC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00447C-9BBA-4A94-ACD8-B76D2B5E6B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AA514C-7952-4B16-BB84-8345E9E9C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1A0924-F2F8-4479-B698-B8C04F9CDA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59CC57-5B11-4CE8-B0AD-632E4D2ED1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115615-78F2-43F1-BE25-361BEE8A5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D448AF-CCB1-4986-B357-D44FB0F02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FC9CE0-7A4C-4732-9F52-4A7670C78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7E4777-AC90-4977-87A2-67C53975AC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9C5E0C-85C9-4E5E-9E0B-E61DD2143C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30821F-A01C-4BFF-AAE2-221F65BCF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A629ED-46DE-4829-AF83-2E2DF3BB4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644058-388A-47D6-8D02-651707D1B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9042D0-469C-45C6-A884-92E936C09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7A1811-9B9A-4F24-B180-287ADFA995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5DE4B8-1A97-4646-A2C9-5C91039557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8ABD96-D10A-4D81-A80E-BCD6A95BB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6E5B8D-D74F-4712-902B-C6CA543B9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97CEC1-992C-4465-B2EE-91209CC521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39C2D3-999A-434A-B1BA-B1D7092AD5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427259-39D0-465A-8506-6BF5628D82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40D15D-3F1D-46F3-A1E5-15DC7394CD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D58D6D-7FF0-43D8-9142-8D3106D85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E38159-A058-4681-8B04-CF23362D29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F59124-AC5F-4E93-9380-F8D612B5F5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5E9259-6959-4F88-833E-2E551D087C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D7D999-A0FF-4C36-82BE-18A8E35764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C05E5-A185-4F06-886D-F1EDE781E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1BF6C2-C290-4EE3-B41D-D15A1D8F3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4DF3E0-8A4A-4C2D-BE11-ADFC04AF3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C09AB2-976C-4EB8-9238-BDEDD6816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8D430F-B357-44A3-B6C5-EFC3DE8B0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AE9F70-1AD4-4472-AE48-5449B47384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136812-2FD5-40E1-85E8-A9B565CB0B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0238"/>
            <a:ext cx="39449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4538" y="1900238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42AEB4-EBF3-4E00-BB62-28B3CFE8E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5A1F0C-C98B-40A1-A5DD-3490BBD192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58D10B-96B9-497C-B8AE-2CCE482AB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DA2D08-7EF2-4941-8D76-3DA44445D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4B40B7-0FF4-48DA-BFF5-BDFE2EF7A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B30F51-9CAA-47EA-8009-A498C334A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C30332-5699-4DEB-B6DF-71253FA45E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F022A1-4223-4F88-8EDA-22687D49C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3825" y="484188"/>
            <a:ext cx="2027238" cy="539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2113" y="484188"/>
            <a:ext cx="5929312" cy="539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9DCA92-FF16-4C50-953D-0640D3480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5CB8DB-9C16-417E-B2E9-4DFB7A268B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0E5E94-3C19-4E32-8557-8AB2E89A60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A0E9AB-3ECD-44CC-A5D5-DB665B62F4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CD4AAF-F0DA-4FD2-AA34-BB62C101D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3512781-8727-4353-8413-C346887D71D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-12" y="128"/>
              <a:ext cx="5770" cy="406"/>
              <a:chOff x="-12" y="128"/>
              <a:chExt cx="5770" cy="406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-12" y="156"/>
              <a:ext cx="5781" cy="352"/>
              <a:chOff x="-12" y="156"/>
              <a:chExt cx="5781" cy="352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56"/>
                <a:ext cx="5771" cy="3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-12" y="128"/>
              <a:ext cx="5770" cy="406"/>
              <a:chOff x="-12" y="128"/>
              <a:chExt cx="5770" cy="406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2"/>
              <a:chOff x="-12" y="156"/>
              <a:chExt cx="5781" cy="352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56"/>
                <a:ext cx="5771" cy="3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4D2B31A0-7264-4C15-8498-B79BB96479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-12" y="128"/>
              <a:ext cx="5770" cy="406"/>
              <a:chOff x="-12" y="128"/>
              <a:chExt cx="5770" cy="406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2"/>
              <a:chOff x="-12" y="156"/>
              <a:chExt cx="5781" cy="352"/>
            </a:xfrm>
          </p:grpSpPr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56"/>
                <a:ext cx="5771" cy="3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F2A5DAA7-44E6-41E8-B457-C41285197FF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5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miter lim="800000"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420000" flipV="1">
            <a:off x="8001000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6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rgbClr val="045C75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E3D5EB3F-6AF2-4457-A282-DDE544717F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484188"/>
            <a:ext cx="6397625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0238"/>
            <a:ext cx="804386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5943600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5943600"/>
            <a:ext cx="28956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59277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D70A3018-691F-46A7-ADFF-9E36315088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420688" y="1652588"/>
            <a:ext cx="8250237" cy="2263775"/>
            <a:chOff x="265" y="1041"/>
            <a:chExt cx="5197" cy="142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" y="1041"/>
              <a:ext cx="5197" cy="1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65" y="1041"/>
              <a:ext cx="5197" cy="1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543550" y="5537200"/>
            <a:ext cx="3095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</a:rPr>
              <a:t>Кочеванова О.П.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</a:rPr>
              <a:t>учитель информатики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</a:rPr>
              <a:t>ГБОУ лицея (экономического) с.Исаклы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4463" y="371475"/>
            <a:ext cx="87122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3495C"/>
                </a:solidFill>
                <a:latin typeface="Arial" charset="0"/>
              </a:rPr>
              <a:t>Нахождение минимального (максимального) элемента массива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753350" y="3108325"/>
            <a:ext cx="1223963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>
              <a:spcBef>
                <a:spcPts val="10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-52 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5" y="4508500"/>
            <a:ext cx="87487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Максимальный элемент?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38125" y="2060575"/>
            <a:ext cx="87487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7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-9    5   -18   59   79   95   74  -52  17 19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1438" y="3068638"/>
            <a:ext cx="8748712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Минимальный элемент?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972425" y="4508500"/>
            <a:ext cx="122396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95</a:t>
            </a: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85750" y="428625"/>
            <a:ext cx="85693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3495C"/>
                </a:solidFill>
                <a:latin typeface="Arial" charset="0"/>
              </a:rPr>
              <a:t>Алгоритм нахождения  минимального и максимального элемента массива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1463"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</a:rPr>
              <a:t>1.Пусть первый элемент массива – минимальный (максимальный).</a:t>
            </a:r>
          </a:p>
          <a:p>
            <a:pPr marL="271463"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</a:rPr>
              <a:t>2.Пока не конец массива:</a:t>
            </a:r>
          </a:p>
          <a:p>
            <a:pPr marL="271463"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</a:rPr>
              <a:t>     Сравниваем каждый элемент массива с выбранным минимальным (максимальным): </a:t>
            </a:r>
          </a:p>
          <a:p>
            <a:pPr marL="271463"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</a:rPr>
              <a:t>     Если текущий элемент массива меньше минимального (больше максимального), то присваиваем минимальному (максимальном) числу - значение текущего элемента массива.</a:t>
            </a:r>
          </a:p>
          <a:p>
            <a:pPr marL="271463">
              <a:lnSpc>
                <a:spcPct val="90000"/>
              </a:lnSpc>
              <a:spcBef>
                <a:spcPts val="700"/>
              </a:spcBef>
              <a:buClrTx/>
              <a:buSzPct val="95000"/>
              <a:buFontTx/>
              <a:buNone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ru-RU" sz="2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714375" y="428625"/>
            <a:ext cx="8229600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3495C"/>
                </a:solidFill>
                <a:latin typeface="Arial" charset="0"/>
              </a:rPr>
              <a:t>Схема работы алгоритма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27313" y="1412875"/>
            <a:ext cx="3671887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 algn="ctr">
              <a:spcBef>
                <a:spcPts val="100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4000" b="1">
                <a:solidFill>
                  <a:srgbClr val="000000"/>
                </a:solidFill>
                <a:latin typeface="Arial" charset="0"/>
              </a:rPr>
              <a:t>7   2  -5   4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170488" y="2349500"/>
            <a:ext cx="2808287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b="1">
                <a:solidFill>
                  <a:srgbClr val="0B5395"/>
                </a:solidFill>
              </a:rPr>
              <a:t>Min</a:t>
            </a:r>
            <a:r>
              <a:rPr lang="ru-RU" sz="4000" b="1">
                <a:solidFill>
                  <a:srgbClr val="0B5395"/>
                </a:solidFill>
              </a:rPr>
              <a:t>:</a:t>
            </a:r>
            <a:r>
              <a:rPr lang="en-US" sz="4000" b="1">
                <a:solidFill>
                  <a:srgbClr val="0B5395"/>
                </a:solidFill>
              </a:rPr>
              <a:t>=7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38138" y="2927350"/>
            <a:ext cx="27368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b="1">
                <a:solidFill>
                  <a:srgbClr val="0B5395"/>
                </a:solidFill>
              </a:rPr>
              <a:t>2&lt;7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241925" y="3429000"/>
            <a:ext cx="27368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b="1">
                <a:solidFill>
                  <a:srgbClr val="0B5395"/>
                </a:solidFill>
              </a:rPr>
              <a:t>Min</a:t>
            </a:r>
            <a:r>
              <a:rPr lang="ru-RU" sz="4000" b="1">
                <a:solidFill>
                  <a:srgbClr val="0B5395"/>
                </a:solidFill>
              </a:rPr>
              <a:t>:</a:t>
            </a:r>
            <a:r>
              <a:rPr lang="en-US" sz="4000" b="1">
                <a:solidFill>
                  <a:srgbClr val="0B5395"/>
                </a:solidFill>
              </a:rPr>
              <a:t>=2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241925" y="4541838"/>
            <a:ext cx="27368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b="1">
                <a:solidFill>
                  <a:srgbClr val="0B5395"/>
                </a:solidFill>
              </a:rPr>
              <a:t>Min</a:t>
            </a:r>
            <a:r>
              <a:rPr lang="ru-RU" sz="4000" b="1">
                <a:solidFill>
                  <a:srgbClr val="0B5395"/>
                </a:solidFill>
              </a:rPr>
              <a:t>:</a:t>
            </a:r>
            <a:r>
              <a:rPr lang="en-US" sz="4000" b="1">
                <a:solidFill>
                  <a:srgbClr val="0B5395"/>
                </a:solidFill>
              </a:rPr>
              <a:t>=-5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42900" y="5154613"/>
            <a:ext cx="31686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b="1">
                <a:solidFill>
                  <a:srgbClr val="0B5395"/>
                </a:solidFill>
              </a:rPr>
              <a:t>4&lt;-5</a:t>
            </a:r>
          </a:p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4000" b="1">
              <a:solidFill>
                <a:srgbClr val="0B5395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64163" y="5708650"/>
            <a:ext cx="27368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b="1">
                <a:solidFill>
                  <a:srgbClr val="FF0000"/>
                </a:solidFill>
              </a:rPr>
              <a:t>Min</a:t>
            </a:r>
            <a:r>
              <a:rPr lang="ru-RU" sz="4000" b="1">
                <a:solidFill>
                  <a:srgbClr val="FF0000"/>
                </a:solidFill>
              </a:rPr>
              <a:t>:</a:t>
            </a:r>
            <a:r>
              <a:rPr lang="en-US" sz="4000" b="1">
                <a:solidFill>
                  <a:srgbClr val="FF0000"/>
                </a:solidFill>
              </a:rPr>
              <a:t>=-5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60363" y="4132263"/>
            <a:ext cx="27368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10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4000" b="1">
                <a:solidFill>
                  <a:srgbClr val="0B5395"/>
                </a:solidFill>
              </a:rPr>
              <a:t>-5&lt;2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2913063" y="2708275"/>
            <a:ext cx="2309812" cy="360363"/>
          </a:xfrm>
          <a:prstGeom prst="line">
            <a:avLst/>
          </a:prstGeom>
          <a:noFill/>
          <a:ln w="76320">
            <a:solidFill>
              <a:srgbClr val="7E9632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2913063" y="3932238"/>
            <a:ext cx="2309812" cy="360362"/>
          </a:xfrm>
          <a:prstGeom prst="line">
            <a:avLst/>
          </a:prstGeom>
          <a:noFill/>
          <a:ln w="76320">
            <a:solidFill>
              <a:srgbClr val="7E9632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2840038" y="5084763"/>
            <a:ext cx="2309812" cy="360362"/>
          </a:xfrm>
          <a:prstGeom prst="line">
            <a:avLst/>
          </a:prstGeom>
          <a:noFill/>
          <a:ln w="76320">
            <a:solidFill>
              <a:srgbClr val="7E9632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059113" y="5446713"/>
            <a:ext cx="2589212" cy="642937"/>
            <a:chOff x="1927" y="3431"/>
            <a:chExt cx="1631" cy="405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1927" y="3566"/>
              <a:ext cx="1631" cy="270"/>
            </a:xfrm>
            <a:prstGeom prst="line">
              <a:avLst/>
            </a:prstGeom>
            <a:noFill/>
            <a:ln w="76320">
              <a:solidFill>
                <a:srgbClr val="7E9632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2630" y="3431"/>
              <a:ext cx="497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>
                  <a:solidFill>
                    <a:srgbClr val="000000"/>
                  </a:solidFill>
                </a:rPr>
                <a:t>нет</a:t>
              </a:r>
            </a:p>
          </p:txBody>
        </p:sp>
      </p:grp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2843213" y="3033713"/>
            <a:ext cx="2517775" cy="679450"/>
            <a:chOff x="1791" y="1911"/>
            <a:chExt cx="1586" cy="428"/>
          </a:xfrm>
        </p:grpSpPr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1791" y="2024"/>
              <a:ext cx="1586" cy="315"/>
            </a:xfrm>
            <a:prstGeom prst="line">
              <a:avLst/>
            </a:prstGeom>
            <a:noFill/>
            <a:ln w="76320">
              <a:solidFill>
                <a:srgbClr val="7E9632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2608" y="1911"/>
              <a:ext cx="497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>
                  <a:solidFill>
                    <a:srgbClr val="000000"/>
                  </a:solidFill>
                </a:rPr>
                <a:t>да</a:t>
              </a:r>
            </a:p>
          </p:txBody>
        </p:sp>
      </p:grp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2916238" y="4257675"/>
            <a:ext cx="2589212" cy="608013"/>
            <a:chOff x="1837" y="2682"/>
            <a:chExt cx="1631" cy="383"/>
          </a:xfrm>
        </p:grpSpPr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1837" y="2840"/>
              <a:ext cx="1631" cy="225"/>
            </a:xfrm>
            <a:prstGeom prst="line">
              <a:avLst/>
            </a:prstGeom>
            <a:noFill/>
            <a:ln w="76320">
              <a:solidFill>
                <a:srgbClr val="7E9632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2699" y="2682"/>
              <a:ext cx="497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>
                  <a:solidFill>
                    <a:srgbClr val="000000"/>
                  </a:solidFill>
                </a:rPr>
                <a:t>да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3" grpId="0" animBg="1"/>
      <p:bldP spid="184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924300" y="215900"/>
            <a:ext cx="4643438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3495C"/>
                </a:solidFill>
                <a:latin typeface="Arial" charset="0"/>
              </a:rPr>
              <a:t>Программа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00063" y="428625"/>
            <a:ext cx="6572250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>
              <a:lnSpc>
                <a:spcPct val="140000"/>
              </a:lnSpc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2200" b="1">
                <a:solidFill>
                  <a:srgbClr val="000000"/>
                </a:solidFill>
              </a:rPr>
              <a:t>program prim1;</a:t>
            </a:r>
          </a:p>
          <a:p>
            <a:pPr marL="273050" indent="-269875">
              <a:lnSpc>
                <a:spcPct val="140000"/>
              </a:lnSpc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2200" b="1">
                <a:solidFill>
                  <a:srgbClr val="000000"/>
                </a:solidFill>
              </a:rPr>
              <a:t>var a:array [1..</a:t>
            </a:r>
            <a:r>
              <a:rPr lang="ru-RU" sz="2200" b="1">
                <a:solidFill>
                  <a:srgbClr val="000000"/>
                </a:solidFill>
              </a:rPr>
              <a:t>1</a:t>
            </a:r>
            <a:r>
              <a:rPr lang="en-US" sz="2200" b="1">
                <a:solidFill>
                  <a:srgbClr val="000000"/>
                </a:solidFill>
              </a:rPr>
              <a:t>0] of integer;</a:t>
            </a:r>
          </a:p>
          <a:p>
            <a:pPr marL="273050" indent="-269875">
              <a:lnSpc>
                <a:spcPct val="140000"/>
              </a:lnSpc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2200" b="1">
                <a:solidFill>
                  <a:srgbClr val="000000"/>
                </a:solidFill>
              </a:rPr>
              <a:t>i:integer; min:integer;</a:t>
            </a:r>
          </a:p>
          <a:p>
            <a:pPr marL="273050" indent="-269875">
              <a:lnSpc>
                <a:spcPct val="60000"/>
              </a:lnSpc>
              <a:spcBef>
                <a:spcPts val="475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1900" b="1">
                <a:solidFill>
                  <a:srgbClr val="D9D9D9"/>
                </a:solidFill>
                <a:latin typeface="Arial" charset="0"/>
              </a:rPr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8625" y="2786063"/>
            <a:ext cx="8929688" cy="269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for i:=1 to 10 do begin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  a[i]:=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random(30);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writeln (‘znas4enie’,i, ‘elementa massiva=’, a[i]);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end;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85DFD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85DFD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85DFD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85DFD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284663" y="5589588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42938" y="4000500"/>
            <a:ext cx="2808287" cy="80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min:=a[1];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00063" y="4357688"/>
            <a:ext cx="4319587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for i:=1 to 10 do begin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00063" y="4857750"/>
            <a:ext cx="5126037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if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a[i]&lt;min </a:t>
            </a:r>
            <a:r>
              <a:rPr lang="en-US" sz="2000" b="1">
                <a:solidFill>
                  <a:srgbClr val="000000"/>
                </a:solidFill>
              </a:rPr>
              <a:t>then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min:=a[i];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end;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00063" y="5572125"/>
            <a:ext cx="5327650" cy="147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writeln(‘min=’,min);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readln;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end.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71500" y="1785938"/>
            <a:ext cx="3071813" cy="137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6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begin</a:t>
            </a:r>
          </a:p>
          <a:p>
            <a:pPr>
              <a:lnSpc>
                <a:spcPct val="16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000000"/>
                </a:solidFill>
              </a:rPr>
              <a:t>randomize;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11188" y="-725488"/>
            <a:ext cx="8229600" cy="205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3495C"/>
                </a:solidFill>
                <a:latin typeface="Arial" charset="0"/>
              </a:rPr>
              <a:t>Самостоятельное выполнение заданий на компьютере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1773238"/>
            <a:ext cx="8353425" cy="461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9725" indent="-339725">
              <a:lnSpc>
                <a:spcPct val="150000"/>
              </a:lnSpc>
              <a:buFont typeface="Times New Roman" pitchFamily="16" charset="0"/>
              <a:buAutoNum type="arabicPeriod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>
                <a:solidFill>
                  <a:srgbClr val="000000"/>
                </a:solidFill>
              </a:rPr>
              <a:t>Дан массив а(10), заполненный датчиком случайных чисел. Найти сумму минимального и максимального  элементов массива.</a:t>
            </a:r>
          </a:p>
          <a:p>
            <a:pPr marL="339725" indent="-339725">
              <a:lnSpc>
                <a:spcPct val="150000"/>
              </a:lnSpc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>
              <a:solidFill>
                <a:srgbClr val="000000"/>
              </a:solidFill>
            </a:endParaRPr>
          </a:p>
          <a:p>
            <a:pPr marL="339725" indent="-339725">
              <a:lnSpc>
                <a:spcPct val="150000"/>
              </a:lnSpc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>
                <a:solidFill>
                  <a:srgbClr val="000000"/>
                </a:solidFill>
              </a:rPr>
              <a:t>2. Дан целочисленный массив а(10), заполненный датчиком случайных чисел. Найти максимальный элемент массива среди четных элементов.</a:t>
            </a:r>
          </a:p>
          <a:p>
            <a:pPr marL="339725" indent="-339725">
              <a:lnSpc>
                <a:spcPct val="150000"/>
              </a:lnSpc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>
              <a:solidFill>
                <a:srgbClr val="000000"/>
              </a:solidFill>
            </a:endParaRPr>
          </a:p>
          <a:p>
            <a:pPr marL="339725" indent="-339725">
              <a:lnSpc>
                <a:spcPct val="150000"/>
              </a:lnSpc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>
                <a:solidFill>
                  <a:srgbClr val="000000"/>
                </a:solidFill>
              </a:rPr>
              <a:t>3. Дан массив а(10), заполненный датчиком случайных чисел. Найти минимальный элемент массива, принадлежащий интервалу (</a:t>
            </a:r>
            <a:r>
              <a:rPr lang="en-US">
                <a:solidFill>
                  <a:srgbClr val="000000"/>
                </a:solidFill>
              </a:rPr>
              <a:t>c</a:t>
            </a:r>
            <a:r>
              <a:rPr lang="ru-RU">
                <a:solidFill>
                  <a:srgbClr val="000000"/>
                </a:solidFill>
              </a:rPr>
              <a:t>,</a:t>
            </a:r>
            <a:r>
              <a:rPr lang="en-US">
                <a:solidFill>
                  <a:srgbClr val="000000"/>
                </a:solidFill>
              </a:rPr>
              <a:t>d</a:t>
            </a:r>
            <a:r>
              <a:rPr lang="ru-RU">
                <a:solidFill>
                  <a:srgbClr val="000000"/>
                </a:solidFill>
              </a:rPr>
              <a:t>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3495C"/>
                </a:solidFill>
                <a:latin typeface="Arial" charset="0"/>
              </a:rPr>
              <a:t>Домашнее задание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>
              <a:spcBef>
                <a:spcPts val="650"/>
              </a:spcBef>
              <a:buClrTx/>
              <a:buSzPct val="95000"/>
              <a:buFontTx/>
              <a:buNone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	Дан массив а(10), заполненный датчиком случайных чисел. Найти наибольший положительный элемент массива и увеличить его в 3 раза.</a:t>
            </a:r>
          </a:p>
          <a:p>
            <a:pPr marL="273050" indent="-269875">
              <a:spcBef>
                <a:spcPts val="650"/>
              </a:spcBef>
              <a:buClrTx/>
              <a:buSzPct val="95000"/>
              <a:buFontTx/>
              <a:buNone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endParaRPr lang="ru-RU" sz="24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Arial" charset="0"/>
              </a:rPr>
              <a:t>Цели урока: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30213" indent="-323850">
              <a:spcBef>
                <a:spcPts val="600"/>
              </a:spcBef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овладение умениями и навыками решения задач  на нахождение максимального и минимального элементов массива; </a:t>
            </a:r>
          </a:p>
          <a:p>
            <a:pPr marL="430213" indent="-323850">
              <a:spcBef>
                <a:spcPts val="600"/>
              </a:spcBef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формирование умения применять на практике полученные знания.</a:t>
            </a:r>
          </a:p>
          <a:p>
            <a:pPr marL="430213" indent="-323850">
              <a:spcBef>
                <a:spcPts val="600"/>
              </a:spcBef>
              <a:buClrTx/>
              <a:buSzPct val="45000"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ru-RU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428625"/>
            <a:ext cx="101758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0063" y="2428875"/>
            <a:ext cx="8229600" cy="190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 algn="ctr">
              <a:buClrTx/>
              <a:buSzPct val="95000"/>
              <a:buFontTx/>
              <a:buNone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>
                <a:solidFill>
                  <a:srgbClr val="D9D9D9"/>
                </a:solidFill>
                <a:latin typeface="Arial" charset="0"/>
              </a:rPr>
              <a:t>	</a:t>
            </a:r>
            <a:r>
              <a:rPr lang="ru-RU" sz="4400" b="1">
                <a:solidFill>
                  <a:srgbClr val="000000"/>
                </a:solidFill>
                <a:latin typeface="Calibri" pitchFamily="32" charset="0"/>
              </a:rPr>
              <a:t>Устная работа</a:t>
            </a:r>
            <a:br>
              <a:rPr lang="ru-RU" sz="4400" b="1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4400" b="1">
                <a:solidFill>
                  <a:srgbClr val="000000"/>
                </a:solidFill>
                <a:latin typeface="Calibri" pitchFamily="32" charset="0"/>
              </a:rPr>
              <a:t>Фронтальный опрос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428625"/>
            <a:ext cx="8799513" cy="5354638"/>
            <a:chOff x="0" y="270"/>
            <a:chExt cx="5543" cy="3373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0"/>
              <a:ext cx="5543" cy="3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0" y="270"/>
              <a:ext cx="5543" cy="3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42938" y="5214938"/>
            <a:ext cx="1500187" cy="357187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00563" y="1428750"/>
            <a:ext cx="3714750" cy="1857375"/>
          </a:xfrm>
          <a:prstGeom prst="rect">
            <a:avLst/>
          </a:prstGeom>
          <a:noFill/>
          <a:ln w="442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28625" y="428625"/>
            <a:ext cx="8458200" cy="4854575"/>
            <a:chOff x="270" y="270"/>
            <a:chExt cx="5328" cy="3058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" y="270"/>
              <a:ext cx="5328" cy="30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270" y="270"/>
              <a:ext cx="5328" cy="30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00125" y="2571750"/>
            <a:ext cx="3714750" cy="1357313"/>
          </a:xfrm>
          <a:prstGeom prst="rect">
            <a:avLst/>
          </a:prstGeom>
          <a:noFill/>
          <a:ln w="442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14375" y="4286250"/>
            <a:ext cx="1143000" cy="357188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428625"/>
            <a:ext cx="9058275" cy="5068888"/>
            <a:chOff x="0" y="270"/>
            <a:chExt cx="5706" cy="3193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0"/>
              <a:ext cx="5706" cy="3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0" y="270"/>
              <a:ext cx="5706" cy="3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14875" y="1428750"/>
            <a:ext cx="4143375" cy="1571625"/>
          </a:xfrm>
          <a:prstGeom prst="rect">
            <a:avLst/>
          </a:prstGeom>
          <a:noFill/>
          <a:ln w="442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00063" y="5000625"/>
            <a:ext cx="1143000" cy="357188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28625" y="164306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>
              <a:spcBef>
                <a:spcPts val="65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Найдите правильное описание массива</a:t>
            </a:r>
          </a:p>
          <a:p>
            <a:pPr marL="273050" indent="-269875">
              <a:spcBef>
                <a:spcPts val="650"/>
              </a:spcBef>
              <a:buClrTx/>
              <a:buSzPct val="9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2400" b="1">
              <a:solidFill>
                <a:srgbClr val="000000"/>
              </a:solidFill>
              <a:latin typeface="Arial" charset="0"/>
            </a:endParaRP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D: array[1..5] of real;</a:t>
            </a: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Array D: [1..5] of real;</a:t>
            </a: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D[1..5]:array of 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integer;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4375" y="2500313"/>
            <a:ext cx="3714750" cy="571500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4313" y="4572000"/>
            <a:ext cx="86439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&lt;</a:t>
            </a:r>
            <a:r>
              <a:rPr lang="ru-RU" b="1">
                <a:solidFill>
                  <a:srgbClr val="FFFFFF"/>
                </a:solidFill>
              </a:rPr>
              <a:t>имя массива</a:t>
            </a:r>
            <a:r>
              <a:rPr lang="en-US" b="1">
                <a:solidFill>
                  <a:srgbClr val="FFFFFF"/>
                </a:solidFill>
              </a:rPr>
              <a:t>&gt;</a:t>
            </a:r>
            <a:r>
              <a:rPr lang="ru-RU" b="1">
                <a:solidFill>
                  <a:srgbClr val="FFFFFF"/>
                </a:solidFill>
              </a:rPr>
              <a:t>:= </a:t>
            </a:r>
            <a:r>
              <a:rPr lang="en-US" b="1">
                <a:solidFill>
                  <a:srgbClr val="FFFFFF"/>
                </a:solidFill>
              </a:rPr>
              <a:t>array [&lt;</a:t>
            </a:r>
            <a:r>
              <a:rPr lang="ru-RU" b="1">
                <a:solidFill>
                  <a:srgbClr val="FFFFFF"/>
                </a:solidFill>
              </a:rPr>
              <a:t>кол-во элементов</a:t>
            </a:r>
            <a:r>
              <a:rPr lang="en-US" b="1">
                <a:solidFill>
                  <a:srgbClr val="FFFFFF"/>
                </a:solidFill>
              </a:rPr>
              <a:t>&gt;]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en-US" b="1">
                <a:solidFill>
                  <a:srgbClr val="FFFFFF"/>
                </a:solidFill>
              </a:rPr>
              <a:t> of &lt;</a:t>
            </a:r>
            <a:r>
              <a:rPr lang="ru-RU" b="1">
                <a:solidFill>
                  <a:srgbClr val="FFFFFF"/>
                </a:solidFill>
              </a:rPr>
              <a:t>тип</a:t>
            </a:r>
            <a:r>
              <a:rPr lang="en-US" b="1">
                <a:solidFill>
                  <a:srgbClr val="FFFFFF"/>
                </a:solidFill>
              </a:rPr>
              <a:t>&gt;</a:t>
            </a:r>
            <a:r>
              <a:rPr lang="ru-RU" b="1">
                <a:solidFill>
                  <a:srgbClr val="FFFFFF"/>
                </a:solidFill>
              </a:rPr>
              <a:t>;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>
              <a:spcBef>
                <a:spcPts val="650"/>
              </a:spcBef>
              <a:buClrTx/>
              <a:buSzPct val="95000"/>
              <a:buFontTx/>
              <a:buNone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	Для заполнения массива случайными числами мы должны подключить датчик случайных чисел, используя команду…</a:t>
            </a:r>
          </a:p>
          <a:p>
            <a:pPr marL="273050" indent="-269875">
              <a:spcBef>
                <a:spcPts val="650"/>
              </a:spcBef>
              <a:buClrTx/>
              <a:buSzPct val="95000"/>
              <a:buFontTx/>
              <a:buNone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endParaRPr lang="ru-RU" sz="2400" b="1">
              <a:solidFill>
                <a:srgbClr val="000000"/>
              </a:solidFill>
              <a:latin typeface="Arial" charset="0"/>
            </a:endParaRP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Clrscr;</a:t>
            </a: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A[i]:=?;</a:t>
            </a: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Randomize;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92150" y="4395788"/>
            <a:ext cx="2214563" cy="500062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3050" indent="-269875">
              <a:spcBef>
                <a:spcPts val="650"/>
              </a:spcBef>
              <a:buClrTx/>
              <a:buSzPct val="95000"/>
              <a:buFontTx/>
              <a:buNone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	Для подсчета количества положительных элементов массива будем использовать условие…</a:t>
            </a: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If a[i]&gt;0 then k:=k+1;</a:t>
            </a: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If a[i]&gt;=0 then k:=k+a[i];</a:t>
            </a:r>
          </a:p>
          <a:p>
            <a:pPr marL="273050" indent="-269875">
              <a:spcBef>
                <a:spcPts val="65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If a[i]&gt;=0 then k:k+1</a:t>
            </a:r>
            <a:r>
              <a:rPr lang="ru-RU" sz="2400" b="1">
                <a:solidFill>
                  <a:srgbClr val="FFFFFF"/>
                </a:solidFill>
                <a:latin typeface="Arial" charset="0"/>
              </a:rPr>
              <a:t>;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14375" y="3214688"/>
            <a:ext cx="3714750" cy="500062"/>
          </a:xfrm>
          <a:prstGeom prst="rect">
            <a:avLst/>
          </a:prstGeom>
          <a:noFill/>
          <a:ln w="540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371</Words>
  <Application>Microsoft Office PowerPoint</Application>
  <PresentationFormat>Экран (4:3)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Times New Roman</vt:lpstr>
      <vt:lpstr>Calibri</vt:lpstr>
      <vt:lpstr>Microsoft YaHei</vt:lpstr>
      <vt:lpstr>Constantia</vt:lpstr>
      <vt:lpstr>Verdana</vt:lpstr>
      <vt:lpstr>Arial</vt:lpstr>
      <vt:lpstr>Droid Sans Fallback</vt:lpstr>
      <vt:lpstr>Cabin</vt:lpstr>
      <vt:lpstr>Segoe UI</vt:lpstr>
      <vt:lpstr>StarSymbol</vt:lpstr>
      <vt:lpstr>Wingdings 2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одномерным массивом</dc:title>
  <dc:creator>Каичкина О.С.</dc:creator>
  <cp:lastModifiedBy>re</cp:lastModifiedBy>
  <cp:revision>63</cp:revision>
  <cp:lastPrinted>1601-01-01T00:00:00Z</cp:lastPrinted>
  <dcterms:created xsi:type="dcterms:W3CDTF">2004-01-19T13:54:38Z</dcterms:created>
  <dcterms:modified xsi:type="dcterms:W3CDTF">2014-04-12T20:11:48Z</dcterms:modified>
</cp:coreProperties>
</file>