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73" r:id="rId12"/>
    <p:sldId id="263" r:id="rId13"/>
    <p:sldId id="267" r:id="rId14"/>
    <p:sldId id="268" r:id="rId15"/>
    <p:sldId id="269" r:id="rId16"/>
    <p:sldId id="270" r:id="rId17"/>
    <p:sldId id="271" r:id="rId18"/>
    <p:sldId id="27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0000"/>
    <a:srgbClr val="FF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94660" autoAdjust="0"/>
  </p:normalViewPr>
  <p:slideViewPr>
    <p:cSldViewPr>
      <p:cViewPr>
        <p:scale>
          <a:sx n="69" d="100"/>
          <a:sy n="69" d="100"/>
        </p:scale>
        <p:origin x="-154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27.01.2014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histos-ret.my1.ru/photo/1812/1-0-16" TargetMode="External"/><Relationship Id="rId13" Type="http://schemas.openxmlformats.org/officeDocument/2006/relationships/hyperlink" Target="http://www.likebook.ru/authors/view/10739/" TargetMode="External"/><Relationship Id="rId18" Type="http://schemas.openxmlformats.org/officeDocument/2006/relationships/hyperlink" Target="http://e-skorohodova.livejournal.com/21439.html" TargetMode="External"/><Relationship Id="rId3" Type="http://schemas.openxmlformats.org/officeDocument/2006/relationships/hyperlink" Target="http://edric.ru.com/?c=result&amp;query" TargetMode="External"/><Relationship Id="rId7" Type="http://schemas.openxmlformats.org/officeDocument/2006/relationships/hyperlink" Target="http://war1812y.narod.ru/BWinP.html" TargetMode="External"/><Relationship Id="rId12" Type="http://schemas.openxmlformats.org/officeDocument/2006/relationships/hyperlink" Target="http://www.myjulia.ru/post/429723/" TargetMode="External"/><Relationship Id="rId17" Type="http://schemas.openxmlformats.org/officeDocument/2006/relationships/hyperlink" Target="http://alchevskpravoslavniy.ru/forum/viewtopic.php?f=27&amp;t=393" TargetMode="External"/><Relationship Id="rId2" Type="http://schemas.openxmlformats.org/officeDocument/2006/relationships/image" Target="../media/image26.jpeg"/><Relationship Id="rId16" Type="http://schemas.openxmlformats.org/officeDocument/2006/relationships/hyperlink" Target="http://do.gendocs.ru/docs/index-25826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anotetechology.ucoz.ru/photo" TargetMode="External"/><Relationship Id="rId11" Type="http://schemas.openxmlformats.org/officeDocument/2006/relationships/hyperlink" Target="http://tosol.ucoz.net/blog/matvej_ivanovich_platov_1751_1818_general_ot_kavalerii_ataman_platov/2013-04-26-1" TargetMode="External"/><Relationship Id="rId5" Type="http://schemas.openxmlformats.org/officeDocument/2006/relationships/hyperlink" Target="http://polki.mirpeterburga.ru/guard/persons/new3918" TargetMode="External"/><Relationship Id="rId15" Type="http://schemas.openxmlformats.org/officeDocument/2006/relationships/hyperlink" Target="http://abulavin.ya.ru/replies.xml?item_no=2164" TargetMode="External"/><Relationship Id="rId10" Type="http://schemas.openxmlformats.org/officeDocument/2006/relationships/hyperlink" Target="http://www.liveinternet.ru/users/3342196/post125885226/" TargetMode="External"/><Relationship Id="rId19" Type="http://schemas.openxmlformats.org/officeDocument/2006/relationships/hyperlink" Target="http://maruschak3.narod.ru/index/0-14" TargetMode="External"/><Relationship Id="rId4" Type="http://schemas.openxmlformats.org/officeDocument/2006/relationships/hyperlink" Target="http://www.biografii.ru/biogr_dop/barklai_de_tolli/barklai_de_tolli.php" TargetMode="External"/><Relationship Id="rId9" Type="http://schemas.openxmlformats.org/officeDocument/2006/relationships/hyperlink" Target="http://skuka.forum2x2.ru/t393-topic" TargetMode="External"/><Relationship Id="rId14" Type="http://schemas.openxmlformats.org/officeDocument/2006/relationships/hyperlink" Target="http://mozhay.net/blogs/borodino-club/nagrady-otechestvenoi-voiny-1812-goda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64096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i="1" dirty="0">
                <a:solidFill>
                  <a:srgbClr val="FFFF00"/>
                </a:solidFill>
              </a:rPr>
              <a:t>«…ежели уж  так  пошло </a:t>
            </a:r>
            <a:r>
              <a:rPr lang="ru-RU" sz="2400" b="1" i="1" dirty="0" smtClean="0">
                <a:solidFill>
                  <a:srgbClr val="FFFF00"/>
                </a:solidFill>
              </a:rPr>
              <a:t>– надо </a:t>
            </a:r>
            <a:r>
              <a:rPr lang="ru-RU" sz="2400" b="1" i="1" dirty="0">
                <a:solidFill>
                  <a:srgbClr val="FFFF00"/>
                </a:solidFill>
              </a:rPr>
              <a:t>драться, пока Россия может и пока люди на ногах,  ибо война теперь необыкновенная и </a:t>
            </a:r>
            <a:r>
              <a:rPr lang="ru-RU" sz="2400" b="1" i="1" dirty="0" smtClean="0">
                <a:solidFill>
                  <a:srgbClr val="FFFF00"/>
                </a:solidFill>
              </a:rPr>
              <a:t>национальная,     и </a:t>
            </a:r>
            <a:r>
              <a:rPr lang="ru-RU" sz="2400" b="1" i="1" dirty="0">
                <a:solidFill>
                  <a:srgbClr val="FFFF00"/>
                </a:solidFill>
              </a:rPr>
              <a:t>надо поддержать честь свою и славу</a:t>
            </a:r>
            <a:r>
              <a:rPr lang="ru-RU" sz="2400" b="1" i="1" dirty="0" smtClean="0">
                <a:solidFill>
                  <a:srgbClr val="FFFF00"/>
                </a:solidFill>
              </a:rPr>
              <a:t>».</a:t>
            </a:r>
          </a:p>
          <a:p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</a:rPr>
              <a:t>                                                                            </a:t>
            </a:r>
            <a:r>
              <a:rPr lang="ru-RU" sz="2400" b="1" i="1" dirty="0">
                <a:solidFill>
                  <a:srgbClr val="FFFF00"/>
                </a:solidFill>
              </a:rPr>
              <a:t>П. Багратион</a:t>
            </a:r>
          </a:p>
          <a:p>
            <a:pPr algn="l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964488" cy="792088"/>
          </a:xfrm>
        </p:spPr>
        <p:txBody>
          <a:bodyPr>
            <a:noAutofit/>
          </a:bodyPr>
          <a:lstStyle/>
          <a:p>
            <a:r>
              <a:rPr lang="ru-RU" sz="4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Недаром помнит вся Россия </a:t>
            </a:r>
            <a:br>
              <a:rPr lang="ru-RU" sz="4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день Бородина!</a:t>
            </a:r>
            <a:endParaRPr lang="ru-RU" sz="4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7590" r="25107" b="22099"/>
          <a:stretch>
            <a:fillRect/>
          </a:stretch>
        </p:blipFill>
        <p:spPr bwMode="auto">
          <a:xfrm>
            <a:off x="683568" y="2965266"/>
            <a:ext cx="4929188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84168" y="3861048"/>
            <a:ext cx="257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ГБОУ СОШ №632</a:t>
            </a:r>
          </a:p>
          <a:p>
            <a:r>
              <a:rPr lang="ru-RU" dirty="0" smtClean="0"/>
              <a:t>ГОРОД МОСКВА </a:t>
            </a:r>
          </a:p>
          <a:p>
            <a:r>
              <a:rPr lang="ru-RU" dirty="0" smtClean="0"/>
              <a:t>Учителя начальных классов:</a:t>
            </a:r>
          </a:p>
          <a:p>
            <a:r>
              <a:rPr lang="ru-RU" dirty="0" smtClean="0"/>
              <a:t>Хромова С.В.</a:t>
            </a:r>
          </a:p>
          <a:p>
            <a:r>
              <a:rPr lang="ru-RU" dirty="0" smtClean="0"/>
              <a:t>Немякина М.В.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4248" y="609329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2013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506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4078"/>
            <a:ext cx="3384938" cy="39604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dirty="0" smtClean="0"/>
              <a:t>      </a:t>
            </a:r>
            <a:r>
              <a:rPr lang="ru-RU" b="1" dirty="0" smtClean="0">
                <a:solidFill>
                  <a:srgbClr val="C00000"/>
                </a:solidFill>
              </a:rPr>
              <a:t>Пётр  Иванович  Багратион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7136" y="479715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</a:t>
            </a:r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Пётр  </a:t>
            </a:r>
            <a:r>
              <a:rPr lang="ru-RU" dirty="0" smtClean="0">
                <a:solidFill>
                  <a:schemeClr val="bg1"/>
                </a:solidFill>
              </a:rPr>
              <a:t>Иванович  Багратион  командовал </a:t>
            </a:r>
            <a:r>
              <a:rPr lang="ru-RU" dirty="0" smtClean="0">
                <a:solidFill>
                  <a:schemeClr val="bg1"/>
                </a:solidFill>
              </a:rPr>
              <a:t> левым  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 </a:t>
            </a:r>
            <a:r>
              <a:rPr lang="ru-RU" dirty="0" smtClean="0">
                <a:solidFill>
                  <a:schemeClr val="bg1"/>
                </a:solidFill>
              </a:rPr>
              <a:t>крылом  </a:t>
            </a:r>
            <a:r>
              <a:rPr lang="ru-RU" dirty="0" smtClean="0">
                <a:solidFill>
                  <a:schemeClr val="bg1"/>
                </a:solidFill>
              </a:rPr>
              <a:t>русской  армии.  Благодаря манёврам,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 прекрасному видению ситуации,  Багратиону  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удавалось  избежать  окружения  своей  армии 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</a:rPr>
              <a:t>французскими  войсками</a:t>
            </a:r>
            <a:r>
              <a:rPr lang="ru-RU" dirty="0" smtClean="0">
                <a:solidFill>
                  <a:schemeClr val="bg1"/>
                </a:solidFill>
              </a:rPr>
              <a:t>.  Во время 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сражения   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</a:t>
            </a:r>
            <a:r>
              <a:rPr lang="ru-RU" dirty="0" smtClean="0">
                <a:solidFill>
                  <a:schemeClr val="bg1"/>
                </a:solidFill>
              </a:rPr>
              <a:t>был  смертельно  ранен.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topwar.ru/uploads/posts/2012-07/1341893027_g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576613" cy="29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981202" cy="396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481" y="317886"/>
            <a:ext cx="8229600" cy="9429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5300" b="1" dirty="0" smtClean="0"/>
              <a:t/>
            </a:r>
            <a:br>
              <a:rPr lang="ru-RU" sz="5300" b="1" dirty="0" smtClean="0"/>
            </a:br>
            <a:endParaRPr lang="ru-RU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04664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Отец партизанской  войны –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Денис   Давыдов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84791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Вместе с регулярной  армией  с  французами  воевали  и партизанские  отряды  под  командованием  Дениса  Давыдова.</a:t>
            </a:r>
          </a:p>
          <a:p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Партизанские отряды наносили  урон  живой  силе  противника, препятствовали  обеспечению французов  продовольствием  и фуражом. Эти действия носили  активный характер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09021"/>
            <a:ext cx="6244182" cy="325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Военный совет  в Филях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215" y="5445224"/>
            <a:ext cx="19228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/>
                <a:solidFill>
                  <a:srgbClr val="FFFF00"/>
                </a:solidFill>
                <a:effectLst/>
              </a:rPr>
              <a:t>Дать  сражение</a:t>
            </a:r>
            <a:endParaRPr lang="ru-RU" sz="20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cxnSp>
        <p:nvCxnSpPr>
          <p:cNvPr id="8" name="Прямая со стрелкой 7"/>
          <p:cNvCxnSpPr>
            <a:endCxn id="6" idx="0"/>
          </p:cNvCxnSpPr>
          <p:nvPr/>
        </p:nvCxnSpPr>
        <p:spPr>
          <a:xfrm flipH="1">
            <a:off x="1547664" y="5157192"/>
            <a:ext cx="1584176" cy="28803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857752" y="5444241"/>
            <a:ext cx="39627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/>
                <a:solidFill>
                  <a:srgbClr val="FFFF00"/>
                </a:solidFill>
                <a:effectLst/>
              </a:rPr>
              <a:t>Отступить, оставить  Москву</a:t>
            </a:r>
          </a:p>
          <a:p>
            <a:endParaRPr lang="ru-RU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499992" y="5157192"/>
            <a:ext cx="1800200" cy="28803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9678" y="4643446"/>
            <a:ext cx="505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?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61188" y="5429264"/>
            <a:ext cx="158224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/>
                <a:solidFill>
                  <a:srgbClr val="FFFF00"/>
                </a:solidFill>
                <a:effectLst/>
              </a:rPr>
              <a:t>Решение</a:t>
            </a:r>
            <a:endParaRPr lang="ru-RU" sz="20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619488" y="5890232"/>
            <a:ext cx="252634" cy="264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61338" y="6143645"/>
            <a:ext cx="26250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FFFF00"/>
                </a:solidFill>
                <a:effectLst/>
              </a:rPr>
              <a:t>ОТСТУПЛЕНИЕ</a:t>
            </a:r>
            <a:endParaRPr lang="ru-RU" sz="24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6578" y="1928802"/>
            <a:ext cx="1928826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rgbClr val="FFFF00"/>
                </a:solidFill>
              </a:rPr>
              <a:t>Кутузов :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«Пока цела  армия, есть  надежда  с честью  закончить  войну»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747592" cy="30265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Наполеон  у  стен  Москвы</a:t>
            </a:r>
            <a:endParaRPr lang="ru-RU" sz="4400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34934"/>
            <a:ext cx="5082141" cy="38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980728"/>
            <a:ext cx="8319868" cy="5354082"/>
          </a:xfr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28596" y="142852"/>
            <a:ext cx="8715404" cy="118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152352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Начало   отступления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2643182"/>
            <a:ext cx="4799856" cy="3937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071546"/>
            <a:ext cx="4321320" cy="3286148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4282" y="214290"/>
            <a:ext cx="86061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</a:rPr>
              <a:t>Бегство  </a:t>
            </a:r>
            <a:r>
              <a:rPr lang="ru-RU" sz="4400" b="1" i="1" dirty="0" smtClean="0">
                <a:solidFill>
                  <a:srgbClr val="C00000"/>
                </a:solidFill>
                <a:ea typeface="Times New Roman" pitchFamily="18" charset="0"/>
              </a:rPr>
              <a:t>французских солдат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34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037634" cy="45259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633526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    </a:t>
            </a:r>
            <a:r>
              <a:rPr lang="ru-RU" sz="4900" b="1" i="1" spc="0" dirty="0" smtClean="0">
                <a:ln w="50800"/>
                <a:solidFill>
                  <a:srgbClr val="C00000"/>
                </a:solidFill>
                <a:effectLst/>
                <a:latin typeface="+mn-lt"/>
              </a:rPr>
              <a:t>Храм  Христа   Спасителя</a:t>
            </a:r>
            <a:r>
              <a:rPr lang="ru-RU" sz="49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</a:rPr>
              <a:t/>
            </a:r>
            <a:br>
              <a:rPr lang="ru-RU" sz="49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</a:rPr>
            </a:br>
            <a:r>
              <a:rPr lang="ru-RU" sz="49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</a:rPr>
              <a:t>  </a:t>
            </a:r>
            <a:r>
              <a:rPr lang="ru-RU" sz="27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Был воздвигнут в благодарность  за  спасение России  </a:t>
            </a:r>
            <a:br>
              <a:rPr lang="ru-RU" sz="27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2700" b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7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 от  Наполеоновского нашествия  на  народные  деньги</a:t>
            </a:r>
            <a:endParaRPr lang="ru-RU" sz="2700" b="1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905000"/>
            <a:ext cx="5829300" cy="3810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900" b="1" i="1" dirty="0" smtClean="0">
                <a:solidFill>
                  <a:srgbClr val="C00000"/>
                </a:solidFill>
              </a:rPr>
              <a:t>Музей- панорама «Бородинская  битва»</a:t>
            </a:r>
            <a:r>
              <a:rPr lang="ru-RU" sz="4900" dirty="0" smtClean="0">
                <a:solidFill>
                  <a:srgbClr val="C00000"/>
                </a:solidFill>
              </a:rPr>
              <a:t/>
            </a:r>
            <a:br>
              <a:rPr lang="ru-RU" sz="4900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     </a:t>
            </a:r>
            <a:endParaRPr lang="ru-RU" sz="49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32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61662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 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Наполеон напал  на Россию?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  такой  Наполеон?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 такой Кутузов?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Почему в начале  войны русская армия всё  время  отступала?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Как  называлось  крупнейшее  сражение  Отечественной  войны 1812  года?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Почему  Кутузов  решил  оставить  Москву  неприятелю?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Почему  Наполеон решил  покинуть Москву?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Как  звали  самого  известного  командира партизанского  отряда,  гусара  и поэта?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Как  вы думаете,  благодаря  чему России  удалось одержать  победу в этой  войне?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Какой  известный  храм был  построен в память победы  над Наполеоном?</a:t>
            </a:r>
          </a:p>
          <a:p>
            <a:pPr lvl="0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Что  еще  было построено в  память об Отечественной  войне 1812  года?  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Вопросы и задания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248" y="260648"/>
            <a:ext cx="8821247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http://edric.ru.com/?c=result&amp;query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http://www.biografii.ru/biogr_dop/barklai_de_tolli/barklai_de_tolli.php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http://images.yandex.ru/yandsearch?text=%D0%B1%D0%B0%D0%B3%D1%80%D0%B0%D1%82%D</a:t>
            </a: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http://polki.mirpeterburga.ru/guard/persons/new3918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http://nanotetechology.ucoz.ru/photo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http://war1812y.narod.ru/BWinP.html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http://histos-ret.my1.ru/photo/1812/1-0-16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http://skuka.forum2x2.ru/t393-topic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http://www.liveinternet.ru/users/3342196/post125885226/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http://tosol.ucoz.net/blog/matvej_ivanovich_platov_1751_1818_general_ot_kavalerii_ataman_platov/2013-04-26-1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http://www.myjulia.ru/post/429723/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http://www.likebook.ru/authors/view/10739/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http://mozhay.net/blogs/borodino-club/nagrady-otechestvenoi-voiny-1812-goda.html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http://abulavin.ya.ru/replies.xml?item_no=2164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http://do.gendocs.ru/docs/index-258266.html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http://alchevskpravoslavniy.ru/forum/viewtopic.php?f=27&amp;t=393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http://e-skorohodova.livejournal.com/21439.html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http://maruschak3.narod.ru/index/0-14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1.1812– 2012. К 200 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Отечественой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войны. Москва, </a:t>
            </a:r>
            <a:r>
              <a:rPr lang="ru-RU" sz="1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r>
              <a:rPr lang="ru-RU" sz="1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2.Д.Бантыш- 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Каменский. Российские генералиссимусы и генерал- фельдмаршалы. Москва,  </a:t>
            </a:r>
            <a:r>
              <a:rPr lang="ru-RU" sz="1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Эксмо,2008</a:t>
            </a: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3.М.Ю.Лермонтов «Бородино» Москва, «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Кучково</a:t>
            </a:r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поле», 2013</a:t>
            </a: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4.И.В.Новокрещёнов. Отечественная война 1812 года. Москва, 2012</a:t>
            </a: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5.Отечественная  война 1812 года. Энциклопедия. Москва, 2004</a:t>
            </a: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6.В. Пикуль. Исторические миниатюры, Москва,1988.</a:t>
            </a:r>
          </a:p>
          <a:p>
            <a:r>
              <a:rPr lang="ru-RU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7.А.С.Пушкин «Евгений Онегин», Москва, 2009.</a:t>
            </a:r>
          </a:p>
        </p:txBody>
      </p:sp>
    </p:spTree>
    <p:extLst>
      <p:ext uri="{BB962C8B-B14F-4D97-AF65-F5344CB8AC3E}">
        <p14:creationId xmlns:p14="http://schemas.microsoft.com/office/powerpoint/2010/main" val="10262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перфолента 11"/>
          <p:cNvSpPr/>
          <p:nvPr/>
        </p:nvSpPr>
        <p:spPr>
          <a:xfrm>
            <a:off x="1043608" y="5832396"/>
            <a:ext cx="6336704" cy="648072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2852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12 июня 1812 </a:t>
            </a:r>
            <a:r>
              <a:rPr lang="ru-RU" dirty="0"/>
              <a:t>французская армия переправилась через р. Неман</a:t>
            </a:r>
          </a:p>
          <a:p>
            <a:r>
              <a:rPr lang="ru-RU" b="1" dirty="0">
                <a:solidFill>
                  <a:srgbClr val="FF0000"/>
                </a:solidFill>
              </a:rPr>
              <a:t>Французская армия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/>
              <a:t>«великая армия» - </a:t>
            </a:r>
            <a:r>
              <a:rPr lang="ru-RU" dirty="0">
                <a:solidFill>
                  <a:srgbClr val="FFC000"/>
                </a:solidFill>
              </a:rPr>
              <a:t>600</a:t>
            </a:r>
            <a:r>
              <a:rPr lang="ru-RU" dirty="0"/>
              <a:t> тысяч, </a:t>
            </a:r>
            <a:r>
              <a:rPr lang="ru-RU" dirty="0">
                <a:solidFill>
                  <a:srgbClr val="FFC000"/>
                </a:solidFill>
              </a:rPr>
              <a:t>1372</a:t>
            </a:r>
            <a:r>
              <a:rPr lang="ru-RU" dirty="0"/>
              <a:t> орудия, в состав входили  воинские части подвластных  Наполеону стран.    Генералы  и маршалы были талантливы и имели большой боевой опыт. Множество инонациональных частей шли на войну по принуждению, захватнические планы Наполеона были им чужды. Это делало « Великую армию» разобщенной, не спаянной единым духом.</a:t>
            </a:r>
          </a:p>
          <a:p>
            <a:r>
              <a:rPr lang="ru-RU" dirty="0">
                <a:solidFill>
                  <a:srgbClr val="FF0000"/>
                </a:solidFill>
              </a:rPr>
              <a:t>Русская армия</a:t>
            </a:r>
            <a:r>
              <a:rPr lang="ru-RU" dirty="0"/>
              <a:t>: </a:t>
            </a:r>
            <a:r>
              <a:rPr lang="ru-RU" dirty="0">
                <a:solidFill>
                  <a:srgbClr val="FFC000"/>
                </a:solidFill>
              </a:rPr>
              <a:t>220</a:t>
            </a:r>
            <a:r>
              <a:rPr lang="ru-RU" dirty="0"/>
              <a:t> тысяч  ( рекруты). Защита родной земли сплачивала солдат и офицеров, поднимала их патриотический дух. Русские войска были </a:t>
            </a:r>
            <a:r>
              <a:rPr lang="ru-RU" dirty="0" smtClean="0"/>
              <a:t>разделены           </a:t>
            </a:r>
            <a:endParaRPr lang="ru-RU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928934"/>
            <a:ext cx="1991225" cy="258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928934"/>
            <a:ext cx="1799688" cy="258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63191" y="5500701"/>
            <a:ext cx="2314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Барклай де Толли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65695" y="5500701"/>
            <a:ext cx="2212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П.И. Багратион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6586" y="5500702"/>
            <a:ext cx="1747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Тормасов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6000768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июля русские армии соединились у Смоленска</a:t>
            </a:r>
          </a:p>
        </p:txBody>
      </p:sp>
      <p:pic>
        <p:nvPicPr>
          <p:cNvPr id="1026" name="Picture 2" descr="http://b.pix.ge:81/n/0q41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76327"/>
            <a:ext cx="2282362" cy="26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48680"/>
            <a:ext cx="30097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214422"/>
            <a:ext cx="5194920" cy="509489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 в правильности  выбранной стратегии: все решить одним ударом по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    Вильно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Москва, навязать русским генеральное сражение, разгромить русские армии по одиночке, заставить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русского  императора  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подписать унизительный мир. 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надеялся раз и навсегда покончить с мощью России, вернуть ее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допетровским 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границам, отторгнуть ее западные территории в пользу союзников (Австрии и Пруссии), навязать России свой экономический диктат.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500042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Наполеон  Бонапарт - 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император Франции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3500438"/>
            <a:ext cx="5184775" cy="360045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11480">
              <a:defRPr/>
            </a:pPr>
            <a: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0" dirty="0" smtClean="0">
                <a:ln w="50800"/>
                <a:solidFill>
                  <a:srgbClr val="C00000"/>
                </a:solidFill>
                <a:effectLst/>
                <a:latin typeface="+mn-lt"/>
                <a:cs typeface="Times New Roman" pitchFamily="18" charset="0"/>
              </a:rPr>
              <a:t>Михаил </a:t>
            </a:r>
            <a:r>
              <a:rPr lang="ru-RU" sz="3100" b="1" spc="0" dirty="0">
                <a:ln w="50800"/>
                <a:solidFill>
                  <a:srgbClr val="C00000"/>
                </a:solidFill>
                <a:effectLst/>
                <a:latin typeface="+mn-lt"/>
                <a:cs typeface="Times New Roman" pitchFamily="18" charset="0"/>
              </a:rPr>
              <a:t>Илларионович </a:t>
            </a:r>
            <a:br>
              <a:rPr lang="ru-RU" sz="3100" b="1" spc="0" dirty="0">
                <a:ln w="50800"/>
                <a:solidFill>
                  <a:srgbClr val="C0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3100" b="1" spc="0" dirty="0">
                <a:ln w="50800"/>
                <a:solidFill>
                  <a:srgbClr val="C00000"/>
                </a:solidFill>
                <a:effectLst/>
                <a:latin typeface="+mn-lt"/>
                <a:cs typeface="Times New Roman" pitchFamily="18" charset="0"/>
              </a:rPr>
              <a:t>Голенищев- </a:t>
            </a:r>
            <a:r>
              <a:rPr lang="ru-RU" sz="3100" b="1" spc="0" dirty="0" smtClean="0">
                <a:ln w="50800"/>
                <a:solidFill>
                  <a:srgbClr val="C00000"/>
                </a:solidFill>
                <a:effectLst/>
                <a:latin typeface="+mn-lt"/>
                <a:cs typeface="Times New Roman" pitchFamily="18" charset="0"/>
              </a:rPr>
              <a:t>Кутузов</a:t>
            </a:r>
            <a:r>
              <a:rPr lang="ru-RU" sz="3100" b="1" i="1" spc="0" dirty="0">
                <a:ln w="50800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spc="0" dirty="0">
                <a:ln w="50800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   </a:t>
            </a:r>
            <a: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« Хитрый  лис Севера» - </a:t>
            </a:r>
            <a:b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так назвал Кутузова Наполеон.</a:t>
            </a:r>
            <a:b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Император Александр </a:t>
            </a:r>
            <a:r>
              <a:rPr lang="en-US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I</a:t>
            </a:r>
            <a: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  назначил  Кутузова верховным главнокомандующим русской  армией. Солдаты  с восторгом восприняли это  назначение. Все  только  и повторяли: « Пришёл  Кутузов  бить  французов!»</a:t>
            </a:r>
            <a:b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24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17 </a:t>
            </a:r>
            <a:r>
              <a:rPr lang="ru-RU" sz="2400" b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августа Кутузов принял командование </a:t>
            </a:r>
            <a:r>
              <a:rPr lang="ru-RU" sz="24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армией.</a:t>
            </a:r>
            <a:br>
              <a:rPr lang="ru-RU" sz="24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2400" b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 </a:t>
            </a:r>
            <a:r>
              <a:rPr lang="ru-RU" sz="24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itchFamily="18" charset="0"/>
              </a:rPr>
              <a:t> Благодаря  стратегии  Кутузова  огромная  наполеоновская  армия была  практически полностью уничтожена. </a:t>
            </a:r>
            <a: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294" y="511430"/>
            <a:ext cx="3627178" cy="536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7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1000108"/>
            <a:ext cx="5498365" cy="558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0469" y="188640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Схема  Бородинской  битвы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0760" y="332656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Начало Бородинского  сражения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war1812y.narod.ru/style/brdn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64842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201" y="1628800"/>
            <a:ext cx="7303700" cy="30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Полководцы  внимательно  следят  за  ходом  боя</a:t>
            </a:r>
            <a:r>
              <a:rPr lang="ru-RU" altLang="ru-RU" dirty="0" smtClean="0">
                <a:solidFill>
                  <a:srgbClr val="C00000"/>
                </a:solidFill>
              </a:rPr>
              <a:t>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357158" y="4786322"/>
            <a:ext cx="8501122" cy="1740732"/>
          </a:xfrm>
          <a:prstGeom prst="wav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   Бородинское  сражение  не принесло победы  ни  одной  стороне.  Но  оно  надломило  дух  непобедимой  наполеоновской  армии,  вдохнуло новые  силы  в  русские  войска,  показало  патриотизм,  неустрашимость,  самоотверженность  русских  солдат, офицеров, генералов.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6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994951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solidFill>
                  <a:srgbClr val="C00000"/>
                </a:solidFill>
              </a:rPr>
              <a:t>НИКОЛАЙ  РАЕВСКИЙ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1556792"/>
            <a:ext cx="4464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Воздействием на центр русской армии Наполеон рассчитывал затруднить переброску войск  с  правого крыла русской армии на  Багратионовы флеши и тем самым  обеспечить  своим главным  силам быстрый  разгром левого  крыла  русской армии.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 моменту атаки  вся вторая линия  войск генерал – лейтенанта  Раевского по  приказу генерала Багратиона была снята  на  защиту флешей. Несмотря на  это, атака была  отражена  артиллерийским  огнём.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6840"/>
            <a:ext cx="3305055" cy="38164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  <a:r>
              <a:rPr lang="ru-RU" b="1" i="1" dirty="0" smtClean="0">
                <a:solidFill>
                  <a:srgbClr val="C00000"/>
                </a:solidFill>
              </a:rPr>
              <a:t>Платов   Матвей   Иванович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17" y="1052737"/>
            <a:ext cx="3476524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22920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chemeClr val="bg1"/>
                </a:solidFill>
              </a:rPr>
              <a:t>В критический  момент сражения  Кутузов принял  решение о рейде конницы генералов  от кавалерии  Уварова и Платова  в  тыл  и фланг противника.  Платов  переправился  через реку Войну  и,  зайдя  в  тыл,  вынудил  противника  сменить   позицию.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537</TotalTime>
  <Words>748</Words>
  <Application>Microsoft Office PowerPoint</Application>
  <PresentationFormat>Экран (4:3)</PresentationFormat>
  <Paragraphs>90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Недаром помнит вся Россия  про день Бородина!</vt:lpstr>
      <vt:lpstr>Презентация PowerPoint</vt:lpstr>
      <vt:lpstr>Наполеон  был уверен в правильности  выбранной стратегии: все решить одним ударом по направлению    Вильно – Москва, навязать русским генеральное сражение, разгромить русские армии по одиночке, заставить  русского  императора   подписать унизительный мир.  Наполеон надеялся раз и навсегда покончить с мощью России, вернуть ее к  допетровским  границам, отторгнуть ее западные территории в пользу союзников (Австрии и Пруссии), навязать России свой экономический диктат. </vt:lpstr>
      <vt:lpstr>           Михаил Илларионович  Голенищев- Кутузов    « Хитрый  лис Севера» -  так назвал Кутузова Наполеон. Император Александр I  назначил  Кутузова верховным главнокомандующим русской  армией. Солдаты  с восторгом восприняли это  назначение. Все  только  и повторяли: « Пришёл  Кутузов  бить  французов!» 17 августа Кутузов принял командование армией.   Благодаря  стратегии  Кутузова  огромная  наполеоновская  армия была  практически полностью уничтожена.   </vt:lpstr>
      <vt:lpstr>Презентация PowerPoint</vt:lpstr>
      <vt:lpstr>Презентация PowerPoint</vt:lpstr>
      <vt:lpstr>   Полководцы  внимательно  следят  за  ходом  боя </vt:lpstr>
      <vt:lpstr>  НИКОЛАЙ  РАЕВСКИЙ</vt:lpstr>
      <vt:lpstr>    Платов   Матвей   Иванович </vt:lpstr>
      <vt:lpstr>      Пётр  Иванович  Багратион</vt:lpstr>
      <vt:lpstr>   </vt:lpstr>
      <vt:lpstr>Военный совет  в Филях</vt:lpstr>
      <vt:lpstr>Наполеон  у  стен  Москвы</vt:lpstr>
      <vt:lpstr>Презентация PowerPoint</vt:lpstr>
      <vt:lpstr>Презентация PowerPoint</vt:lpstr>
      <vt:lpstr>     Храм  Христа   Спасителя   Был воздвигнут в благодарность  за  спасение России     от  Наполеоновского нашествия  на  народные  деньги</vt:lpstr>
      <vt:lpstr>  Музей- панорама «Бородинская  битва»         </vt:lpstr>
      <vt:lpstr>Вопросы и задания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Война  1812  года</dc:title>
  <dc:creator>Светлана</dc:creator>
  <cp:lastModifiedBy>Светлана</cp:lastModifiedBy>
  <cp:revision>47</cp:revision>
  <dcterms:created xsi:type="dcterms:W3CDTF">2013-11-04T15:48:02Z</dcterms:created>
  <dcterms:modified xsi:type="dcterms:W3CDTF">2014-01-27T15:00:37Z</dcterms:modified>
</cp:coreProperties>
</file>