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56" r:id="rId2"/>
    <p:sldId id="257" r:id="rId3"/>
    <p:sldId id="258" r:id="rId4"/>
    <p:sldId id="272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CC66"/>
    <a:srgbClr val="993300"/>
    <a:srgbClr val="FF6600"/>
    <a:srgbClr val="996633"/>
    <a:srgbClr val="660033"/>
    <a:srgbClr val="6666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707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707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152310-9264-46BF-8397-32BBBB193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75067-67B3-4A00-91E5-0BBF04A03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3E76C-C420-4EAB-8485-A91AE8D95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430F6-47B3-479B-B9F3-84011A57E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F271-8E25-436E-8ED3-22F65D6A2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0217E-97B4-4D0F-84D9-FFB103510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36666-6FED-472F-AA26-A338ED9BC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638D-9C07-4A44-B7E6-DBCADB930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37FC-CB87-4527-AF36-00689859A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4FB5-BC35-4E22-B080-F365DF8A2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65D1-D242-48F2-88A2-AF70DCD2E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D0BF8DF-5E57-45CB-B216-6F394ACD8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96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76;&#1077;&#1083;&#1100;&#160;4.1.%20&#1058;&#1088;&#1077;&#1091;&#1075;&#1086;&#1083;&#1100;&#1085;&#1080;&#1082;.ur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63938" y="2349500"/>
            <a:ext cx="5256212" cy="1633538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</a:rPr>
              <a:t>Геометрия </a:t>
            </a:r>
            <a:br>
              <a:rPr lang="ru-RU" sz="4800" b="1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</a:rPr>
              <a:t>    7 класс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4437063"/>
            <a:ext cx="5435600" cy="16811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sz="2400" i="1" smtClean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/>
          <a:srcRect l="5956" t="19487" r="-916" b="6102"/>
          <a:stretch>
            <a:fillRect/>
          </a:stretch>
        </p:blipFill>
        <p:spPr bwMode="auto">
          <a:xfrm>
            <a:off x="900113" y="4365625"/>
            <a:ext cx="230346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A50021"/>
                </a:solidFill>
                <a:latin typeface="Times New Roman" pitchFamily="18" charset="0"/>
              </a:rPr>
              <a:t>Подведение итогов урока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876425"/>
            <a:ext cx="7643812" cy="3824288"/>
          </a:xfrm>
        </p:spPr>
        <p:txBody>
          <a:bodyPr/>
          <a:lstStyle/>
          <a:p>
            <a:pPr algn="r" eaLnBrk="1" hangingPunct="1"/>
            <a:r>
              <a:rPr lang="ru-RU" sz="4400" b="1" u="sng" smtClean="0">
                <a:solidFill>
                  <a:srgbClr val="666633"/>
                </a:solidFill>
                <a:latin typeface="Times New Roman" pitchFamily="18" charset="0"/>
              </a:rPr>
              <a:t>Задача 1</a:t>
            </a:r>
          </a:p>
          <a:p>
            <a:pPr algn="r" eaLnBrk="1" hangingPunct="1">
              <a:buFont typeface="Wingdings" pitchFamily="2" charset="2"/>
              <a:buNone/>
            </a:pPr>
            <a:endParaRPr lang="ru-RU" sz="4400" b="1" u="sng" smtClean="0">
              <a:solidFill>
                <a:srgbClr val="666633"/>
              </a:solidFill>
              <a:latin typeface="Times New Roman" pitchFamily="18" charset="0"/>
            </a:endParaRPr>
          </a:p>
          <a:p>
            <a:pPr algn="r" eaLnBrk="1" hangingPunct="1"/>
            <a:r>
              <a:rPr lang="ru-RU" sz="4400" b="1" u="sng" smtClean="0">
                <a:solidFill>
                  <a:srgbClr val="666633"/>
                </a:solidFill>
                <a:latin typeface="Times New Roman" pitchFamily="18" charset="0"/>
              </a:rPr>
              <a:t>Задача 2</a:t>
            </a:r>
          </a:p>
          <a:p>
            <a:pPr algn="r" eaLnBrk="1" hangingPunct="1">
              <a:buFont typeface="Wingdings" pitchFamily="2" charset="2"/>
              <a:buNone/>
            </a:pPr>
            <a:endParaRPr lang="ru-RU" sz="4400" b="1" u="sng" smtClean="0">
              <a:solidFill>
                <a:srgbClr val="666633"/>
              </a:solidFill>
              <a:latin typeface="Times New Roman" pitchFamily="18" charset="0"/>
            </a:endParaRPr>
          </a:p>
        </p:txBody>
      </p:sp>
      <p:pic>
        <p:nvPicPr>
          <p:cNvPr id="385030" name="Picture 6"/>
          <p:cNvPicPr>
            <a:picLocks noChangeAspect="1" noChangeArrowheads="1"/>
          </p:cNvPicPr>
          <p:nvPr/>
        </p:nvPicPr>
        <p:blipFill>
          <a:blip r:embed="rId2"/>
          <a:srcRect r="1013" b="987"/>
          <a:stretch>
            <a:fillRect/>
          </a:stretch>
        </p:blipFill>
        <p:spPr bwMode="auto">
          <a:xfrm>
            <a:off x="827088" y="2276475"/>
            <a:ext cx="20161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Решение задачи 1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461645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1331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316412" cy="4687887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Дано:АВС-равнобедренный,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АС-основание,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С=180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В=110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В,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 (как углы при основании)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С=180-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В=180-110=70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С=35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aseline="30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3317" name="AutoShape 11"/>
          <p:cNvSpPr>
            <a:spLocks noChangeArrowheads="1"/>
          </p:cNvSpPr>
          <p:nvPr/>
        </p:nvSpPr>
        <p:spPr bwMode="auto">
          <a:xfrm>
            <a:off x="684213" y="3213100"/>
            <a:ext cx="3167062" cy="10795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 rot="10656942" flipH="1" flipV="1">
            <a:off x="468313" y="43656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А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1979613" y="28527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B</a:t>
            </a:r>
            <a:endParaRPr lang="ru-RU" sz="1800" b="1"/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3851275" y="42926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C</a:t>
            </a: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Решение задачи 2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Дано:АВС-равнобед-ренный;АВ=ВС;  ВМ-медиана,АМ=10дм,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&lt;ABC=130</a:t>
            </a:r>
            <a:r>
              <a:rPr lang="en-US" sz="20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Найти: АС 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&lt;MBC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Решение: ВМ-медиана;М-серединаАС;АМ=МС;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АС=2АМ=20(дм) ;ВМ-биссектриса;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&lt;ABM=&lt;MBC===1/2&lt;ABC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=65</a:t>
            </a:r>
            <a:r>
              <a:rPr lang="en-US" sz="20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468313" y="2708275"/>
            <a:ext cx="3959225" cy="15128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23850" y="43656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A</a:t>
            </a:r>
            <a:endParaRPr lang="ru-RU" sz="1800" b="1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924300" y="4292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C</a:t>
            </a:r>
            <a:endParaRPr lang="ru-RU" sz="1800" b="1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268538" y="24209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B</a:t>
            </a:r>
            <a:endParaRPr lang="ru-RU" sz="1800" b="1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2411413" y="27082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2195513" y="443706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88100" name="WordArt 4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58324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881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74638" y="2395538"/>
            <a:ext cx="8229600" cy="316071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П. 24,25,26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№ 19,23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Вопросы № 6,7,8,9,10.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0" grpId="0" animBg="1"/>
      <p:bldP spid="38810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При разработке презентации</a:t>
            </a:r>
            <a:br>
              <a:rPr lang="ru-RU" sz="4000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использованы: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844675"/>
            <a:ext cx="3240088" cy="2411413"/>
          </a:xfrm>
        </p:spPr>
      </p:pic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38600" cy="41767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Открытая математика. </a:t>
            </a:r>
            <a:r>
              <a:rPr lang="ru-RU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Планиметрия</a:t>
            </a:r>
          </a:p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Учебник Геометрия7-9</a:t>
            </a:r>
          </a:p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Изучение геометрии в 7-9 кл.</a:t>
            </a:r>
          </a:p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Поурочные планы в 7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476250"/>
            <a:ext cx="8569325" cy="1728788"/>
          </a:xfrm>
        </p:spPr>
        <p:txBody>
          <a:bodyPr/>
          <a:lstStyle/>
          <a:p>
            <a:pPr eaLnBrk="1" hangingPunct="1"/>
            <a:r>
              <a:rPr lang="ru-RU" sz="4800" i="1" smtClean="0">
                <a:latin typeface="Times New Roman" pitchFamily="18" charset="0"/>
              </a:rPr>
              <a:t>Тема урока:</a:t>
            </a:r>
            <a:r>
              <a:rPr lang="ru-RU" sz="4000" smtClean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4000" smtClean="0">
                <a:solidFill>
                  <a:srgbClr val="660033"/>
                </a:solidFill>
                <a:latin typeface="Times New Roman" pitchFamily="18" charset="0"/>
              </a:rPr>
            </a:br>
            <a:r>
              <a:rPr lang="ru-RU" sz="4800" smtClean="0">
                <a:latin typeface="Times New Roman" pitchFamily="18" charset="0"/>
              </a:rPr>
              <a:t>Равнобедренный треугольник и его свойства.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835150" y="54451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А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4284663" y="27813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В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6877050" y="53736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С</a:t>
            </a:r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971550" y="2636838"/>
            <a:ext cx="7848600" cy="338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1727" name="Rectangle 15"/>
          <p:cNvSpPr>
            <a:spLocks noChangeArrowheads="1"/>
          </p:cNvSpPr>
          <p:nvPr/>
        </p:nvSpPr>
        <p:spPr bwMode="auto">
          <a:xfrm>
            <a:off x="971550" y="2636838"/>
            <a:ext cx="7848600" cy="38877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1728" name="AutoShape 16"/>
          <p:cNvSpPr>
            <a:spLocks noChangeArrowheads="1"/>
          </p:cNvSpPr>
          <p:nvPr/>
        </p:nvSpPr>
        <p:spPr bwMode="auto">
          <a:xfrm>
            <a:off x="2268538" y="3213100"/>
            <a:ext cx="4535487" cy="2376488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1835150" y="530066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А</a:t>
            </a:r>
          </a:p>
        </p:txBody>
      </p:sp>
      <p:sp>
        <p:nvSpPr>
          <p:cNvPr id="371730" name="Text Box 18"/>
          <p:cNvSpPr txBox="1">
            <a:spLocks noChangeArrowheads="1"/>
          </p:cNvSpPr>
          <p:nvPr/>
        </p:nvSpPr>
        <p:spPr bwMode="auto">
          <a:xfrm>
            <a:off x="4572000" y="28527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В</a:t>
            </a: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6948488" y="544512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371732" name="Text Box 20"/>
          <p:cNvSpPr txBox="1">
            <a:spLocks noChangeArrowheads="1"/>
          </p:cNvSpPr>
          <p:nvPr/>
        </p:nvSpPr>
        <p:spPr bwMode="auto">
          <a:xfrm>
            <a:off x="6804025" y="52292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33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7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7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27" grpId="0" animBg="1"/>
      <p:bldP spid="371728" grpId="0" animBg="1"/>
      <p:bldP spid="371729" grpId="0"/>
      <p:bldP spid="371730" grpId="0"/>
      <p:bldP spid="3717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FF9900"/>
                </a:solidFill>
              </a:rPr>
              <a:t>Этапы урока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2292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Проверка </a:t>
            </a:r>
            <a:r>
              <a:rPr lang="ru-RU" sz="3600" b="1" i="1" u="sng" dirty="0" err="1" smtClean="0">
                <a:solidFill>
                  <a:srgbClr val="993300"/>
                </a:solidFill>
              </a:rPr>
              <a:t>д.з</a:t>
            </a:r>
            <a:r>
              <a:rPr lang="ru-RU" sz="3600" b="1" i="1" u="sng" dirty="0" smtClean="0">
                <a:solidFill>
                  <a:srgbClr val="9933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Опрос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Устный счёт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Изучение нового материала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Решение задач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Тест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 Самостоятельная работа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Итоги урока. Д.З.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u="sng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Опрос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52292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Какая фигура называется треугольником?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Какие треугольники называются равными?</a:t>
            </a:r>
          </a:p>
          <a:p>
            <a:pPr eaLnBrk="1" hangingPunct="1">
              <a:defRPr/>
            </a:pPr>
            <a:r>
              <a:rPr lang="ru-RU" sz="3600" b="1" i="1" u="sng" dirty="0" smtClean="0">
                <a:solidFill>
                  <a:srgbClr val="993300"/>
                </a:solidFill>
              </a:rPr>
              <a:t>Сформулируйте 1 и 2 признаки равенства треугольников.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u="sng" dirty="0" smtClean="0">
              <a:solidFill>
                <a:srgbClr val="9933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u="sng" dirty="0" smtClean="0">
              <a:solidFill>
                <a:srgbClr val="9933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u="sng" dirty="0" smtClean="0">
              <a:solidFill>
                <a:srgbClr val="9933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u="sng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98650"/>
            <a:ext cx="8313738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3600" b="1" i="1" u="sng" smtClean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68538" y="836613"/>
            <a:ext cx="5761037" cy="11160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944"/>
                <a:gd name="adj2" fmla="val 0"/>
              </a:avLst>
            </a:prstTxWarp>
          </a:bodyPr>
          <a:lstStyle/>
          <a:p>
            <a:pPr algn="ctr"/>
            <a:r>
              <a:rPr lang="ru-RU" sz="1800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Объяснение нового материала</a:t>
            </a:r>
          </a:p>
        </p:txBody>
      </p:sp>
      <p:sp>
        <p:nvSpPr>
          <p:cNvPr id="7172" name="WordArt 5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5650" y="2636838"/>
            <a:ext cx="5988050" cy="66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Times New Roman"/>
                <a:cs typeface="Times New Roman"/>
              </a:rPr>
              <a:t>Определение треугольника</a:t>
            </a:r>
          </a:p>
        </p:txBody>
      </p:sp>
      <p:sp>
        <p:nvSpPr>
          <p:cNvPr id="7173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5650" y="3284538"/>
            <a:ext cx="7896225" cy="66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Times New Roman"/>
                <a:cs typeface="Times New Roman"/>
              </a:rPr>
              <a:t>Определение равнобедренного треугольника</a:t>
            </a:r>
          </a:p>
        </p:txBody>
      </p:sp>
      <p:sp>
        <p:nvSpPr>
          <p:cNvPr id="7174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3933825"/>
            <a:ext cx="8240712" cy="66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Times New Roman"/>
                <a:cs typeface="Times New Roman"/>
              </a:rPr>
              <a:t>C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Times New Roman"/>
                <a:cs typeface="Times New Roman"/>
              </a:rPr>
              <a:t>войство углов равнобедренного треугольника</a:t>
            </a:r>
          </a:p>
        </p:txBody>
      </p:sp>
      <p:sp>
        <p:nvSpPr>
          <p:cNvPr id="7175" name="WordArt 9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652963"/>
            <a:ext cx="8240712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Times New Roman"/>
                <a:cs typeface="Times New Roman"/>
              </a:rPr>
              <a:t>Свойство медианы равнобедренного треугольника</a:t>
            </a:r>
          </a:p>
        </p:txBody>
      </p:sp>
      <p:pic>
        <p:nvPicPr>
          <p:cNvPr id="7176" name="Picture 13" descr="j03012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333375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6600"/>
                </a:solidFill>
                <a:latin typeface="Times New Roman" pitchFamily="18" charset="0"/>
              </a:rPr>
              <a:t>Определение равнобедренного треугольника</a:t>
            </a:r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rgbClr val="A50021"/>
                </a:solidFill>
                <a:latin typeface="Times New Roman" pitchFamily="18" charset="0"/>
              </a:rPr>
              <a:t>Треугольник называется </a:t>
            </a:r>
            <a:r>
              <a:rPr lang="ru-RU" b="1" i="1" u="sng" smtClean="0">
                <a:solidFill>
                  <a:srgbClr val="A50021"/>
                </a:solidFill>
                <a:latin typeface="Times New Roman" pitchFamily="18" charset="0"/>
                <a:hlinkClick r:id="rId2" action="ppaction://hlinkfile"/>
              </a:rPr>
              <a:t>равнобедренным</a:t>
            </a:r>
            <a:r>
              <a:rPr lang="ru-RU" i="1" smtClean="0">
                <a:solidFill>
                  <a:srgbClr val="A50021"/>
                </a:solidFill>
                <a:latin typeface="Times New Roman" pitchFamily="18" charset="0"/>
                <a:hlinkClick r:id="rId2" action="ppaction://hlinkfile"/>
              </a:rPr>
              <a:t>, </a:t>
            </a:r>
            <a:r>
              <a:rPr lang="ru-RU" i="1" smtClean="0">
                <a:solidFill>
                  <a:srgbClr val="A50021"/>
                </a:solidFill>
                <a:latin typeface="Times New Roman" pitchFamily="18" charset="0"/>
              </a:rPr>
              <a:t>если две его стороны равны</a:t>
            </a:r>
            <a:r>
              <a:rPr lang="ru-RU" smtClean="0">
                <a:solidFill>
                  <a:srgbClr val="A5002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rgbClr val="A50021"/>
                </a:solidFill>
                <a:latin typeface="Times New Roman" pitchFamily="18" charset="0"/>
              </a:rPr>
              <a:t>Равные стороны называются </a:t>
            </a:r>
            <a:r>
              <a:rPr lang="ru-RU" b="1" i="1" u="sng" smtClean="0">
                <a:solidFill>
                  <a:srgbClr val="A50021"/>
                </a:solidFill>
                <a:latin typeface="Times New Roman" pitchFamily="18" charset="0"/>
              </a:rPr>
              <a:t>боковыми,</a:t>
            </a:r>
            <a:r>
              <a:rPr lang="ru-RU" i="1" smtClean="0">
                <a:solidFill>
                  <a:srgbClr val="A50021"/>
                </a:solidFill>
                <a:latin typeface="Times New Roman" pitchFamily="18" charset="0"/>
              </a:rPr>
              <a:t> а третья- </a:t>
            </a:r>
            <a:r>
              <a:rPr lang="ru-RU" b="1" i="1" u="sng" smtClean="0">
                <a:solidFill>
                  <a:srgbClr val="A50021"/>
                </a:solidFill>
                <a:latin typeface="Times New Roman" pitchFamily="18" charset="0"/>
              </a:rPr>
              <a:t>основанием</a:t>
            </a:r>
          </a:p>
        </p:txBody>
      </p:sp>
      <p:sp>
        <p:nvSpPr>
          <p:cNvPr id="376839" name="Line 7"/>
          <p:cNvSpPr>
            <a:spLocks noChangeShapeType="1"/>
          </p:cNvSpPr>
          <p:nvPr/>
        </p:nvSpPr>
        <p:spPr bwMode="auto">
          <a:xfrm flipH="1">
            <a:off x="4859338" y="2636838"/>
            <a:ext cx="1441450" cy="252095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6840" name="Line 8"/>
          <p:cNvSpPr>
            <a:spLocks noChangeShapeType="1"/>
          </p:cNvSpPr>
          <p:nvPr/>
        </p:nvSpPr>
        <p:spPr bwMode="auto">
          <a:xfrm>
            <a:off x="6300788" y="2636838"/>
            <a:ext cx="1439862" cy="252095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6841" name="Line 9"/>
          <p:cNvSpPr>
            <a:spLocks noChangeShapeType="1"/>
          </p:cNvSpPr>
          <p:nvPr/>
        </p:nvSpPr>
        <p:spPr bwMode="auto">
          <a:xfrm>
            <a:off x="4859338" y="5157788"/>
            <a:ext cx="2881312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4787900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1"/>
          </a:p>
        </p:txBody>
      </p:sp>
      <p:sp>
        <p:nvSpPr>
          <p:cNvPr id="376843" name="Text Box 11"/>
          <p:cNvSpPr txBox="1">
            <a:spLocks noChangeArrowheads="1"/>
          </p:cNvSpPr>
          <p:nvPr/>
        </p:nvSpPr>
        <p:spPr bwMode="auto">
          <a:xfrm>
            <a:off x="4643438" y="51577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76844" name="Text Box 12"/>
          <p:cNvSpPr txBox="1">
            <a:spLocks noChangeArrowheads="1"/>
          </p:cNvSpPr>
          <p:nvPr/>
        </p:nvSpPr>
        <p:spPr bwMode="auto">
          <a:xfrm>
            <a:off x="7596188" y="50847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A50021"/>
                </a:solidFill>
              </a:rPr>
              <a:t>С</a:t>
            </a:r>
          </a:p>
        </p:txBody>
      </p:sp>
      <p:sp>
        <p:nvSpPr>
          <p:cNvPr id="376845" name="Text Box 13"/>
          <p:cNvSpPr txBox="1">
            <a:spLocks noChangeArrowheads="1"/>
          </p:cNvSpPr>
          <p:nvPr/>
        </p:nvSpPr>
        <p:spPr bwMode="auto">
          <a:xfrm>
            <a:off x="6227763" y="22764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A50021"/>
                </a:solidFill>
              </a:rPr>
              <a:t>В</a:t>
            </a:r>
          </a:p>
        </p:txBody>
      </p:sp>
      <p:sp>
        <p:nvSpPr>
          <p:cNvPr id="376846" name="Rectangle 14"/>
          <p:cNvSpPr>
            <a:spLocks noChangeArrowheads="1"/>
          </p:cNvSpPr>
          <p:nvPr/>
        </p:nvSpPr>
        <p:spPr bwMode="auto">
          <a:xfrm>
            <a:off x="4643438" y="5661025"/>
            <a:ext cx="28082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</a:rPr>
              <a:t>АВ=ВС</a:t>
            </a:r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>
            <a:off x="5508625" y="3789363"/>
            <a:ext cx="287338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6850" name="Line 18"/>
          <p:cNvSpPr>
            <a:spLocks noChangeShapeType="1"/>
          </p:cNvSpPr>
          <p:nvPr/>
        </p:nvSpPr>
        <p:spPr bwMode="auto">
          <a:xfrm flipH="1">
            <a:off x="6877050" y="3789363"/>
            <a:ext cx="287338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6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6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6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76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76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76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9" grpId="0" animBg="1"/>
      <p:bldP spid="376840" grpId="0" animBg="1"/>
      <p:bldP spid="376841" grpId="0" animBg="1"/>
      <p:bldP spid="376849" grpId="0" animBg="1"/>
      <p:bldP spid="376849" grpId="1" animBg="1"/>
      <p:bldP spid="376850" grpId="0" animBg="1"/>
      <p:bldP spid="37685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C6600"/>
                </a:solidFill>
                <a:latin typeface="Times New Roman" pitchFamily="18" charset="0"/>
              </a:rPr>
              <a:t>Свойство углов равнобедренного треугольника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3200" i="1" smtClean="0">
                <a:solidFill>
                  <a:srgbClr val="A50021"/>
                </a:solidFill>
                <a:latin typeface="Times New Roman" pitchFamily="18" charset="0"/>
              </a:rPr>
              <a:t>В равнобедренном треугольнике углы при основании </a:t>
            </a:r>
            <a:r>
              <a:rPr lang="ru-RU" sz="3200" b="1" i="1" smtClean="0">
                <a:solidFill>
                  <a:srgbClr val="A50021"/>
                </a:solidFill>
                <a:latin typeface="Times New Roman" pitchFamily="18" charset="0"/>
              </a:rPr>
              <a:t>равны</a:t>
            </a:r>
          </a:p>
          <a:p>
            <a:pPr eaLnBrk="1" hangingPunct="1"/>
            <a:endParaRPr lang="ru-RU" sz="3200" b="1" i="1" smtClean="0">
              <a:solidFill>
                <a:srgbClr val="A50021"/>
              </a:solidFill>
              <a:latin typeface="Times New Roman" pitchFamily="18" charset="0"/>
            </a:endParaRPr>
          </a:p>
          <a:p>
            <a:pPr eaLnBrk="1" hangingPunct="1"/>
            <a:endParaRPr lang="ru-RU" sz="3200" b="1" i="1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378889" name="AutoShape 9"/>
          <p:cNvSpPr>
            <a:spLocks noChangeArrowheads="1"/>
          </p:cNvSpPr>
          <p:nvPr/>
        </p:nvSpPr>
        <p:spPr bwMode="auto">
          <a:xfrm>
            <a:off x="4932363" y="2781300"/>
            <a:ext cx="3384550" cy="27352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4572000" y="551656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1"/>
          </a:p>
        </p:txBody>
      </p: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4427538" y="5300663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6877050" y="24209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1"/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6516688" y="23495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A50021"/>
                </a:solidFill>
              </a:rPr>
              <a:t>В</a:t>
            </a:r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8172450" y="530066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A50021"/>
                </a:solidFill>
              </a:rPr>
              <a:t>С</a:t>
            </a:r>
          </a:p>
        </p:txBody>
      </p:sp>
      <p:sp>
        <p:nvSpPr>
          <p:cNvPr id="9226" name="Rectangle 15"/>
          <p:cNvSpPr>
            <a:spLocks noChangeArrowheads="1"/>
          </p:cNvSpPr>
          <p:nvPr/>
        </p:nvSpPr>
        <p:spPr bwMode="auto">
          <a:xfrm flipV="1">
            <a:off x="1258888" y="4652963"/>
            <a:ext cx="25193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 sz="2400" b="1"/>
          </a:p>
        </p:txBody>
      </p:sp>
      <p:sp>
        <p:nvSpPr>
          <p:cNvPr id="378898" name="Text Box 18"/>
          <p:cNvSpPr txBox="1">
            <a:spLocks noChangeArrowheads="1"/>
          </p:cNvSpPr>
          <p:nvPr/>
        </p:nvSpPr>
        <p:spPr bwMode="auto">
          <a:xfrm>
            <a:off x="2339975" y="537368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A50021"/>
                </a:solidFill>
              </a:rPr>
              <a:t>А=  С</a:t>
            </a:r>
          </a:p>
        </p:txBody>
      </p:sp>
      <p:sp>
        <p:nvSpPr>
          <p:cNvPr id="378899" name="Line 19"/>
          <p:cNvSpPr>
            <a:spLocks noChangeShapeType="1"/>
          </p:cNvSpPr>
          <p:nvPr/>
        </p:nvSpPr>
        <p:spPr bwMode="auto">
          <a:xfrm flipH="1">
            <a:off x="2268538" y="5516563"/>
            <a:ext cx="142875" cy="73025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01" name="Line 21"/>
          <p:cNvSpPr>
            <a:spLocks noChangeShapeType="1"/>
          </p:cNvSpPr>
          <p:nvPr/>
        </p:nvSpPr>
        <p:spPr bwMode="auto">
          <a:xfrm>
            <a:off x="2268538" y="5661025"/>
            <a:ext cx="144462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06" name="Line 26"/>
          <p:cNvSpPr>
            <a:spLocks noChangeShapeType="1"/>
          </p:cNvSpPr>
          <p:nvPr/>
        </p:nvSpPr>
        <p:spPr bwMode="auto">
          <a:xfrm flipH="1">
            <a:off x="2843213" y="5516563"/>
            <a:ext cx="144462" cy="144462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07" name="Line 27"/>
          <p:cNvSpPr>
            <a:spLocks noChangeShapeType="1"/>
          </p:cNvSpPr>
          <p:nvPr/>
        </p:nvSpPr>
        <p:spPr bwMode="auto">
          <a:xfrm>
            <a:off x="2843213" y="5661025"/>
            <a:ext cx="144462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14" name="Arc 34"/>
          <p:cNvSpPr>
            <a:spLocks/>
          </p:cNvSpPr>
          <p:nvPr/>
        </p:nvSpPr>
        <p:spPr bwMode="auto">
          <a:xfrm>
            <a:off x="5219700" y="5084763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16" name="Arc 36"/>
          <p:cNvSpPr>
            <a:spLocks/>
          </p:cNvSpPr>
          <p:nvPr/>
        </p:nvSpPr>
        <p:spPr bwMode="auto">
          <a:xfrm flipH="1">
            <a:off x="7740650" y="5013325"/>
            <a:ext cx="215900" cy="503238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503238 h 21600"/>
              <a:gd name="T4" fmla="*/ 0 w 21600"/>
              <a:gd name="T5" fmla="*/ 5032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9" grpId="0" animBg="1"/>
      <p:bldP spid="378898" grpId="0"/>
      <p:bldP spid="378899" grpId="0" animBg="1"/>
      <p:bldP spid="378901" grpId="0" animBg="1"/>
      <p:bldP spid="378906" grpId="0" animBg="1"/>
      <p:bldP spid="378907" grpId="0" animBg="1"/>
      <p:bldP spid="378914" grpId="0" animBg="1"/>
      <p:bldP spid="378914" grpId="1" animBg="1"/>
      <p:bldP spid="378916" grpId="0" animBg="1"/>
      <p:bldP spid="3789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6600"/>
                </a:solidFill>
                <a:latin typeface="Times New Roman" pitchFamily="18" charset="0"/>
              </a:rPr>
              <a:t>Свойство медианы равнобедренного треугольника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A50021"/>
                </a:solidFill>
                <a:latin typeface="Times New Roman" pitchFamily="18" charset="0"/>
              </a:rPr>
              <a:t>Медиана,</a:t>
            </a:r>
            <a:r>
              <a:rPr lang="ru-RU" i="1" smtClean="0">
                <a:solidFill>
                  <a:srgbClr val="A50021"/>
                </a:solidFill>
                <a:latin typeface="Times New Roman" pitchFamily="18" charset="0"/>
              </a:rPr>
              <a:t> проведенная к основанию равнобедренного треугольника является его </a:t>
            </a:r>
            <a:r>
              <a:rPr lang="ru-RU" b="1" i="1" smtClean="0">
                <a:solidFill>
                  <a:srgbClr val="A50021"/>
                </a:solidFill>
                <a:latin typeface="Times New Roman" pitchFamily="18" charset="0"/>
              </a:rPr>
              <a:t>биссектрисой и высотой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CD-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</a:rPr>
              <a:t>биссектриса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CD-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</a:rPr>
              <a:t>высота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/>
          <a:srcRect l="14151" t="2043" r="10966" b="9027"/>
          <a:stretch>
            <a:fillRect/>
          </a:stretch>
        </p:blipFill>
        <p:spPr>
          <a:xfrm>
            <a:off x="4787900" y="1989138"/>
            <a:ext cx="4094163" cy="4176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rgbClr val="660033"/>
                </a:solidFill>
                <a:latin typeface="Times New Roman" pitchFamily="18" charset="0"/>
              </a:rPr>
              <a:t>? Задачи</a:t>
            </a:r>
            <a:r>
              <a:rPr lang="ru-RU" sz="4000" smtClean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400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400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1:В равнобедренном треугольнике сумма всех углов равна 180 </a:t>
            </a:r>
            <a:r>
              <a:rPr lang="ru-RU" sz="2400" baseline="30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.Найдите углы этого треугольника, если известно, что один из них равен 110 </a:t>
            </a:r>
            <a:r>
              <a:rPr lang="ru-RU" sz="2400" baseline="30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2:  В равнобедренном треугольнике АВС АВ=ВС, ВМ-медиана, АМ=10 дм, угол АВС =130</a:t>
            </a:r>
            <a:r>
              <a:rPr lang="ru-RU" sz="2400" baseline="30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.Найдите АС и угол МВС</a:t>
            </a:r>
            <a:r>
              <a:rPr lang="ru-RU" sz="2400" smtClean="0">
                <a:solidFill>
                  <a:srgbClr val="CE9D3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rgbClr val="CE9D3A"/>
              </a:solidFill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692275" y="1268413"/>
            <a:ext cx="5556250" cy="1108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для самостоятельного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1063</TotalTime>
  <Words>322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Wingdings</vt:lpstr>
      <vt:lpstr>Calibri</vt:lpstr>
      <vt:lpstr>Arial Black</vt:lpstr>
      <vt:lpstr>Times New Roman</vt:lpstr>
      <vt:lpstr>Пиксел</vt:lpstr>
      <vt:lpstr>Геометрия      7 класс</vt:lpstr>
      <vt:lpstr>Тема урока: Равнобедренный треугольник и его свойства.</vt:lpstr>
      <vt:lpstr>Этапы урока</vt:lpstr>
      <vt:lpstr>Опрос</vt:lpstr>
      <vt:lpstr>Слайд 5</vt:lpstr>
      <vt:lpstr>Определение равнобедренного треугольника</vt:lpstr>
      <vt:lpstr>Свойство углов равнобедренного треугольника</vt:lpstr>
      <vt:lpstr>Свойство медианы равнобедренного треугольника</vt:lpstr>
      <vt:lpstr>? Задачи </vt:lpstr>
      <vt:lpstr>Подведение итогов урока</vt:lpstr>
      <vt:lpstr>Решение задачи 1</vt:lpstr>
      <vt:lpstr>Решение задачи 2</vt:lpstr>
      <vt:lpstr>Домашнее задание</vt:lpstr>
      <vt:lpstr>При разработке презентации использованы: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 7 класс</dc:title>
  <dc:creator>user</dc:creator>
  <cp:lastModifiedBy>Home</cp:lastModifiedBy>
  <cp:revision>31</cp:revision>
  <dcterms:created xsi:type="dcterms:W3CDTF">2006-11-30T10:54:15Z</dcterms:created>
  <dcterms:modified xsi:type="dcterms:W3CDTF">2014-01-30T14:36:55Z</dcterms:modified>
</cp:coreProperties>
</file>