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61" r:id="rId4"/>
    <p:sldId id="274" r:id="rId5"/>
    <p:sldId id="259" r:id="rId6"/>
    <p:sldId id="260" r:id="rId7"/>
    <p:sldId id="262" r:id="rId8"/>
    <p:sldId id="275" r:id="rId9"/>
    <p:sldId id="263" r:id="rId10"/>
    <p:sldId id="264" r:id="rId11"/>
    <p:sldId id="265" r:id="rId12"/>
    <p:sldId id="276" r:id="rId13"/>
    <p:sldId id="266" r:id="rId14"/>
    <p:sldId id="27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112" d="100"/>
          <a:sy n="11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750E-1B95-40D3-AB40-38EBF1472675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DD922-96E5-4ACB-B6D6-67784B8931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750E-1B95-40D3-AB40-38EBF1472675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DD922-96E5-4ACB-B6D6-67784B893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750E-1B95-40D3-AB40-38EBF1472675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DD922-96E5-4ACB-B6D6-67784B893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750E-1B95-40D3-AB40-38EBF1472675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DD922-96E5-4ACB-B6D6-67784B893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750E-1B95-40D3-AB40-38EBF1472675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DD922-96E5-4ACB-B6D6-67784B8931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750E-1B95-40D3-AB40-38EBF1472675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DD922-96E5-4ACB-B6D6-67784B893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750E-1B95-40D3-AB40-38EBF1472675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DD922-96E5-4ACB-B6D6-67784B893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750E-1B95-40D3-AB40-38EBF1472675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DD922-96E5-4ACB-B6D6-67784B893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750E-1B95-40D3-AB40-38EBF1472675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DD922-96E5-4ACB-B6D6-67784B89317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750E-1B95-40D3-AB40-38EBF1472675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DD922-96E5-4ACB-B6D6-67784B8931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E750E-1B95-40D3-AB40-38EBF1472675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DD922-96E5-4ACB-B6D6-67784B8931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FE750E-1B95-40D3-AB40-38EBF1472675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DD922-96E5-4ACB-B6D6-67784B89317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7" Type="http://schemas.openxmlformats.org/officeDocument/2006/relationships/image" Target="../media/image4.pn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 в 3 классе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7632848" cy="4680520"/>
          </a:xfrm>
        </p:spPr>
        <p:txBody>
          <a:bodyPr>
            <a:normAutofit/>
          </a:bodyPr>
          <a:lstStyle/>
          <a:p>
            <a:r>
              <a:rPr lang="ru-RU" sz="6000" dirty="0">
                <a:latin typeface="Franklin Gothic Medium" pitchFamily="34" charset="0"/>
              </a:rPr>
              <a:t>Урок- исследование</a:t>
            </a:r>
          </a:p>
          <a:p>
            <a:pPr algn="r"/>
            <a:endParaRPr lang="ru-RU" dirty="0" smtClean="0"/>
          </a:p>
          <a:p>
            <a:pPr algn="r"/>
            <a:r>
              <a:rPr lang="ru-RU" sz="2000" dirty="0" smtClean="0"/>
              <a:t>Презентация выполнена  учителем </a:t>
            </a:r>
            <a:r>
              <a:rPr lang="ru-RU" sz="2000" dirty="0"/>
              <a:t>начальных </a:t>
            </a:r>
            <a:r>
              <a:rPr lang="ru-RU" sz="2000" dirty="0" smtClean="0"/>
              <a:t>классов </a:t>
            </a:r>
          </a:p>
          <a:p>
            <a:pPr algn="r"/>
            <a:r>
              <a:rPr lang="ru-RU" sz="2000" dirty="0" smtClean="0"/>
              <a:t>КГОКУ </a:t>
            </a:r>
            <a:r>
              <a:rPr lang="ru-RU" sz="2000" dirty="0" smtClean="0"/>
              <a:t>«Школа-интернат для детей-сирот</a:t>
            </a:r>
          </a:p>
          <a:p>
            <a:pPr algn="r"/>
            <a:r>
              <a:rPr lang="ru-RU" sz="2000" dirty="0" smtClean="0"/>
              <a:t>и детей, оставшихся без попечения родителей,</a:t>
            </a:r>
          </a:p>
          <a:p>
            <a:pPr algn="r"/>
            <a:r>
              <a:rPr lang="ru-RU" sz="2000" dirty="0" smtClean="0"/>
              <a:t>с</a:t>
            </a:r>
            <a:r>
              <a:rPr lang="ru-RU" sz="2000" dirty="0" smtClean="0"/>
              <a:t>. Покровка</a:t>
            </a:r>
            <a:r>
              <a:rPr lang="ru-RU" sz="2000" dirty="0" smtClean="0"/>
              <a:t>»</a:t>
            </a:r>
          </a:p>
          <a:p>
            <a:pPr algn="r"/>
            <a:r>
              <a:rPr lang="ru-RU" sz="2000" dirty="0" smtClean="0"/>
              <a:t> </a:t>
            </a:r>
            <a:r>
              <a:rPr lang="ru-RU" sz="2000" dirty="0" err="1"/>
              <a:t>Гаврилец</a:t>
            </a:r>
            <a:r>
              <a:rPr lang="ru-RU" sz="2000" dirty="0"/>
              <a:t> Валентина Васильевна </a:t>
            </a:r>
          </a:p>
          <a:p>
            <a:pPr algn="r"/>
            <a:endParaRPr lang="ru-RU" sz="2000" dirty="0"/>
          </a:p>
          <a:p>
            <a:pPr algn="ctr"/>
            <a:r>
              <a:rPr lang="ru-RU" dirty="0" smtClean="0"/>
              <a:t>2014г.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974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88196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э</a:t>
            </a:r>
            <a:r>
              <a:rPr lang="ru-RU" dirty="0" smtClean="0"/>
              <a:t>тап исследования-работа с однокоренными словами.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9685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Мудрой Совы</a:t>
            </a:r>
            <a:r>
              <a:rPr lang="ru-RU" dirty="0" smtClean="0"/>
              <a:t>: </a:t>
            </a:r>
            <a:r>
              <a:rPr lang="ru-RU" dirty="0" smtClean="0"/>
              <a:t>найдите лишнее </a:t>
            </a:r>
            <a:r>
              <a:rPr lang="ru-RU" dirty="0" smtClean="0"/>
              <a:t>слово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smtClean="0">
                <a:solidFill>
                  <a:srgbClr val="00B0F0"/>
                </a:solidFill>
              </a:rPr>
              <a:t>                                 Подводник</a:t>
            </a:r>
            <a:endParaRPr lang="ru-RU" dirty="0">
              <a:solidFill>
                <a:srgbClr val="00B0F0"/>
              </a:solidFill>
            </a:endParaRPr>
          </a:p>
          <a:p>
            <a:pPr marL="82296" indent="0"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Водитель </a:t>
            </a:r>
            <a:endParaRPr lang="ru-RU" dirty="0" smtClean="0">
              <a:solidFill>
                <a:srgbClr val="00B0F0"/>
              </a:solidFill>
            </a:endParaRPr>
          </a:p>
          <a:p>
            <a:pPr marL="82296" indent="0"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Вода</a:t>
            </a:r>
            <a:endParaRPr lang="ru-RU" dirty="0" smtClean="0">
              <a:solidFill>
                <a:srgbClr val="00B0F0"/>
              </a:solidFill>
            </a:endParaRPr>
          </a:p>
          <a:p>
            <a:pPr marL="82296" indent="0"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Водяной </a:t>
            </a:r>
          </a:p>
          <a:p>
            <a:pPr marL="82296" indent="0" algn="ctr">
              <a:buNone/>
            </a:pPr>
            <a:endParaRPr lang="ru-RU" dirty="0" smtClean="0">
              <a:solidFill>
                <a:srgbClr val="00B0F0"/>
              </a:solidFill>
            </a:endParaRPr>
          </a:p>
        </p:txBody>
      </p:sp>
      <p:pic>
        <p:nvPicPr>
          <p:cNvPr id="10243" name="Picture 3" descr="C:\Users\дедушка\AppData\Local\Microsoft\Windows\Temporary Internet Files\Content.IE5\4PDV25OT\MC9004345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314325"/>
            <a:ext cx="556171" cy="132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522" y="3933056"/>
            <a:ext cx="2137920" cy="282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34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66594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э</a:t>
            </a:r>
            <a:r>
              <a:rPr lang="ru-RU" dirty="0" smtClean="0"/>
              <a:t>тап исследования-объясни значение слов.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5328592" cy="4645496"/>
          </a:xfrm>
        </p:spPr>
        <p:txBody>
          <a:bodyPr>
            <a:normAutofit lnSpcReduction="10000"/>
          </a:bodyPr>
          <a:lstStyle/>
          <a:p>
            <a:r>
              <a:rPr lang="ru-RU" sz="2400" dirty="0" err="1" smtClean="0"/>
              <a:t>Ч.стюля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err="1" smtClean="0"/>
              <a:t>См.льчак</a:t>
            </a:r>
            <a:endParaRPr lang="ru-RU" sz="2400" dirty="0" smtClean="0"/>
          </a:p>
          <a:p>
            <a:pPr marL="82296" indent="0">
              <a:buNone/>
            </a:pPr>
            <a:r>
              <a:rPr lang="ru-RU" sz="2400" dirty="0" smtClean="0"/>
              <a:t> </a:t>
            </a:r>
          </a:p>
          <a:p>
            <a:r>
              <a:rPr lang="ru-RU" sz="2400" dirty="0" err="1" smtClean="0"/>
              <a:t>Гр.знуля</a:t>
            </a:r>
            <a:endParaRPr lang="ru-RU" sz="2400" dirty="0" smtClean="0"/>
          </a:p>
          <a:p>
            <a:pPr marL="82296" indent="0">
              <a:buNone/>
            </a:pPr>
            <a:endParaRPr lang="ru-RU" sz="2400" dirty="0" smtClean="0"/>
          </a:p>
          <a:p>
            <a:r>
              <a:rPr lang="ru-RU" sz="2400" dirty="0" err="1" smtClean="0"/>
              <a:t>Д.бряк</a:t>
            </a:r>
            <a:endParaRPr lang="ru-RU" sz="2400" dirty="0" smtClean="0"/>
          </a:p>
          <a:p>
            <a:pPr marL="82296" indent="0">
              <a:buNone/>
            </a:pPr>
            <a:endParaRPr lang="ru-RU" sz="2400" dirty="0" smtClean="0"/>
          </a:p>
          <a:p>
            <a:r>
              <a:rPr lang="ru-RU" sz="2400" dirty="0" err="1" smtClean="0"/>
              <a:t>В.с.льчак</a:t>
            </a:r>
            <a:endParaRPr lang="ru-RU" sz="2400" dirty="0" smtClean="0"/>
          </a:p>
          <a:p>
            <a:pPr marL="82296" indent="0">
              <a:buNone/>
            </a:pPr>
            <a:endParaRPr lang="ru-RU" sz="2400" dirty="0" smtClean="0"/>
          </a:p>
          <a:p>
            <a:r>
              <a:rPr lang="ru-RU" sz="2400" dirty="0" err="1" smtClean="0"/>
              <a:t>Л.нтяй</a:t>
            </a:r>
            <a:r>
              <a:rPr lang="ru-RU" sz="2400" dirty="0" smtClean="0"/>
              <a:t> </a:t>
            </a:r>
            <a:endParaRPr lang="ru-RU" sz="2400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11267" name="Picture 3" descr="C:\Users\дедушка\AppData\Local\Microsoft\Windows\Temporary Internet Files\Content.IE5\73T7L317\MC9004345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839904" cy="1110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дедушка\AppData\Local\Microsoft\Windows\Temporary Internet Files\Content.IE5\PM9OIFHS\MC9004321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991400"/>
            <a:ext cx="825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:\Users\дедушка\AppData\Local\Microsoft\Windows\Temporary Internet Files\Content.IE5\TSKC61OV\MC9004078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64854"/>
            <a:ext cx="1270000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C:\Users\дедушка\AppData\Local\Microsoft\Windows\Temporary Internet Files\Content.IE5\4PDV25OT\MC900407780[2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016500"/>
            <a:ext cx="1216025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C:\Users\дедушка\AppData\Local\Microsoft\Windows\Temporary Internet Files\Content.IE5\73T7L317\MC90040777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447" y="888627"/>
            <a:ext cx="1203325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C:\Users\дедушка\AppData\Local\Microsoft\Windows\Temporary Internet Files\Content.IE5\PM9OIFHS\MC900432161[2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289" y="841003"/>
            <a:ext cx="831850" cy="19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C:\Users\дедушка\AppData\Local\Microsoft\Windows\Temporary Internet Files\Content.IE5\TSKC61OV\MC90043217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208" y="4764967"/>
            <a:ext cx="2052317" cy="205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47237"/>
            <a:ext cx="2369583" cy="312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74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03648" y="-387424"/>
            <a:ext cx="644876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6632"/>
            <a:ext cx="7498080" cy="6480720"/>
          </a:xfrm>
        </p:spPr>
        <p:txBody>
          <a:bodyPr>
            <a:normAutofit/>
          </a:bodyPr>
          <a:lstStyle/>
          <a:p>
            <a:r>
              <a:rPr lang="ru-RU" dirty="0" smtClean="0"/>
              <a:t>Ч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стюля</a:t>
            </a:r>
          </a:p>
          <a:p>
            <a:pPr marL="82296" indent="0">
              <a:buNone/>
            </a:pPr>
            <a:endParaRPr lang="ru-RU" dirty="0" smtClean="0"/>
          </a:p>
          <a:p>
            <a:r>
              <a:rPr lang="ru-RU" dirty="0" smtClean="0"/>
              <a:t>См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льчак</a:t>
            </a:r>
          </a:p>
          <a:p>
            <a:pPr marL="82296" indent="0">
              <a:buNone/>
            </a:pPr>
            <a:endParaRPr lang="ru-RU" dirty="0" smtClean="0"/>
          </a:p>
          <a:p>
            <a:r>
              <a:rPr lang="ru-RU" dirty="0" smtClean="0"/>
              <a:t>Гр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знуля</a:t>
            </a:r>
          </a:p>
          <a:p>
            <a:pPr marL="82296" indent="0">
              <a:buNone/>
            </a:pPr>
            <a:endParaRPr lang="ru-RU" dirty="0" smtClean="0"/>
          </a:p>
          <a:p>
            <a:r>
              <a:rPr lang="ru-RU" dirty="0" smtClean="0"/>
              <a:t>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бряк</a:t>
            </a:r>
          </a:p>
          <a:p>
            <a:pPr marL="82296" indent="0">
              <a:buNone/>
            </a:pP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льчак</a:t>
            </a:r>
          </a:p>
          <a:p>
            <a:pPr marL="82296" indent="0">
              <a:buNone/>
            </a:pPr>
            <a:endParaRPr lang="ru-RU" dirty="0" smtClean="0"/>
          </a:p>
          <a:p>
            <a:r>
              <a:rPr lang="ru-RU" dirty="0" smtClean="0"/>
              <a:t>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нтяй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937523"/>
            <a:ext cx="3851337" cy="508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51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24710"/>
            <a:ext cx="6408711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э</a:t>
            </a:r>
            <a:r>
              <a:rPr lang="ru-RU" dirty="0" smtClean="0"/>
              <a:t>тап исследования-информация Мудрой </a:t>
            </a:r>
            <a:r>
              <a:rPr lang="ru-RU" dirty="0" smtClean="0"/>
              <a:t>Совы.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700808"/>
            <a:ext cx="6624736" cy="3061320"/>
          </a:xfrm>
          <a:ln w="19050">
            <a:solidFill>
              <a:schemeClr val="tx1"/>
            </a:solidFill>
          </a:ln>
        </p:spPr>
        <p:txBody>
          <a:bodyPr/>
          <a:lstStyle/>
          <a:p>
            <a:pPr marL="82296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Видишь,</a:t>
            </a:r>
          </a:p>
          <a:p>
            <a:pPr marL="82296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к</a:t>
            </a:r>
            <a:r>
              <a:rPr lang="ru-RU" dirty="0" smtClean="0">
                <a:solidFill>
                  <a:srgbClr val="FF0000"/>
                </a:solidFill>
              </a:rPr>
              <a:t>ак много слов, в корнях </a:t>
            </a:r>
          </a:p>
          <a:p>
            <a:pPr marL="82296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которых ты не сделаешь ошибки, </a:t>
            </a:r>
          </a:p>
          <a:p>
            <a:pPr marL="82296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 smtClean="0">
                <a:solidFill>
                  <a:srgbClr val="FF0000"/>
                </a:solidFill>
              </a:rPr>
              <a:t>сли будешь задумываться над</a:t>
            </a:r>
          </a:p>
          <a:p>
            <a:pPr marL="82296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их </a:t>
            </a:r>
            <a:r>
              <a:rPr lang="ru-RU" dirty="0" smtClean="0">
                <a:solidFill>
                  <a:srgbClr val="FF0000"/>
                </a:solidFill>
              </a:rPr>
              <a:t>значением.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290" name="Picture 2" descr="C:\Users\дедушка\AppData\Local\Microsoft\Windows\Temporary Internet Files\Content.IE5\4PDV25OT\MC9004345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77153"/>
            <a:ext cx="1008112" cy="129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дедушка\AppData\Local\Microsoft\Windows\Temporary Internet Files\Content.IE5\73T7L317\MC900370140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390760"/>
            <a:ext cx="2305941" cy="243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54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2"/>
            <a:ext cx="7920880" cy="5544616"/>
          </a:xfrm>
        </p:spPr>
        <p:txBody>
          <a:bodyPr/>
          <a:lstStyle/>
          <a:p>
            <a:r>
              <a:rPr lang="ru-RU" dirty="0" smtClean="0"/>
              <a:t>Гуси серые летели,</a:t>
            </a:r>
          </a:p>
          <a:p>
            <a:pPr marL="82296" indent="0">
              <a:buNone/>
            </a:pPr>
            <a:r>
              <a:rPr lang="ru-RU" dirty="0" smtClean="0"/>
              <a:t>На лужайке тихо сели.</a:t>
            </a:r>
          </a:p>
          <a:p>
            <a:pPr marL="82296" indent="0">
              <a:buNone/>
            </a:pPr>
            <a:r>
              <a:rPr lang="ru-RU" dirty="0" smtClean="0"/>
              <a:t>Походили, поклевали </a:t>
            </a:r>
          </a:p>
          <a:p>
            <a:pPr marL="82296" indent="0">
              <a:buNone/>
            </a:pPr>
            <a:r>
              <a:rPr lang="ru-RU" dirty="0" smtClean="0"/>
              <a:t>Потом быстро побежали.</a:t>
            </a:r>
          </a:p>
          <a:p>
            <a:pPr marL="82296" indent="0">
              <a:buNone/>
            </a:pPr>
            <a:r>
              <a:rPr lang="ru-RU" dirty="0" smtClean="0"/>
              <a:t>На зарядку солнышко поднимает нас, </a:t>
            </a:r>
          </a:p>
          <a:p>
            <a:pPr marL="82296" indent="0">
              <a:buNone/>
            </a:pPr>
            <a:r>
              <a:rPr lang="ru-RU" dirty="0" smtClean="0"/>
              <a:t>Поднимаем руки мы по команде: «Раз!»</a:t>
            </a:r>
          </a:p>
          <a:p>
            <a:pPr marL="82296" indent="0">
              <a:buNone/>
            </a:pPr>
            <a:r>
              <a:rPr lang="ru-RU" dirty="0" smtClean="0"/>
              <a:t>А над нами весело шелестит листва.</a:t>
            </a:r>
          </a:p>
          <a:p>
            <a:pPr marL="82296" indent="0">
              <a:buNone/>
            </a:pPr>
            <a:r>
              <a:rPr lang="ru-RU" dirty="0" smtClean="0"/>
              <a:t>Опускаем руки мы по команде: «Два!»</a:t>
            </a:r>
            <a:endParaRPr lang="ru-RU" dirty="0"/>
          </a:p>
        </p:txBody>
      </p:sp>
      <p:pic>
        <p:nvPicPr>
          <p:cNvPr id="7170" name="Picture 2" descr="C:\Users\дедушка\AppData\Local\Microsoft\Windows\Temporary Internet Files\Content.IE5\PM9OIFHS\MC9004465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844" y="836713"/>
            <a:ext cx="2649432" cy="221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03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9152" y="200140"/>
            <a:ext cx="6294652" cy="1428659"/>
          </a:xfrm>
        </p:spPr>
        <p:txBody>
          <a:bodyPr>
            <a:normAutofit fontScale="90000"/>
          </a:bodyPr>
          <a:lstStyle/>
          <a:p>
            <a:r>
              <a:rPr lang="ru-RU" dirty="0"/>
              <a:t>э</a:t>
            </a:r>
            <a:r>
              <a:rPr lang="ru-RU" dirty="0" smtClean="0"/>
              <a:t>тап </a:t>
            </a:r>
            <a:r>
              <a:rPr lang="ru-RU" dirty="0" smtClean="0"/>
              <a:t>исследования-решение орфографических задач.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848872" cy="309634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Работа </a:t>
            </a:r>
            <a:r>
              <a:rPr lang="ru-RU" dirty="0" smtClean="0"/>
              <a:t>по учебнику</a:t>
            </a:r>
          </a:p>
          <a:p>
            <a:pPr marL="82296" indent="0">
              <a:buNone/>
            </a:pPr>
            <a:r>
              <a:rPr lang="ru-RU" dirty="0" smtClean="0"/>
              <a:t>Упражнение 247 </a:t>
            </a:r>
          </a:p>
          <a:p>
            <a:pPr marL="82296" indent="0">
              <a:buNone/>
            </a:pPr>
            <a:endParaRPr lang="ru-RU" dirty="0"/>
          </a:p>
          <a:p>
            <a:r>
              <a:rPr lang="ru-RU" dirty="0" smtClean="0"/>
              <a:t>Самопроверка: </a:t>
            </a:r>
            <a:r>
              <a:rPr lang="ru-RU" b="1" i="1" dirty="0" smtClean="0">
                <a:solidFill>
                  <a:srgbClr val="FF0000"/>
                </a:solidFill>
              </a:rPr>
              <a:t>О, О, И, А, Е, Е, Е.</a:t>
            </a:r>
            <a:endParaRPr lang="ru-RU" b="1" i="1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ru-RU" dirty="0" smtClean="0"/>
          </a:p>
        </p:txBody>
      </p:sp>
      <p:pic>
        <p:nvPicPr>
          <p:cNvPr id="14338" name="Picture 2" descr="C:\Users\дедушка\AppData\Local\Microsoft\Windows\Temporary Internet Files\Content.IE5\PM9OIFHS\MC9004345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971560" cy="119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дедушка\AppData\Local\Microsoft\Windows\Temporary Internet Files\Content.IE5\73T7L317\MC90044173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17032"/>
            <a:ext cx="36004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06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1276" y="188640"/>
            <a:ext cx="6581204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 исследования-проблемная ситуация.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99" y="1628800"/>
            <a:ext cx="7998907" cy="5112568"/>
          </a:xfrm>
        </p:spPr>
        <p:txBody>
          <a:bodyPr/>
          <a:lstStyle/>
          <a:p>
            <a:pPr marL="82296" indent="0">
              <a:buNone/>
            </a:pPr>
            <a:r>
              <a:rPr lang="ru-RU" dirty="0" err="1"/>
              <a:t>п</a:t>
            </a:r>
            <a:r>
              <a:rPr lang="ru-RU" dirty="0" err="1" smtClean="0"/>
              <a:t>ол.скать</a:t>
            </a:r>
            <a:r>
              <a:rPr lang="ru-RU" dirty="0" smtClean="0"/>
              <a:t> белье              </a:t>
            </a:r>
            <a:r>
              <a:rPr lang="ru-RU" dirty="0" err="1" smtClean="0"/>
              <a:t>пол.скать</a:t>
            </a:r>
            <a:r>
              <a:rPr lang="ru-RU" dirty="0" smtClean="0"/>
              <a:t> </a:t>
            </a:r>
            <a:r>
              <a:rPr lang="ru-RU" dirty="0"/>
              <a:t>котенка </a:t>
            </a:r>
          </a:p>
          <a:p>
            <a:pPr marL="82296" indent="0">
              <a:buNone/>
            </a:pPr>
            <a:r>
              <a:rPr lang="ru-RU" dirty="0" smtClean="0"/>
              <a:t>       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err="1" smtClean="0"/>
              <a:t>сл.зать</a:t>
            </a:r>
            <a:r>
              <a:rPr lang="ru-RU" dirty="0" smtClean="0"/>
              <a:t> сметану                </a:t>
            </a:r>
            <a:r>
              <a:rPr lang="ru-RU" dirty="0" err="1" smtClean="0"/>
              <a:t>сл.зать</a:t>
            </a:r>
            <a:r>
              <a:rPr lang="ru-RU" dirty="0" smtClean="0"/>
              <a:t> с дерева </a:t>
            </a:r>
            <a:endParaRPr lang="ru-RU" dirty="0"/>
          </a:p>
        </p:txBody>
      </p:sp>
      <p:pic>
        <p:nvPicPr>
          <p:cNvPr id="15362" name="Picture 2" descr="C:\Users\дедушка\AppData\Local\Microsoft\Windows\Temporary Internet Files\Content.IE5\4PDV25OT\MC9004345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6632"/>
            <a:ext cx="907628" cy="134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C:\Users\дедушка\AppData\Local\Microsoft\Windows\Temporary Internet Files\Content.IE5\4PDV25OT\MM90035661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37" y="1953369"/>
            <a:ext cx="1706249" cy="170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C:\Users\дедушка\AppData\Local\Microsoft\Windows\Temporary Internet Files\Content.IE5\PM9OIFHS\MC9003185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204864"/>
            <a:ext cx="1139825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9" name="Picture 9" descr="C:\Users\дедушка\AppData\Local\Microsoft\Windows\Temporary Internet Files\Content.IE5\4PDV25OT\MC900205538[2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581128"/>
            <a:ext cx="2088232" cy="182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1" name="Picture 11" descr="C:\Users\дедушка\AppData\Local\Microsoft\Windows\Temporary Internet Files\Content.IE5\TSKC61OV\MP900402259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326" y="4581128"/>
            <a:ext cx="2929571" cy="195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132855"/>
            <a:ext cx="1437601" cy="1897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97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03648" y="-459432"/>
            <a:ext cx="749808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76672"/>
            <a:ext cx="8401232" cy="6229707"/>
          </a:xfrm>
        </p:spPr>
        <p:txBody>
          <a:bodyPr/>
          <a:lstStyle/>
          <a:p>
            <a:pPr marL="82296" indent="0">
              <a:buNone/>
            </a:pPr>
            <a:r>
              <a:rPr lang="ru-RU" dirty="0" err="1" smtClean="0"/>
              <a:t>зап.вать</a:t>
            </a:r>
            <a:r>
              <a:rPr lang="ru-RU" dirty="0" smtClean="0"/>
              <a:t> песню                </a:t>
            </a:r>
            <a:r>
              <a:rPr lang="ru-RU" dirty="0" err="1" smtClean="0"/>
              <a:t>зап.вать</a:t>
            </a:r>
            <a:r>
              <a:rPr lang="ru-RU" dirty="0" smtClean="0"/>
              <a:t> лекарство 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зеленые </a:t>
            </a:r>
            <a:r>
              <a:rPr lang="ru-RU" dirty="0" err="1" smtClean="0"/>
              <a:t>л.са</a:t>
            </a:r>
            <a:r>
              <a:rPr lang="ru-RU" dirty="0" smtClean="0"/>
              <a:t>                      хитрая </a:t>
            </a:r>
            <a:r>
              <a:rPr lang="ru-RU" dirty="0" err="1" smtClean="0"/>
              <a:t>л.са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16386" name="Picture 2" descr="C:\Users\дедушка\AppData\Local\Microsoft\Windows\Temporary Internet Files\Content.IE5\PM9OIFHS\MC9004298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96752"/>
            <a:ext cx="1863725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C:\Users\дедушка\AppData\Local\Microsoft\Windows\Temporary Internet Files\Content.IE5\73T7L317\MC9001861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34840"/>
            <a:ext cx="1736725" cy="183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C:\Users\дедушка\AppData\Local\Microsoft\Windows\Temporary Internet Files\Content.IE5\TSKC61OV\MC9003907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954" y="4276726"/>
            <a:ext cx="1984200" cy="131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C:\Users\дедушка\AppData\Local\Microsoft\Windows\Temporary Internet Files\Content.IE5\4PDV25OT\MC90044139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575" y="4395788"/>
            <a:ext cx="1806575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67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6632"/>
            <a:ext cx="4104456" cy="35283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Вывод</a:t>
            </a:r>
            <a:r>
              <a:rPr lang="ru-RU" dirty="0" smtClean="0"/>
              <a:t>: с заданием справились легко, потому что знаем новый способ проверки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корней-</a:t>
            </a:r>
            <a:r>
              <a:rPr lang="ru-RU" dirty="0" smtClean="0">
                <a:solidFill>
                  <a:srgbClr val="FF0000"/>
                </a:solidFill>
              </a:rPr>
              <a:t>это объяснение значения слова.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7410" name="Picture 2" descr="C:\Users\дедушка\AppData\Local\Microsoft\Windows\Temporary Internet Files\Content.IE5\73T7L317\MC900370140[4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933056"/>
            <a:ext cx="2664296" cy="281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12776"/>
            <a:ext cx="28575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25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768752" cy="1152128"/>
          </a:xfrm>
        </p:spPr>
        <p:txBody>
          <a:bodyPr/>
          <a:lstStyle/>
          <a:p>
            <a:r>
              <a:rPr lang="ru-RU" dirty="0"/>
              <a:t>э</a:t>
            </a:r>
            <a:r>
              <a:rPr lang="ru-RU" dirty="0" smtClean="0"/>
              <a:t>тап-итог исследования.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97807"/>
            <a:ext cx="7560840" cy="2895290"/>
          </a:xfrm>
        </p:spPr>
        <p:txBody>
          <a:bodyPr/>
          <a:lstStyle/>
          <a:p>
            <a:r>
              <a:rPr lang="ru-RU" dirty="0" smtClean="0"/>
              <a:t>Может ли значение слова помочь выбрать правильную букву в корне?</a:t>
            </a:r>
          </a:p>
          <a:p>
            <a:pPr marL="82296" indent="0">
              <a:buNone/>
            </a:pPr>
            <a:endParaRPr lang="ru-RU" dirty="0"/>
          </a:p>
          <a:p>
            <a:r>
              <a:rPr lang="ru-RU" dirty="0" smtClean="0"/>
              <a:t>Домашнее задание: упражнение 248 </a:t>
            </a:r>
          </a:p>
        </p:txBody>
      </p:sp>
      <p:pic>
        <p:nvPicPr>
          <p:cNvPr id="18434" name="Picture 2" descr="C:\Users\дедушка\AppData\Local\Microsoft\Windows\Temporary Internet Files\Content.IE5\4PDV25OT\MC9004345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1057002" cy="12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C:\Users\дедушка\AppData\Local\Microsoft\Windows\Temporary Internet Files\Content.IE5\PM9OIFHS\MC9000889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365104"/>
            <a:ext cx="3672408" cy="2433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80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0226"/>
          </a:xfrm>
        </p:spPr>
        <p:txBody>
          <a:bodyPr>
            <a:noAutofit/>
          </a:bodyPr>
          <a:lstStyle/>
          <a:p>
            <a:r>
              <a:rPr lang="ru-RU" sz="3600" dirty="0"/>
              <a:t>Тема урока: Правописание безударных гласных в корне </a:t>
            </a:r>
            <a:r>
              <a:rPr lang="ru-RU" sz="3600" dirty="0" smtClean="0"/>
              <a:t>слова.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Цель: 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3384376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сформировать у учащихся привычку задумываться над значением слова при выборе буквы в корне слова</a:t>
            </a:r>
            <a:r>
              <a:rPr lang="ru-RU" sz="2400" dirty="0" smtClean="0"/>
              <a:t>;</a:t>
            </a:r>
          </a:p>
          <a:p>
            <a:r>
              <a:rPr lang="ru-RU" sz="2400" dirty="0"/>
              <a:t>формировать умение проверять безударные гласные в корне </a:t>
            </a:r>
            <a:r>
              <a:rPr lang="ru-RU" sz="2400" dirty="0" smtClean="0"/>
              <a:t>слова;</a:t>
            </a:r>
          </a:p>
          <a:p>
            <a:r>
              <a:rPr lang="ru-RU" sz="2400" dirty="0"/>
              <a:t>повышать культуру речи и грамотность</a:t>
            </a:r>
            <a:r>
              <a:rPr lang="ru-RU" sz="1800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3" descr="C:\Users\дедушка\AppData\Local\Microsoft\Windows\Temporary Internet Files\Content.IE5\4PDV25OT\MC9004326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149079"/>
            <a:ext cx="3024336" cy="282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632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Гости урока: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4216512" cy="4800600"/>
          </a:xfrm>
        </p:spPr>
        <p:txBody>
          <a:bodyPr/>
          <a:lstStyle/>
          <a:p>
            <a:r>
              <a:rPr lang="ru-RU" dirty="0" smtClean="0"/>
              <a:t>Мудрая Сова</a:t>
            </a:r>
          </a:p>
          <a:p>
            <a:pPr marL="82296" indent="0">
              <a:buNone/>
            </a:pPr>
            <a:r>
              <a:rPr lang="ru-RU" dirty="0" smtClean="0"/>
              <a:t> 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r>
              <a:rPr lang="ru-RU" dirty="0" smtClean="0"/>
              <a:t>Буратино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 descr="C:\Users\дедушка\AppData\Local\Microsoft\Windows\Temporary Internet Files\Content.IE5\TSKC61OV\MC9003701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715" y="755878"/>
            <a:ext cx="2162695" cy="228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01008"/>
            <a:ext cx="1974265" cy="2606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34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Оборудование: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237626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Учебник </a:t>
            </a:r>
            <a:r>
              <a:rPr lang="ru-RU" sz="2800" dirty="0"/>
              <a:t>«Русский язык. 3 класс» Т.Г. </a:t>
            </a:r>
            <a:r>
              <a:rPr lang="ru-RU" sz="2800" dirty="0" err="1"/>
              <a:t>Рамзаева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Толковые </a:t>
            </a:r>
            <a:r>
              <a:rPr lang="ru-RU" sz="2800" dirty="0"/>
              <a:t>словари 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Мультимедийный проектор.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4" descr="C:\Users\дедушка\AppData\Local\Microsoft\Windows\Temporary Internet Files\Content.IE5\73T7L317\MC90043981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65104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дедушка\AppData\Local\Microsoft\Windows\Temporary Internet Files\Content.IE5\73T7L317\MC9003701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13696"/>
            <a:ext cx="2393937" cy="252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717032"/>
            <a:ext cx="1756059" cy="231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3590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248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Организационный </a:t>
            </a:r>
            <a:r>
              <a:rPr lang="ru-RU" dirty="0" smtClean="0"/>
              <a:t>момент, сообщение темы и целей урока.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7632848" cy="237626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1.Работа с толковым словарем. </a:t>
            </a:r>
          </a:p>
          <a:p>
            <a:r>
              <a:rPr lang="ru-RU" dirty="0" smtClean="0"/>
              <a:t>-Найти значение слова </a:t>
            </a:r>
            <a:r>
              <a:rPr lang="ru-RU" dirty="0" smtClean="0">
                <a:solidFill>
                  <a:srgbClr val="FF0000"/>
                </a:solidFill>
              </a:rPr>
              <a:t>исследовать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9" name="Picture 3" descr="C:\Users\дедушка\AppData\Local\Microsoft\Windows\Temporary Internet Files\Content.IE5\PM9OIFHS\MC90043981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39" y="2564904"/>
            <a:ext cx="396044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17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03648" y="-315416"/>
            <a:ext cx="7498080" cy="7200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920880" cy="6192688"/>
          </a:xfrm>
        </p:spPr>
        <p:txBody>
          <a:bodyPr/>
          <a:lstStyle/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sz="4800" b="1" i="1" dirty="0" smtClean="0">
                <a:solidFill>
                  <a:srgbClr val="FF0000"/>
                </a:solidFill>
                <a:latin typeface="+mj-lt"/>
              </a:rPr>
              <a:t>Исследовать</a:t>
            </a:r>
            <a:r>
              <a:rPr lang="ru-RU" sz="4800" b="1" i="1" dirty="0" smtClean="0">
                <a:latin typeface="+mj-lt"/>
              </a:rPr>
              <a:t>- подвергать научному изучению, выяснению</a:t>
            </a:r>
            <a:r>
              <a:rPr lang="ru-RU" sz="4800" b="1" i="1" dirty="0" smtClean="0">
                <a:latin typeface="Segoe Print" pitchFamily="2" charset="0"/>
              </a:rPr>
              <a:t>.</a:t>
            </a:r>
            <a:endParaRPr lang="ru-RU" sz="4800" b="1" i="1" dirty="0">
              <a:latin typeface="Segoe Print" pitchFamily="2" charset="0"/>
            </a:endParaRPr>
          </a:p>
        </p:txBody>
      </p:sp>
      <p:pic>
        <p:nvPicPr>
          <p:cNvPr id="19458" name="Picture 2" descr="C:\Users\дедушка\AppData\Local\Microsoft\Windows\Temporary Internet Files\Content.IE5\TSKC61OV\MC900437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3833813"/>
            <a:ext cx="181610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4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Каллиграфическая минутка.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71600" y="1268760"/>
            <a:ext cx="7776864" cy="4979640"/>
          </a:xfrm>
        </p:spPr>
        <p:txBody>
          <a:bodyPr/>
          <a:lstStyle/>
          <a:p>
            <a:pPr marL="82296" indent="0">
              <a:buNone/>
            </a:pPr>
            <a:r>
              <a:rPr lang="ru-RU" sz="2800" dirty="0" smtClean="0"/>
              <a:t>Первое задание Мудрой Совы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Угадайте, какие буквы вы будете сегодня писать на каллиграфической минутке? </a:t>
            </a:r>
          </a:p>
          <a:p>
            <a:pPr marL="82296" indent="0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«Между двух прямых досок, одна легла наискосок».</a:t>
            </a:r>
          </a:p>
          <a:p>
            <a:pPr marL="82296" indent="0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«В этой букве нет угла, оттого она кругла.</a:t>
            </a:r>
          </a:p>
          <a:p>
            <a:pPr marL="82296" indent="0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 того она кругла, покатиться бы могла»</a:t>
            </a:r>
          </a:p>
          <a:p>
            <a:pPr marL="82296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195" name="Picture 3" descr="C:\Users\дедушка\AppData\Local\Microsoft\Windows\Temporary Internet Files\Content.IE5\TSKC61OV\MC90037014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419" y="4437112"/>
            <a:ext cx="2325581" cy="245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5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со словарными словами.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485256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Второе задание Мудрой Совы: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Выпишите из словарика 5 слов с безударной гласной  </a:t>
            </a:r>
            <a:r>
              <a:rPr lang="ru-RU" dirty="0" smtClean="0">
                <a:solidFill>
                  <a:srgbClr val="00B0F0"/>
                </a:solidFill>
              </a:rPr>
              <a:t>О </a:t>
            </a:r>
            <a:r>
              <a:rPr lang="ru-RU" dirty="0" smtClean="0">
                <a:solidFill>
                  <a:srgbClr val="FF0000"/>
                </a:solidFill>
              </a:rPr>
              <a:t> в корне слова.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дедушка\AppData\Local\Microsoft\Windows\Temporary Internet Files\Content.IE5\73T7L317\MC9003701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77072"/>
            <a:ext cx="2304256" cy="243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62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Актуализации опорных знаний об однокоренных словах.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6592776" cy="4800600"/>
          </a:xfrm>
        </p:spPr>
        <p:txBody>
          <a:bodyPr/>
          <a:lstStyle/>
          <a:p>
            <a:r>
              <a:rPr lang="ru-RU" sz="4400" dirty="0" smtClean="0">
                <a:solidFill>
                  <a:srgbClr val="00B0F0"/>
                </a:solidFill>
              </a:rPr>
              <a:t>План исследования Мудрой Совы.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800" dirty="0" smtClean="0"/>
              <a:t>Работа с однокоренными словами.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800" dirty="0" smtClean="0"/>
              <a:t>Объяснить значение слова.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800" dirty="0" smtClean="0"/>
              <a:t>Информация </a:t>
            </a:r>
            <a:r>
              <a:rPr lang="ru-RU" sz="2800" dirty="0"/>
              <a:t>М</a:t>
            </a:r>
            <a:r>
              <a:rPr lang="ru-RU" sz="2800" dirty="0" smtClean="0"/>
              <a:t>удрой Совы.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800" dirty="0" smtClean="0"/>
              <a:t>Решение орфографических задач. </a:t>
            </a:r>
            <a:endParaRPr lang="ru-RU" sz="2800" dirty="0" smtClean="0"/>
          </a:p>
          <a:p>
            <a:pPr marL="596646" indent="-514350">
              <a:buFont typeface="+mj-lt"/>
              <a:buAutoNum type="arabicPeriod"/>
            </a:pPr>
            <a:r>
              <a:rPr lang="ru-RU" sz="2800" dirty="0" smtClean="0"/>
              <a:t>Проблемная ситуация. 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800" dirty="0" smtClean="0"/>
              <a:t>Итог исследования.</a:t>
            </a: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9218" name="Picture 2" descr="C:\Users\дедушка\AppData\Local\Microsoft\Windows\Temporary Internet Files\Content.IE5\4PDV25OT\MC9003701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25144"/>
            <a:ext cx="1922686" cy="2029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91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434</Words>
  <Application>Microsoft Office PowerPoint</Application>
  <PresentationFormat>Экран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Урок русского языка в 3 классе </vt:lpstr>
      <vt:lpstr>Тема урока: Правописание безударных гласных в корне слова.  Цель:  </vt:lpstr>
      <vt:lpstr>Гости урока: </vt:lpstr>
      <vt:lpstr>Оборудование:</vt:lpstr>
      <vt:lpstr>Организационный момент, сообщение темы и целей урока.</vt:lpstr>
      <vt:lpstr>Презентация PowerPoint</vt:lpstr>
      <vt:lpstr>Каллиграфическая минутка.</vt:lpstr>
      <vt:lpstr>Работа со словарными словами.</vt:lpstr>
      <vt:lpstr>Актуализации опорных знаний об однокоренных словах.</vt:lpstr>
      <vt:lpstr>этап исследования-работа с однокоренными словами.</vt:lpstr>
      <vt:lpstr>этап исследования-объясни значение слов.</vt:lpstr>
      <vt:lpstr>Презентация PowerPoint</vt:lpstr>
      <vt:lpstr>этап исследования-информация Мудрой Совы.</vt:lpstr>
      <vt:lpstr>Физкультминутка.</vt:lpstr>
      <vt:lpstr>этап исследования-решение орфографических задач.</vt:lpstr>
      <vt:lpstr>этап исследования-проблемная ситуация.</vt:lpstr>
      <vt:lpstr> </vt:lpstr>
      <vt:lpstr>Презентация PowerPoint</vt:lpstr>
      <vt:lpstr>этап-итог исследования.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3 классе</dc:title>
  <dc:creator>дедушка</dc:creator>
  <cp:lastModifiedBy>дедушка</cp:lastModifiedBy>
  <cp:revision>18</cp:revision>
  <dcterms:created xsi:type="dcterms:W3CDTF">2014-01-26T07:12:27Z</dcterms:created>
  <dcterms:modified xsi:type="dcterms:W3CDTF">2014-01-31T09:17:44Z</dcterms:modified>
</cp:coreProperties>
</file>