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307" r:id="rId4"/>
    <p:sldId id="285" r:id="rId5"/>
    <p:sldId id="270" r:id="rId6"/>
    <p:sldId id="286" r:id="rId7"/>
    <p:sldId id="308" r:id="rId8"/>
    <p:sldId id="311" r:id="rId9"/>
    <p:sldId id="288" r:id="rId10"/>
    <p:sldId id="291" r:id="rId11"/>
    <p:sldId id="293" r:id="rId12"/>
    <p:sldId id="299" r:id="rId13"/>
    <p:sldId id="312" r:id="rId14"/>
    <p:sldId id="295" r:id="rId15"/>
    <p:sldId id="296" r:id="rId16"/>
    <p:sldId id="261" r:id="rId17"/>
    <p:sldId id="310" r:id="rId18"/>
    <p:sldId id="309" r:id="rId19"/>
    <p:sldId id="263" r:id="rId20"/>
    <p:sldId id="264" r:id="rId21"/>
    <p:sldId id="257" r:id="rId22"/>
    <p:sldId id="265" r:id="rId23"/>
    <p:sldId id="266" r:id="rId24"/>
    <p:sldId id="268" r:id="rId25"/>
    <p:sldId id="274" r:id="rId26"/>
    <p:sldId id="275" r:id="rId27"/>
    <p:sldId id="276" r:id="rId28"/>
    <p:sldId id="277" r:id="rId29"/>
    <p:sldId id="278" r:id="rId30"/>
    <p:sldId id="284" r:id="rId31"/>
    <p:sldId id="259" r:id="rId32"/>
    <p:sldId id="315" r:id="rId33"/>
    <p:sldId id="317" r:id="rId34"/>
    <p:sldId id="319" r:id="rId35"/>
    <p:sldId id="272" r:id="rId36"/>
    <p:sldId id="273"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3" autoAdjust="0"/>
    <p:restoredTop sz="94717" autoAdjust="0"/>
  </p:normalViewPr>
  <p:slideViewPr>
    <p:cSldViewPr>
      <p:cViewPr varScale="1">
        <p:scale>
          <a:sx n="103" d="100"/>
          <a:sy n="103" d="100"/>
        </p:scale>
        <p:origin x="-198" y="-102"/>
      </p:cViewPr>
      <p:guideLst>
        <p:guide orient="horz" pos="2160"/>
        <p:guide pos="2880"/>
      </p:guideLst>
    </p:cSldViewPr>
  </p:slideViewPr>
  <p:outlineViewPr>
    <p:cViewPr>
      <p:scale>
        <a:sx n="33" d="100"/>
        <a:sy n="33" d="100"/>
      </p:scale>
      <p:origin x="0" y="29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1360" units="cm"/>
          <inkml:channel name="Y" type="integer" max="768" units="cm"/>
        </inkml:traceFormat>
        <inkml:channelProperties>
          <inkml:channelProperty channel="X" name="resolution" value="29" units="1/cm"/>
          <inkml:channelProperty channel="Y" name="resolution" value="29" units="1/cm"/>
        </inkml:channelProperties>
      </inkml:inkSource>
      <inkml:timestamp xml:id="ts0" timeString="2010-03-22T15:39:25.8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18.02.2014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18.02.2014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18.02.2014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audio" Target="../media/audio6.wav"/></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audio" Target="../media/audio7.wav"/></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audio" Target="../media/audio8.wav"/></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audio" Target="../media/audio9.wav"/></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audio" Target="../media/audio10.wav"/></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audio" Target="../media/audio11.wav"/><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audio" Target="../media/audio12.wav"/><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xml"/><Relationship Id="rId1" Type="http://schemas.openxmlformats.org/officeDocument/2006/relationships/audio" Target="../media/audio13.wav"/><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8.xml"/><Relationship Id="rId1" Type="http://schemas.openxmlformats.org/officeDocument/2006/relationships/audio" Target="../media/audio14.wav"/><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audio" Target="../media/audio15.wav"/><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8.xml"/><Relationship Id="rId1" Type="http://schemas.openxmlformats.org/officeDocument/2006/relationships/audio" Target="../media/audio16.wav"/><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8.xml"/><Relationship Id="rId1" Type="http://schemas.openxmlformats.org/officeDocument/2006/relationships/audio" Target="../media/audio17.wav"/><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8.xml"/><Relationship Id="rId1" Type="http://schemas.openxmlformats.org/officeDocument/2006/relationships/audio" Target="../media/audio18.wav"/><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8.xml"/><Relationship Id="rId1" Type="http://schemas.openxmlformats.org/officeDocument/2006/relationships/audio" Target="../media/audio19.wav"/><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8.xml"/><Relationship Id="rId1" Type="http://schemas.openxmlformats.org/officeDocument/2006/relationships/audio" Target="../media/audio20.wav"/><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8.xml"/><Relationship Id="rId1" Type="http://schemas.openxmlformats.org/officeDocument/2006/relationships/audio" Target="../media/audio21.wav"/><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8.xml"/><Relationship Id="rId1" Type="http://schemas.openxmlformats.org/officeDocument/2006/relationships/audio" Target="../media/audio22.wav"/><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8.xml"/><Relationship Id="rId1" Type="http://schemas.openxmlformats.org/officeDocument/2006/relationships/audio" Target="../media/audio23.wav"/><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8.xml"/><Relationship Id="rId1" Type="http://schemas.openxmlformats.org/officeDocument/2006/relationships/audio" Target="../media/audio24.wav"/><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5.xml"/><Relationship Id="rId1" Type="http://schemas.openxmlformats.org/officeDocument/2006/relationships/audio" Target="../media/audio25.wav"/></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8.xml"/><Relationship Id="rId1" Type="http://schemas.openxmlformats.org/officeDocument/2006/relationships/audio" Target="../media/audio26.wav"/></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971600" y="2276872"/>
            <a:ext cx="6982544" cy="1279613"/>
          </a:xfrm>
        </p:spPr>
        <p:txBody>
          <a:bodyPr>
            <a:noAutofit/>
          </a:bodyPr>
          <a:lstStyle/>
          <a:p>
            <a:pPr algn="ctr"/>
            <a:r>
              <a:rPr lang="en-US" sz="8800" dirty="0" smtClean="0"/>
              <a:t>“Air travel”</a:t>
            </a:r>
            <a:endParaRPr lang="ru-RU" sz="8800" dirty="0"/>
          </a:p>
        </p:txBody>
      </p:sp>
      <p:sp>
        <p:nvSpPr>
          <p:cNvPr id="6" name="Текст 5"/>
          <p:cNvSpPr>
            <a:spLocks noGrp="1"/>
          </p:cNvSpPr>
          <p:nvPr>
            <p:ph type="subTitle" idx="1"/>
          </p:nvPr>
        </p:nvSpPr>
        <p:spPr>
          <a:xfrm>
            <a:off x="107504" y="5254657"/>
            <a:ext cx="6469938" cy="1603343"/>
          </a:xfrm>
          <a:effectLst/>
        </p:spPr>
        <p:txBody>
          <a:bodyPr>
            <a:normAutofit fontScale="77500" lnSpcReduction="20000"/>
          </a:bodyPr>
          <a:lstStyle/>
          <a:p>
            <a:endParaRPr lang="en-US" dirty="0" smtClean="0"/>
          </a:p>
          <a:p>
            <a:pPr algn="l"/>
            <a:r>
              <a:rPr lang="ru-RU" dirty="0" smtClean="0"/>
              <a:t>Автор</a:t>
            </a:r>
            <a:r>
              <a:rPr lang="en-US" dirty="0" smtClean="0"/>
              <a:t>:</a:t>
            </a:r>
            <a:r>
              <a:rPr lang="ru-RU" dirty="0" smtClean="0"/>
              <a:t> Рыжкова Ирина  Павловна, </a:t>
            </a:r>
          </a:p>
          <a:p>
            <a:pPr algn="l"/>
            <a:r>
              <a:rPr lang="ru-RU" dirty="0" smtClean="0"/>
              <a:t>учитель английского языка </a:t>
            </a:r>
          </a:p>
          <a:p>
            <a:pPr algn="l"/>
            <a:r>
              <a:rPr lang="ru-RU" dirty="0" smtClean="0"/>
              <a:t>МБОУ СОШ №85 г. Воронежа,</a:t>
            </a:r>
          </a:p>
          <a:p>
            <a:pPr algn="l"/>
            <a:r>
              <a:rPr lang="ru-RU" dirty="0" smtClean="0"/>
              <a:t>Воронежской области</a:t>
            </a:r>
            <a:endParaRPr lang="en-US" dirty="0" smtClean="0"/>
          </a:p>
        </p:txBody>
      </p:sp>
      <p:sp>
        <p:nvSpPr>
          <p:cNvPr id="3" name="TextBox 2"/>
          <p:cNvSpPr txBox="1"/>
          <p:nvPr/>
        </p:nvSpPr>
        <p:spPr>
          <a:xfrm>
            <a:off x="3059832" y="4051697"/>
            <a:ext cx="3058851" cy="923330"/>
          </a:xfrm>
          <a:prstGeom prst="rect">
            <a:avLst/>
          </a:prstGeom>
          <a:noFill/>
        </p:spPr>
        <p:txBody>
          <a:bodyPr wrap="none" rtlCol="0">
            <a:spAutoFit/>
          </a:bodyPr>
          <a:lstStyle/>
          <a:p>
            <a:pPr algn="ctr"/>
            <a:r>
              <a:rPr lang="ru-RU" dirty="0" smtClean="0"/>
              <a:t>Урок английского языка </a:t>
            </a:r>
          </a:p>
          <a:p>
            <a:pPr algn="ctr"/>
            <a:r>
              <a:rPr lang="ru-RU" dirty="0" smtClean="0"/>
              <a:t>в 9 классе</a:t>
            </a:r>
          </a:p>
          <a:p>
            <a:pPr algn="ctr"/>
            <a:r>
              <a:rPr lang="ru-RU" dirty="0" smtClean="0"/>
              <a:t> по теме </a:t>
            </a:r>
            <a:r>
              <a:rPr lang="en-US" dirty="0" smtClean="0"/>
              <a:t>“</a:t>
            </a:r>
            <a:r>
              <a:rPr lang="ru-RU" dirty="0" smtClean="0"/>
              <a:t>Путешествие</a:t>
            </a:r>
            <a:r>
              <a:rPr lang="en-US"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r>
              <a:rPr lang="en-US" sz="7200" dirty="0" smtClean="0"/>
              <a:t>passport</a:t>
            </a:r>
          </a:p>
          <a:p>
            <a:endParaRPr lang="ru-RU" dirty="0"/>
          </a:p>
        </p:txBody>
      </p:sp>
      <p:pic>
        <p:nvPicPr>
          <p:cNvPr id="5" name="~PP2974.WAV">
            <a:hlinkClick r:id="" action="ppaction://media"/>
          </p:cNvPr>
          <p:cNvPicPr>
            <a:picLocks noRot="1" noChangeAspect="1"/>
          </p:cNvPicPr>
          <p:nvPr>
            <a:wavAudioFile r:embed="rId1" name="~PP2974.WAV"/>
          </p:nvPr>
        </p:nvPicPr>
        <p:blipFill>
          <a:blip r:embed="rId3" cstate="print"/>
          <a:stretch>
            <a:fillRect/>
          </a:stretch>
        </p:blipFill>
        <p:spPr>
          <a:xfrm>
            <a:off x="8661400" y="6375400"/>
            <a:ext cx="304800" cy="304800"/>
          </a:xfrm>
          <a:prstGeom prst="rect">
            <a:avLst/>
          </a:prstGeom>
        </p:spPr>
      </p:pic>
    </p:spTree>
  </p:cSld>
  <p:clrMapOvr>
    <a:masterClrMapping/>
  </p:clrMapOvr>
  <p:transition advTm="27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r>
              <a:rPr lang="en-US" sz="7200" dirty="0" smtClean="0"/>
              <a:t>lounge</a:t>
            </a:r>
          </a:p>
          <a:p>
            <a:endParaRPr lang="ru-RU" dirty="0"/>
          </a:p>
        </p:txBody>
      </p:sp>
      <p:pic>
        <p:nvPicPr>
          <p:cNvPr id="5" name="~PP920.WAV">
            <a:hlinkClick r:id="" action="ppaction://media"/>
          </p:cNvPr>
          <p:cNvPicPr>
            <a:picLocks noRot="1" noChangeAspect="1"/>
          </p:cNvPicPr>
          <p:nvPr>
            <a:wavAudioFile r:embed="rId1" name="~PP920.WAV"/>
          </p:nvPr>
        </p:nvPicPr>
        <p:blipFill>
          <a:blip r:embed="rId3" cstate="print"/>
          <a:stretch>
            <a:fillRect/>
          </a:stretch>
        </p:blipFill>
        <p:spPr>
          <a:xfrm>
            <a:off x="8661400" y="6375400"/>
            <a:ext cx="304800" cy="304800"/>
          </a:xfrm>
          <a:prstGeom prst="rect">
            <a:avLst/>
          </a:prstGeom>
        </p:spPr>
      </p:pic>
    </p:spTree>
  </p:cSld>
  <p:clrMapOvr>
    <a:masterClrMapping/>
  </p:clrMapOvr>
  <p:transition advTm="24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luggage</a:t>
            </a:r>
            <a:endParaRPr lang="ru-RU" sz="7200" dirty="0"/>
          </a:p>
        </p:txBody>
      </p:sp>
      <p:pic>
        <p:nvPicPr>
          <p:cNvPr id="5" name="~PP533.WAV">
            <a:hlinkClick r:id="" action="ppaction://media"/>
          </p:cNvPr>
          <p:cNvPicPr>
            <a:picLocks noRot="1" noChangeAspect="1"/>
          </p:cNvPicPr>
          <p:nvPr>
            <a:wavAudioFile r:embed="rId1" name="~PP533.WAV"/>
          </p:nvPr>
        </p:nvPicPr>
        <p:blipFill>
          <a:blip r:embed="rId3" cstate="print"/>
          <a:stretch>
            <a:fillRect/>
          </a:stretch>
        </p:blipFill>
        <p:spPr>
          <a:xfrm>
            <a:off x="8661400" y="6375400"/>
            <a:ext cx="304800" cy="304800"/>
          </a:xfrm>
          <a:prstGeom prst="rect">
            <a:avLst/>
          </a:prstGeom>
        </p:spPr>
      </p:pic>
    </p:spTree>
  </p:cSld>
  <p:clrMapOvr>
    <a:masterClrMapping/>
  </p:clrMapOvr>
  <p:transition advTm="23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terminal</a:t>
            </a:r>
            <a:endParaRPr lang="ru-RU" sz="7200" dirty="0"/>
          </a:p>
        </p:txBody>
      </p:sp>
      <p:pic>
        <p:nvPicPr>
          <p:cNvPr id="5" name="~PP1674.WAV">
            <a:hlinkClick r:id="" action="ppaction://media"/>
          </p:cNvPr>
          <p:cNvPicPr>
            <a:picLocks noRot="1" noChangeAspect="1"/>
          </p:cNvPicPr>
          <p:nvPr>
            <a:wavAudioFile r:embed="rId1" name="~PP1674.WAV"/>
          </p:nvPr>
        </p:nvPicPr>
        <p:blipFill>
          <a:blip r:embed="rId3" cstate="print"/>
          <a:stretch>
            <a:fillRect/>
          </a:stretch>
        </p:blipFill>
        <p:spPr>
          <a:xfrm>
            <a:off x="8661400" y="6375400"/>
            <a:ext cx="304800" cy="304800"/>
          </a:xfrm>
          <a:prstGeom prst="rect">
            <a:avLst/>
          </a:prstGeom>
        </p:spPr>
      </p:pic>
    </p:spTree>
  </p:cSld>
  <p:clrMapOvr>
    <a:masterClrMapping/>
  </p:clrMapOvr>
  <p:transition advTm="20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reclaim</a:t>
            </a:r>
          </a:p>
          <a:p>
            <a:endParaRPr lang="ru-RU" dirty="0"/>
          </a:p>
        </p:txBody>
      </p:sp>
      <p:pic>
        <p:nvPicPr>
          <p:cNvPr id="6" name="~PP814.WAV">
            <a:hlinkClick r:id="" action="ppaction://media"/>
          </p:cNvPr>
          <p:cNvPicPr>
            <a:picLocks noRot="1" noChangeAspect="1"/>
          </p:cNvPicPr>
          <p:nvPr>
            <a:wavAudioFile r:embed="rId1" name="~PP814.WAV"/>
          </p:nvPr>
        </p:nvPicPr>
        <p:blipFill>
          <a:blip r:embed="rId3" cstate="print"/>
          <a:stretch>
            <a:fillRect/>
          </a:stretch>
        </p:blipFill>
        <p:spPr>
          <a:xfrm>
            <a:off x="8661400" y="6375400"/>
            <a:ext cx="304800" cy="304800"/>
          </a:xfrm>
          <a:prstGeom prst="rect">
            <a:avLst/>
          </a:prstGeom>
        </p:spPr>
      </p:pic>
    </p:spTree>
  </p:cSld>
  <p:clrMapOvr>
    <a:masterClrMapping/>
  </p:clrMapOvr>
  <p:transition advTm="20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sz="7200" dirty="0" smtClean="0"/>
              <a:t>customs</a:t>
            </a:r>
            <a:r>
              <a:rPr lang="en-US" dirty="0" smtClean="0"/>
              <a:t> </a:t>
            </a:r>
          </a:p>
          <a:p>
            <a:endParaRPr lang="ru-RU" dirty="0"/>
          </a:p>
        </p:txBody>
      </p:sp>
      <p:pic>
        <p:nvPicPr>
          <p:cNvPr id="5" name="~PP443.WAV">
            <a:hlinkClick r:id="" action="ppaction://media"/>
          </p:cNvPr>
          <p:cNvPicPr>
            <a:picLocks noRot="1" noChangeAspect="1"/>
          </p:cNvPicPr>
          <p:nvPr>
            <a:wavAudioFile r:embed="rId1" name="~PP443.WAV"/>
          </p:nvPr>
        </p:nvPicPr>
        <p:blipFill>
          <a:blip r:embed="rId3"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500570"/>
            <a:ext cx="7481776" cy="1785950"/>
          </a:xfrm>
        </p:spPr>
        <p:txBody>
          <a:bodyPr/>
          <a:lstStyle/>
          <a:p>
            <a:pPr algn="l"/>
            <a:r>
              <a:rPr lang="en-US" dirty="0" smtClean="0">
                <a:solidFill>
                  <a:schemeClr val="tx1"/>
                </a:solidFill>
              </a:rPr>
              <a:t>	When we get to the airport, first we go to the </a:t>
            </a:r>
            <a:r>
              <a:rPr lang="en-US" u="sng" dirty="0" smtClean="0">
                <a:solidFill>
                  <a:schemeClr val="tx1"/>
                </a:solidFill>
              </a:rPr>
              <a:t>check-in desk </a:t>
            </a:r>
            <a:r>
              <a:rPr lang="en-US" dirty="0" smtClean="0">
                <a:solidFill>
                  <a:schemeClr val="tx1"/>
                </a:solidFill>
              </a:rPr>
              <a:t>where they weigh our luggage. </a:t>
            </a:r>
            <a:endParaRPr lang="ru-RU" dirty="0">
              <a:solidFill>
                <a:schemeClr val="tx1"/>
              </a:solidFill>
            </a:endParaRPr>
          </a:p>
        </p:txBody>
      </p:sp>
      <p:pic>
        <p:nvPicPr>
          <p:cNvPr id="8" name="Рисунок 7" descr="domodedovo_prev.jpg"/>
          <p:cNvPicPr>
            <a:picLocks noChangeAspect="1"/>
          </p:cNvPicPr>
          <p:nvPr/>
        </p:nvPicPr>
        <p:blipFill>
          <a:blip r:embed="rId3" cstate="print"/>
          <a:stretch>
            <a:fillRect/>
          </a:stretch>
        </p:blipFill>
        <p:spPr>
          <a:xfrm>
            <a:off x="1142976" y="571480"/>
            <a:ext cx="2857520" cy="2500330"/>
          </a:xfrm>
          <a:prstGeom prst="rect">
            <a:avLst/>
          </a:prstGeom>
        </p:spPr>
      </p:pic>
      <p:pic>
        <p:nvPicPr>
          <p:cNvPr id="7" name="Содержимое 6" descr="регистрация в аэропорту.jpg"/>
          <p:cNvPicPr>
            <a:picLocks noGrp="1" noChangeAspect="1"/>
          </p:cNvPicPr>
          <p:nvPr>
            <p:ph sz="half" idx="1"/>
          </p:nvPr>
        </p:nvPicPr>
        <p:blipFill>
          <a:blip r:embed="rId4" cstate="print"/>
          <a:stretch>
            <a:fillRect/>
          </a:stretch>
        </p:blipFill>
        <p:spPr>
          <a:xfrm>
            <a:off x="4714876" y="1714488"/>
            <a:ext cx="3000396" cy="2643206"/>
          </a:xfrm>
        </p:spPr>
      </p:pic>
      <p:pic>
        <p:nvPicPr>
          <p:cNvPr id="9" name="~PP3033.WAV">
            <a:hlinkClick r:id="" action="ppaction://media"/>
          </p:cNvPr>
          <p:cNvPicPr>
            <a:picLocks noRot="1" noChangeAspect="1"/>
          </p:cNvPicPr>
          <p:nvPr>
            <a:wavAudioFile r:embed="rId1" name="~PP3033.WAV"/>
          </p:nvPr>
        </p:nvPicPr>
        <p:blipFill>
          <a:blip r:embed="rId5"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3" presetClass="entr" presetSubtype="1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linds(horizontal)">
                                      <p:cBhvr>
                                        <p:cTn id="9" dur="1000"/>
                                        <p:tgtEl>
                                          <p:spTgt spid="8"/>
                                        </p:tgtEl>
                                      </p:cBhvr>
                                    </p:animEffect>
                                  </p:childTnLst>
                                </p:cTn>
                              </p:par>
                              <p:par>
                                <p:cTn id="10" presetID="18" presetClass="entr" presetSubtype="1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000100" y="4429132"/>
            <a:ext cx="7394092" cy="1840370"/>
          </a:xfrm>
        </p:spPr>
        <p:txBody>
          <a:bodyPr>
            <a:noAutofit/>
          </a:bodyPr>
          <a:lstStyle/>
          <a:p>
            <a:pPr algn="l"/>
            <a:endParaRPr lang="ru-RU" sz="2400" dirty="0" smtClean="0"/>
          </a:p>
          <a:p>
            <a:pPr algn="l"/>
            <a:r>
              <a:rPr lang="en-US" sz="2400" dirty="0" smtClean="0"/>
              <a:t>	Usually we are permitted 20 kilos, but if our</a:t>
            </a:r>
            <a:r>
              <a:rPr lang="ru-RU" sz="2400" dirty="0" smtClean="0"/>
              <a:t> </a:t>
            </a:r>
            <a:r>
              <a:rPr lang="en-US" sz="2400" dirty="0" smtClean="0"/>
              <a:t>bags weigh more, we have to pay </a:t>
            </a:r>
            <a:r>
              <a:rPr lang="en-US" sz="2400" u="sng" dirty="0" smtClean="0"/>
              <a:t>excess baggage</a:t>
            </a:r>
            <a:r>
              <a:rPr lang="ru-RU" sz="2400" u="sng" dirty="0" smtClean="0"/>
              <a:t>.</a:t>
            </a:r>
            <a:endParaRPr lang="ru-RU" sz="2400" dirty="0"/>
          </a:p>
        </p:txBody>
      </p:sp>
      <p:pic>
        <p:nvPicPr>
          <p:cNvPr id="5" name="Содержимое 4" descr="lady_excess_baggage.jpg"/>
          <p:cNvPicPr>
            <a:picLocks noGrp="1" noChangeAspect="1"/>
          </p:cNvPicPr>
          <p:nvPr>
            <p:ph sz="half" idx="1"/>
          </p:nvPr>
        </p:nvPicPr>
        <p:blipFill>
          <a:blip r:embed="rId3" cstate="print"/>
          <a:stretch>
            <a:fillRect/>
          </a:stretch>
        </p:blipFill>
        <p:spPr>
          <a:xfrm>
            <a:off x="2285984" y="1000108"/>
            <a:ext cx="4392636" cy="3070247"/>
          </a:xfrm>
        </p:spPr>
      </p:pic>
      <p:pic>
        <p:nvPicPr>
          <p:cNvPr id="6" name="~PP503.WAV">
            <a:hlinkClick r:id="" action="ppaction://media"/>
          </p:cNvPr>
          <p:cNvPicPr>
            <a:picLocks noRot="1" noChangeAspect="1"/>
          </p:cNvPicPr>
          <p:nvPr>
            <a:wavAudioFile r:embed="rId1" name="~PP50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3" presetClass="entr" presetSubtype="5"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vertic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85786" y="5072074"/>
            <a:ext cx="7608406" cy="1197428"/>
          </a:xfrm>
        </p:spPr>
        <p:txBody>
          <a:bodyPr>
            <a:noAutofit/>
          </a:bodyPr>
          <a:lstStyle/>
          <a:p>
            <a:endParaRPr lang="en-US" sz="2400" dirty="0" smtClean="0"/>
          </a:p>
          <a:p>
            <a:pPr algn="just"/>
            <a:r>
              <a:rPr lang="en-US" sz="2400" dirty="0" smtClean="0"/>
              <a:t>	When we lose our bags, we have to go to the </a:t>
            </a:r>
            <a:r>
              <a:rPr lang="en-US" sz="2400" u="sng" dirty="0" smtClean="0"/>
              <a:t>lost property office</a:t>
            </a:r>
            <a:r>
              <a:rPr lang="en-US" sz="2400" dirty="0" smtClean="0"/>
              <a:t>.</a:t>
            </a:r>
            <a:endParaRPr lang="ru-RU" sz="2400" dirty="0"/>
          </a:p>
        </p:txBody>
      </p:sp>
      <p:pic>
        <p:nvPicPr>
          <p:cNvPr id="5" name="Содержимое 4" descr="lost property office.jpg"/>
          <p:cNvPicPr>
            <a:picLocks noGrp="1" noChangeAspect="1"/>
          </p:cNvPicPr>
          <p:nvPr>
            <p:ph sz="half" idx="1"/>
          </p:nvPr>
        </p:nvPicPr>
        <p:blipFill>
          <a:blip r:embed="rId3" cstate="print"/>
          <a:stretch>
            <a:fillRect/>
          </a:stretch>
        </p:blipFill>
        <p:spPr>
          <a:xfrm>
            <a:off x="1924050" y="357166"/>
            <a:ext cx="5461000" cy="4143404"/>
          </a:xfrm>
        </p:spPr>
      </p:pic>
      <p:pic>
        <p:nvPicPr>
          <p:cNvPr id="6" name="~PP3463.WAV">
            <a:hlinkClick r:id="" action="ppaction://media"/>
          </p:cNvPr>
          <p:cNvPicPr>
            <a:picLocks noRot="1" noChangeAspect="1"/>
          </p:cNvPicPr>
          <p:nvPr>
            <a:wavAudioFile r:embed="rId1" name="~PP346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357826"/>
            <a:ext cx="7481776" cy="1143008"/>
          </a:xfrm>
        </p:spPr>
        <p:txBody>
          <a:bodyPr/>
          <a:lstStyle/>
          <a:p>
            <a:pPr algn="just"/>
            <a:r>
              <a:rPr lang="en-US" dirty="0" smtClean="0">
                <a:solidFill>
                  <a:schemeClr val="tx1"/>
                </a:solidFill>
              </a:rPr>
              <a:t>	The airline representative checks our tickets and gives us</a:t>
            </a:r>
            <a:r>
              <a:rPr lang="en-US" u="sng" dirty="0" smtClean="0">
                <a:solidFill>
                  <a:schemeClr val="tx1"/>
                </a:solidFill>
              </a:rPr>
              <a:t> boarding cards </a:t>
            </a:r>
            <a:r>
              <a:rPr lang="en-US" dirty="0" smtClean="0">
                <a:solidFill>
                  <a:schemeClr val="tx1"/>
                </a:solidFill>
              </a:rPr>
              <a:t>for the plane with our ticket numbers on it.</a:t>
            </a:r>
            <a:endParaRPr lang="ru-RU" dirty="0">
              <a:solidFill>
                <a:schemeClr val="tx1"/>
              </a:solidFill>
            </a:endParaRPr>
          </a:p>
        </p:txBody>
      </p:sp>
      <p:pic>
        <p:nvPicPr>
          <p:cNvPr id="5" name="Содержимое 4" descr="boarding_card.jpg"/>
          <p:cNvPicPr>
            <a:picLocks noGrp="1" noChangeAspect="1"/>
          </p:cNvPicPr>
          <p:nvPr>
            <p:ph sz="half" idx="1"/>
          </p:nvPr>
        </p:nvPicPr>
        <p:blipFill>
          <a:blip r:embed="rId3" cstate="print"/>
          <a:stretch>
            <a:fillRect/>
          </a:stretch>
        </p:blipFill>
        <p:spPr>
          <a:xfrm>
            <a:off x="714348" y="928670"/>
            <a:ext cx="7480300" cy="3786214"/>
          </a:xfrm>
        </p:spPr>
      </p:pic>
      <p:pic>
        <p:nvPicPr>
          <p:cNvPr id="6" name="~PP2690.WAV">
            <a:hlinkClick r:id="" action="ppaction://media"/>
          </p:cNvPr>
          <p:cNvPicPr>
            <a:picLocks noRot="1" noChangeAspect="1"/>
          </p:cNvPicPr>
          <p:nvPr>
            <a:wavAudioFile r:embed="rId1" name="~PP2690.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5"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checkerboard(across)">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571744"/>
            <a:ext cx="8229600" cy="3435547"/>
          </a:xfrm>
        </p:spPr>
        <p:txBody>
          <a:bodyPr>
            <a:normAutofit lnSpcReduction="10000"/>
          </a:bodyPr>
          <a:lstStyle/>
          <a:p>
            <a:pPr>
              <a:buNone/>
            </a:pPr>
            <a:r>
              <a:rPr lang="ru-RU" sz="3200" dirty="0" smtClean="0"/>
              <a:t>Задачи</a:t>
            </a:r>
            <a:r>
              <a:rPr lang="en-US" sz="3200" dirty="0" smtClean="0"/>
              <a:t>: </a:t>
            </a:r>
            <a:endParaRPr lang="ru-RU" sz="3200" dirty="0" smtClean="0"/>
          </a:p>
          <a:p>
            <a:pPr marL="624078" indent="-514350">
              <a:buAutoNum type="arabicPeriod"/>
            </a:pPr>
            <a:r>
              <a:rPr lang="ru-RU" sz="3200" dirty="0" smtClean="0"/>
              <a:t>Введение новой лексикой по теме «Аэропорт»</a:t>
            </a:r>
            <a:r>
              <a:rPr lang="en-US" sz="3200" dirty="0" smtClean="0"/>
              <a:t>;</a:t>
            </a:r>
          </a:p>
          <a:p>
            <a:pPr marL="624078" indent="-514350">
              <a:buAutoNum type="arabicPeriod"/>
            </a:pPr>
            <a:r>
              <a:rPr lang="ru-RU" sz="3200" dirty="0" smtClean="0"/>
              <a:t>Совершенствование</a:t>
            </a:r>
            <a:r>
              <a:rPr lang="en-US" sz="3200" dirty="0" smtClean="0"/>
              <a:t> </a:t>
            </a:r>
            <a:r>
              <a:rPr lang="ru-RU" sz="3200" dirty="0" smtClean="0"/>
              <a:t>языковых компетенций (умений и навыков  диалогической и монологической речи).</a:t>
            </a:r>
            <a:endParaRPr lang="ru-RU" sz="3200" dirty="0"/>
          </a:p>
        </p:txBody>
      </p:sp>
      <p:sp>
        <p:nvSpPr>
          <p:cNvPr id="3" name="Заголовок 2"/>
          <p:cNvSpPr>
            <a:spLocks noGrp="1"/>
          </p:cNvSpPr>
          <p:nvPr>
            <p:ph type="title"/>
          </p:nvPr>
        </p:nvSpPr>
        <p:spPr>
          <a:xfrm>
            <a:off x="457200" y="274638"/>
            <a:ext cx="8229600" cy="2368544"/>
          </a:xfrm>
        </p:spPr>
        <p:txBody>
          <a:bodyPr>
            <a:noAutofit/>
          </a:bodyPr>
          <a:lstStyle/>
          <a:p>
            <a:r>
              <a:rPr lang="ru-RU" sz="2800" dirty="0" smtClean="0"/>
              <a:t/>
            </a:r>
            <a:br>
              <a:rPr lang="ru-RU" sz="2800" dirty="0" smtClean="0"/>
            </a:br>
            <a:r>
              <a:rPr lang="ru-RU" sz="2800" dirty="0" smtClean="0"/>
              <a:t/>
            </a:r>
            <a:br>
              <a:rPr lang="ru-RU" sz="2800" dirty="0" smtClean="0"/>
            </a:br>
            <a:r>
              <a:rPr lang="ru-RU" sz="2800" dirty="0" smtClean="0"/>
              <a:t>Цель</a:t>
            </a:r>
            <a:r>
              <a:rPr lang="en-US" sz="2800" dirty="0" smtClean="0"/>
              <a:t>:</a:t>
            </a:r>
            <a:r>
              <a:rPr lang="ru-RU" sz="2800" dirty="0" smtClean="0"/>
              <a:t> </a:t>
            </a:r>
            <a:r>
              <a:rPr lang="en-US" sz="2800" dirty="0" smtClean="0"/>
              <a:t> </a:t>
            </a:r>
            <a:r>
              <a:rPr lang="ru-RU" sz="2800" dirty="0" smtClean="0"/>
              <a:t>Ознакомление учащихся с новой лексикой по теме</a:t>
            </a:r>
            <a:r>
              <a:rPr lang="en-US" sz="2800" dirty="0" smtClean="0"/>
              <a:t> </a:t>
            </a:r>
            <a:r>
              <a:rPr lang="ru-RU" sz="2800" dirty="0" smtClean="0"/>
              <a:t>«Аэропорт» и организация тренировки по оперированию данной лексикой на уровне предложения.</a:t>
            </a:r>
            <a:br>
              <a:rPr lang="ru-RU" sz="2800" dirty="0" smtClean="0"/>
            </a:br>
            <a:r>
              <a:rPr lang="ru-RU" sz="3200" dirty="0" smtClean="0"/>
              <a:t/>
            </a:r>
            <a:br>
              <a:rPr lang="ru-RU" sz="3200" dirty="0" smtClean="0"/>
            </a:br>
            <a:endParaRPr lang="ru-RU" sz="3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29264"/>
            <a:ext cx="7481776" cy="1143008"/>
          </a:xfrm>
        </p:spPr>
        <p:txBody>
          <a:bodyPr/>
          <a:lstStyle/>
          <a:p>
            <a:pPr algn="just"/>
            <a:r>
              <a:rPr lang="en-US" dirty="0" smtClean="0"/>
              <a:t>	</a:t>
            </a:r>
            <a:r>
              <a:rPr lang="en-US" dirty="0" smtClean="0">
                <a:solidFill>
                  <a:schemeClr val="tx1"/>
                </a:solidFill>
              </a:rPr>
              <a:t>Then we go through </a:t>
            </a:r>
            <a:r>
              <a:rPr lang="en-US" u="sng" dirty="0" smtClean="0">
                <a:solidFill>
                  <a:schemeClr val="tx1"/>
                </a:solidFill>
              </a:rPr>
              <a:t>passport control </a:t>
            </a:r>
            <a:r>
              <a:rPr lang="en-US" dirty="0" smtClean="0">
                <a:solidFill>
                  <a:schemeClr val="tx1"/>
                </a:solidFill>
              </a:rPr>
              <a:t>where a customs officer checks our passports.</a:t>
            </a:r>
            <a:endParaRPr lang="ru-RU" dirty="0">
              <a:solidFill>
                <a:schemeClr val="tx1"/>
              </a:solidFill>
            </a:endParaRPr>
          </a:p>
        </p:txBody>
      </p:sp>
      <p:pic>
        <p:nvPicPr>
          <p:cNvPr id="6" name="Содержимое 5" descr="пасспорт контроль.jpg"/>
          <p:cNvPicPr>
            <a:picLocks noGrp="1" noChangeAspect="1"/>
          </p:cNvPicPr>
          <p:nvPr>
            <p:ph sz="half" idx="1"/>
          </p:nvPr>
        </p:nvPicPr>
        <p:blipFill>
          <a:blip r:embed="rId3" cstate="print"/>
          <a:stretch>
            <a:fillRect/>
          </a:stretch>
        </p:blipFill>
        <p:spPr>
          <a:xfrm>
            <a:off x="1357290" y="571480"/>
            <a:ext cx="6357982" cy="4286280"/>
          </a:xfrm>
        </p:spPr>
      </p:pic>
      <p:pic>
        <p:nvPicPr>
          <p:cNvPr id="10" name="~PP306.WAV">
            <a:hlinkClick r:id="" action="ppaction://media"/>
          </p:cNvPr>
          <p:cNvPicPr>
            <a:picLocks noRot="1" noChangeAspect="1"/>
          </p:cNvPicPr>
          <p:nvPr>
            <a:wavAudioFile r:embed="rId1" name="~PP306.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8"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in)">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572140"/>
            <a:ext cx="7481776" cy="785818"/>
          </a:xfrm>
        </p:spPr>
        <p:txBody>
          <a:bodyPr/>
          <a:lstStyle/>
          <a:p>
            <a:pPr algn="just"/>
            <a:r>
              <a:rPr lang="en-US" dirty="0" smtClean="0">
                <a:solidFill>
                  <a:schemeClr val="tx1"/>
                </a:solidFill>
              </a:rPr>
              <a:t>	After customs we go into </a:t>
            </a:r>
            <a:r>
              <a:rPr lang="en-US" u="sng" dirty="0" smtClean="0">
                <a:solidFill>
                  <a:schemeClr val="tx1"/>
                </a:solidFill>
              </a:rPr>
              <a:t>the departure lounge</a:t>
            </a:r>
            <a:r>
              <a:rPr lang="en-US" dirty="0" smtClean="0">
                <a:solidFill>
                  <a:schemeClr val="tx1"/>
                </a:solidFill>
              </a:rPr>
              <a:t>. Here we can have a rest and read newspapers/books.</a:t>
            </a:r>
            <a:endParaRPr lang="ru-RU" dirty="0">
              <a:solidFill>
                <a:schemeClr val="tx1"/>
              </a:solidFill>
            </a:endParaRPr>
          </a:p>
        </p:txBody>
      </p:sp>
      <p:pic>
        <p:nvPicPr>
          <p:cNvPr id="7" name="Содержимое 6" descr="departure lounge.jpg"/>
          <p:cNvPicPr>
            <a:picLocks noGrp="1" noChangeAspect="1"/>
          </p:cNvPicPr>
          <p:nvPr>
            <p:ph sz="half" idx="1"/>
          </p:nvPr>
        </p:nvPicPr>
        <p:blipFill>
          <a:blip r:embed="rId3" cstate="print"/>
          <a:stretch>
            <a:fillRect/>
          </a:stretch>
        </p:blipFill>
        <p:spPr>
          <a:xfrm>
            <a:off x="1428728" y="642918"/>
            <a:ext cx="6215106" cy="4500594"/>
          </a:xfrm>
        </p:spPr>
      </p:pic>
      <p:pic>
        <p:nvPicPr>
          <p:cNvPr id="5" name="~PP553.WAV">
            <a:hlinkClick r:id="" action="ppaction://media"/>
          </p:cNvPr>
          <p:cNvPicPr>
            <a:picLocks noRot="1" noChangeAspect="1"/>
          </p:cNvPicPr>
          <p:nvPr>
            <a:wavAudioFile r:embed="rId1" name="~PP55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8" presetClass="entr" presetSubtype="1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strips(downLeft)">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500702"/>
            <a:ext cx="7481776" cy="1000132"/>
          </a:xfrm>
        </p:spPr>
        <p:txBody>
          <a:bodyPr/>
          <a:lstStyle/>
          <a:p>
            <a:pPr algn="just"/>
            <a:r>
              <a:rPr lang="en-US" dirty="0" smtClean="0"/>
              <a:t>	</a:t>
            </a:r>
            <a:r>
              <a:rPr lang="en-US" dirty="0" smtClean="0">
                <a:solidFill>
                  <a:schemeClr val="tx1"/>
                </a:solidFill>
              </a:rPr>
              <a:t>At the departure lounge, we can also buy things in </a:t>
            </a:r>
            <a:r>
              <a:rPr lang="en-US" u="sng" dirty="0" smtClean="0">
                <a:solidFill>
                  <a:schemeClr val="tx1"/>
                </a:solidFill>
              </a:rPr>
              <a:t>the duty-free</a:t>
            </a:r>
            <a:r>
              <a:rPr lang="en-US" dirty="0" smtClean="0">
                <a:solidFill>
                  <a:schemeClr val="tx1"/>
                </a:solidFill>
              </a:rPr>
              <a:t>, e.g. perfume and souvenirs.</a:t>
            </a:r>
            <a:endParaRPr lang="ru-RU" dirty="0">
              <a:solidFill>
                <a:schemeClr val="tx1"/>
              </a:solidFill>
            </a:endParaRPr>
          </a:p>
        </p:txBody>
      </p:sp>
      <p:pic>
        <p:nvPicPr>
          <p:cNvPr id="5" name="Содержимое 4" descr="Duty_Free_shop-thumb-450x313.jpg"/>
          <p:cNvPicPr>
            <a:picLocks noGrp="1" noChangeAspect="1"/>
          </p:cNvPicPr>
          <p:nvPr>
            <p:ph sz="half" idx="1"/>
          </p:nvPr>
        </p:nvPicPr>
        <p:blipFill>
          <a:blip r:embed="rId3" cstate="print"/>
          <a:stretch>
            <a:fillRect/>
          </a:stretch>
        </p:blipFill>
        <p:spPr>
          <a:xfrm>
            <a:off x="1357290" y="571480"/>
            <a:ext cx="6654826" cy="4643470"/>
          </a:xfrm>
        </p:spPr>
      </p:pic>
      <p:pic>
        <p:nvPicPr>
          <p:cNvPr id="6" name="~PP2355.WAV">
            <a:hlinkClick r:id="" action="ppaction://media"/>
          </p:cNvPr>
          <p:cNvPicPr>
            <a:picLocks noRot="1" noChangeAspect="1"/>
          </p:cNvPicPr>
          <p:nvPr>
            <a:wavAudioFile r:embed="rId1" name="~PP2355.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429132"/>
            <a:ext cx="8143932" cy="2143140"/>
          </a:xfrm>
        </p:spPr>
        <p:txBody>
          <a:bodyPr/>
          <a:lstStyle/>
          <a:p>
            <a:pPr algn="just"/>
            <a:r>
              <a:rPr lang="en-US" dirty="0" smtClean="0"/>
              <a:t>	</a:t>
            </a:r>
            <a:r>
              <a:rPr lang="en-US" dirty="0" smtClean="0">
                <a:solidFill>
                  <a:schemeClr val="tx1"/>
                </a:solidFill>
              </a:rPr>
              <a:t>About half an hour or forty minutes before take-off, we are told to go to </a:t>
            </a:r>
            <a:r>
              <a:rPr lang="en-US" u="sng" dirty="0" smtClean="0">
                <a:solidFill>
                  <a:schemeClr val="tx1"/>
                </a:solidFill>
              </a:rPr>
              <a:t>a gate </a:t>
            </a:r>
            <a:r>
              <a:rPr lang="en-US" dirty="0" smtClean="0">
                <a:solidFill>
                  <a:schemeClr val="tx1"/>
                </a:solidFill>
              </a:rPr>
              <a:t>number, e.g. gate D12, where we wait before we get on the plane. When we</a:t>
            </a:r>
            <a:r>
              <a:rPr lang="ru-RU" dirty="0" smtClean="0">
                <a:solidFill>
                  <a:schemeClr val="tx1"/>
                </a:solidFill>
              </a:rPr>
              <a:t> </a:t>
            </a:r>
            <a:r>
              <a:rPr lang="en-US" dirty="0" smtClean="0">
                <a:solidFill>
                  <a:schemeClr val="tx1"/>
                </a:solidFill>
              </a:rPr>
              <a:t>get on</a:t>
            </a:r>
            <a:r>
              <a:rPr lang="ru-RU" dirty="0" smtClean="0">
                <a:solidFill>
                  <a:schemeClr val="tx1"/>
                </a:solidFill>
              </a:rPr>
              <a:t> </a:t>
            </a:r>
            <a:r>
              <a:rPr lang="en-US" dirty="0" smtClean="0">
                <a:solidFill>
                  <a:schemeClr val="tx1"/>
                </a:solidFill>
              </a:rPr>
              <a:t>the plane, we find our seats.</a:t>
            </a:r>
            <a:endParaRPr lang="ru-RU" dirty="0">
              <a:solidFill>
                <a:schemeClr val="tx1"/>
              </a:solidFill>
            </a:endParaRPr>
          </a:p>
        </p:txBody>
      </p:sp>
      <p:pic>
        <p:nvPicPr>
          <p:cNvPr id="6" name="Содержимое 5" descr="выход.jpg"/>
          <p:cNvPicPr>
            <a:picLocks noGrp="1" noChangeAspect="1"/>
          </p:cNvPicPr>
          <p:nvPr>
            <p:ph sz="half" idx="1"/>
          </p:nvPr>
        </p:nvPicPr>
        <p:blipFill>
          <a:blip r:embed="rId3" cstate="print"/>
          <a:stretch>
            <a:fillRect/>
          </a:stretch>
        </p:blipFill>
        <p:spPr>
          <a:xfrm>
            <a:off x="500034" y="285728"/>
            <a:ext cx="3714776" cy="3143272"/>
          </a:xfrm>
        </p:spPr>
      </p:pic>
      <p:pic>
        <p:nvPicPr>
          <p:cNvPr id="4" name="Рисунок 3" descr="get on board the plane.jpg"/>
          <p:cNvPicPr>
            <a:picLocks noChangeAspect="1"/>
          </p:cNvPicPr>
          <p:nvPr/>
        </p:nvPicPr>
        <p:blipFill>
          <a:blip r:embed="rId4" cstate="print"/>
          <a:stretch>
            <a:fillRect/>
          </a:stretch>
        </p:blipFill>
        <p:spPr>
          <a:xfrm>
            <a:off x="4714876" y="1500174"/>
            <a:ext cx="3810000" cy="2857500"/>
          </a:xfrm>
          <a:prstGeom prst="rect">
            <a:avLst/>
          </a:prstGeom>
        </p:spPr>
      </p:pic>
      <p:pic>
        <p:nvPicPr>
          <p:cNvPr id="8" name="~PP2197.WAV">
            <a:hlinkClick r:id="" action="ppaction://media"/>
          </p:cNvPr>
          <p:cNvPicPr>
            <a:picLocks noRot="1" noChangeAspect="1"/>
          </p:cNvPicPr>
          <p:nvPr>
            <a:wavAudioFile r:embed="rId1" name="~PP2197.WAV"/>
          </p:nvPr>
        </p:nvPicPr>
        <p:blipFill>
          <a:blip r:embed="rId5"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8" presetClass="entr" presetSubtype="1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strips(downLeft)">
                                      <p:cBhvr>
                                        <p:cTn id="9" dur="500"/>
                                        <p:tgtEl>
                                          <p:spTgt spid="6"/>
                                        </p:tgtEl>
                                      </p:cBhvr>
                                    </p:animEffect>
                                  </p:childTnLst>
                                </p:cTn>
                              </p:par>
                              <p:par>
                                <p:cTn id="10" presetID="18" presetClass="entr" presetSubtype="1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928934"/>
            <a:ext cx="7481776" cy="1214446"/>
          </a:xfrm>
        </p:spPr>
        <p:txBody>
          <a:bodyPr/>
          <a:lstStyle/>
          <a:p>
            <a:pPr algn="l"/>
            <a:r>
              <a:rPr lang="en-US" dirty="0" smtClean="0"/>
              <a:t>	</a:t>
            </a:r>
            <a:r>
              <a:rPr lang="en-US" dirty="0" smtClean="0">
                <a:solidFill>
                  <a:schemeClr val="tx1"/>
                </a:solidFill>
              </a:rPr>
              <a:t>If we have </a:t>
            </a:r>
            <a:r>
              <a:rPr lang="en-US" u="sng" dirty="0" smtClean="0">
                <a:solidFill>
                  <a:schemeClr val="tx1"/>
                </a:solidFill>
              </a:rPr>
              <a:t>hand luggage</a:t>
            </a:r>
            <a:r>
              <a:rPr lang="en-US" dirty="0" smtClean="0">
                <a:solidFill>
                  <a:schemeClr val="tx1"/>
                </a:solidFill>
              </a:rPr>
              <a:t>, we can put it under our seats or in the </a:t>
            </a:r>
            <a:r>
              <a:rPr lang="en-US" u="sng" dirty="0" smtClean="0">
                <a:solidFill>
                  <a:schemeClr val="tx1"/>
                </a:solidFill>
              </a:rPr>
              <a:t>overhead locker </a:t>
            </a:r>
            <a:r>
              <a:rPr lang="en-US" dirty="0" smtClean="0">
                <a:solidFill>
                  <a:schemeClr val="tx1"/>
                </a:solidFill>
              </a:rPr>
              <a:t>above our seats.</a:t>
            </a:r>
            <a:endParaRPr lang="ru-RU" dirty="0">
              <a:solidFill>
                <a:schemeClr val="tx1"/>
              </a:solidFill>
            </a:endParaRPr>
          </a:p>
        </p:txBody>
      </p:sp>
      <p:pic>
        <p:nvPicPr>
          <p:cNvPr id="6" name="Содержимое 5" descr="_Hand_Baggage.jpg"/>
          <p:cNvPicPr>
            <a:picLocks noGrp="1" noChangeAspect="1"/>
          </p:cNvPicPr>
          <p:nvPr>
            <p:ph sz="half" idx="1"/>
          </p:nvPr>
        </p:nvPicPr>
        <p:blipFill>
          <a:blip r:embed="rId3" cstate="print"/>
          <a:stretch>
            <a:fillRect/>
          </a:stretch>
        </p:blipFill>
        <p:spPr>
          <a:xfrm>
            <a:off x="1357290" y="214290"/>
            <a:ext cx="2928958" cy="2500330"/>
          </a:xfrm>
        </p:spPr>
      </p:pic>
      <p:pic>
        <p:nvPicPr>
          <p:cNvPr id="2051" name="Picture 3" descr="C:\Users\Евген\Pictures\Организатор клипов (Microsoft)\j0430650.jpg"/>
          <p:cNvPicPr>
            <a:picLocks noChangeAspect="1" noChangeArrowheads="1"/>
          </p:cNvPicPr>
          <p:nvPr/>
        </p:nvPicPr>
        <p:blipFill>
          <a:blip r:embed="rId4" cstate="print"/>
          <a:srcRect/>
          <a:stretch>
            <a:fillRect/>
          </a:stretch>
        </p:blipFill>
        <p:spPr bwMode="auto">
          <a:xfrm>
            <a:off x="4929190" y="928671"/>
            <a:ext cx="2928958" cy="1857388"/>
          </a:xfrm>
          <a:prstGeom prst="rect">
            <a:avLst/>
          </a:prstGeom>
          <a:noFill/>
        </p:spPr>
      </p:pic>
      <p:pic>
        <p:nvPicPr>
          <p:cNvPr id="7" name="Рисунок 6" descr="over head locker.jpg"/>
          <p:cNvPicPr>
            <a:picLocks noChangeAspect="1"/>
          </p:cNvPicPr>
          <p:nvPr/>
        </p:nvPicPr>
        <p:blipFill>
          <a:blip r:embed="rId5" cstate="print"/>
          <a:stretch>
            <a:fillRect/>
          </a:stretch>
        </p:blipFill>
        <p:spPr>
          <a:xfrm>
            <a:off x="3929058" y="3714752"/>
            <a:ext cx="4071966" cy="2928958"/>
          </a:xfrm>
          <a:prstGeom prst="rect">
            <a:avLst/>
          </a:prstGeom>
        </p:spPr>
      </p:pic>
      <p:pic>
        <p:nvPicPr>
          <p:cNvPr id="8" name="~PP3778.WAV">
            <a:hlinkClick r:id="" action="ppaction://media"/>
          </p:cNvPr>
          <p:cNvPicPr>
            <a:picLocks noRot="1" noChangeAspect="1"/>
          </p:cNvPicPr>
          <p:nvPr>
            <a:wavAudioFile r:embed="rId1" name="~PP3778.WAV"/>
          </p:nvPr>
        </p:nvPicPr>
        <p:blipFill>
          <a:blip r:embed="rId6"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8"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in)">
                                      <p:cBhvr>
                                        <p:cTn id="9" dur="2000"/>
                                        <p:tgtEl>
                                          <p:spTgt spid="6"/>
                                        </p:tgtEl>
                                      </p:cBhvr>
                                    </p:animEffect>
                                  </p:childTnLst>
                                </p:cTn>
                              </p:par>
                              <p:par>
                                <p:cTn id="10" presetID="3" presetClass="entr" presetSubtype="1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786322"/>
            <a:ext cx="7481776" cy="1785950"/>
          </a:xfrm>
        </p:spPr>
        <p:txBody>
          <a:bodyPr/>
          <a:lstStyle/>
          <a:p>
            <a:pPr algn="l"/>
            <a:r>
              <a:rPr lang="en-US" dirty="0" smtClean="0">
                <a:solidFill>
                  <a:schemeClr val="tx1"/>
                </a:solidFill>
              </a:rPr>
              <a:t/>
            </a:r>
            <a:br>
              <a:rPr lang="en-US" dirty="0" smtClean="0">
                <a:solidFill>
                  <a:schemeClr val="tx1"/>
                </a:solidFill>
              </a:rPr>
            </a:br>
            <a:r>
              <a:rPr lang="en-US" dirty="0" smtClean="0">
                <a:solidFill>
                  <a:schemeClr val="tx1"/>
                </a:solidFill>
              </a:rPr>
              <a:t> The plane arrives on the ground, we have to wait for it to stop</a:t>
            </a:r>
            <a:r>
              <a:rPr lang="ru-RU" dirty="0" smtClean="0">
                <a:solidFill>
                  <a:schemeClr val="tx1"/>
                </a:solidFill>
              </a:rPr>
              <a:t>.</a:t>
            </a:r>
            <a:r>
              <a:rPr lang="en-US" dirty="0" smtClean="0">
                <a:solidFill>
                  <a:schemeClr val="tx1"/>
                </a:solidFill>
              </a:rPr>
              <a:t> Then the doors are open, we </a:t>
            </a:r>
            <a:r>
              <a:rPr lang="en-US" u="sng" dirty="0" smtClean="0">
                <a:solidFill>
                  <a:schemeClr val="tx1"/>
                </a:solidFill>
              </a:rPr>
              <a:t>get off the plane.</a:t>
            </a:r>
            <a:endParaRPr lang="ru-RU" dirty="0">
              <a:solidFill>
                <a:schemeClr val="tx1"/>
              </a:solidFill>
            </a:endParaRPr>
          </a:p>
        </p:txBody>
      </p:sp>
      <p:pic>
        <p:nvPicPr>
          <p:cNvPr id="5" name="Содержимое 4" descr="посадка самолёта.jpg"/>
          <p:cNvPicPr>
            <a:picLocks noGrp="1" noChangeAspect="1"/>
          </p:cNvPicPr>
          <p:nvPr>
            <p:ph sz="half" idx="1"/>
          </p:nvPr>
        </p:nvPicPr>
        <p:blipFill>
          <a:blip r:embed="rId3" cstate="print"/>
          <a:stretch>
            <a:fillRect/>
          </a:stretch>
        </p:blipFill>
        <p:spPr>
          <a:xfrm>
            <a:off x="1357290" y="857232"/>
            <a:ext cx="6500858" cy="3857652"/>
          </a:xfrm>
        </p:spPr>
      </p:pic>
      <p:pic>
        <p:nvPicPr>
          <p:cNvPr id="4" name="~PP833.WAV">
            <a:hlinkClick r:id="" action="ppaction://media"/>
          </p:cNvPr>
          <p:cNvPicPr>
            <a:picLocks noRot="1" noChangeAspect="1"/>
          </p:cNvPicPr>
          <p:nvPr>
            <a:wavAudioFile r:embed="rId1" name="~PP833.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4"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ox(i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357826"/>
            <a:ext cx="7481776" cy="1214446"/>
          </a:xfrm>
        </p:spPr>
        <p:txBody>
          <a:bodyPr/>
          <a:lstStyle/>
          <a:p>
            <a:pPr algn="just"/>
            <a:r>
              <a:rPr lang="en-US" dirty="0" smtClean="0"/>
              <a:t>	</a:t>
            </a:r>
            <a:r>
              <a:rPr lang="en-US" dirty="0" smtClean="0">
                <a:solidFill>
                  <a:schemeClr val="tx1"/>
                </a:solidFill>
              </a:rPr>
              <a:t> When we get off the plane, we go to the </a:t>
            </a:r>
            <a:r>
              <a:rPr lang="en-US" u="sng" dirty="0" smtClean="0">
                <a:solidFill>
                  <a:schemeClr val="tx1"/>
                </a:solidFill>
              </a:rPr>
              <a:t>terminal building</a:t>
            </a:r>
            <a:r>
              <a:rPr lang="en-US" dirty="0" smtClean="0">
                <a:solidFill>
                  <a:schemeClr val="tx1"/>
                </a:solidFill>
              </a:rPr>
              <a:t>.</a:t>
            </a:r>
            <a:endParaRPr lang="ru-RU" dirty="0">
              <a:solidFill>
                <a:schemeClr val="tx1"/>
              </a:solidFill>
            </a:endParaRPr>
          </a:p>
        </p:txBody>
      </p:sp>
      <p:pic>
        <p:nvPicPr>
          <p:cNvPr id="5" name="Содержимое 4" descr="get off the plane.jpg"/>
          <p:cNvPicPr>
            <a:picLocks noGrp="1" noChangeAspect="1"/>
          </p:cNvPicPr>
          <p:nvPr>
            <p:ph sz="half" idx="1"/>
          </p:nvPr>
        </p:nvPicPr>
        <p:blipFill>
          <a:blip r:embed="rId3" cstate="print"/>
          <a:stretch>
            <a:fillRect/>
          </a:stretch>
        </p:blipFill>
        <p:spPr>
          <a:xfrm>
            <a:off x="1214414" y="428604"/>
            <a:ext cx="6916764" cy="4643470"/>
          </a:xfrm>
        </p:spPr>
      </p:pic>
      <p:pic>
        <p:nvPicPr>
          <p:cNvPr id="4" name="~PP870.WAV">
            <a:hlinkClick r:id="" action="ppaction://media"/>
          </p:cNvPr>
          <p:cNvPicPr>
            <a:picLocks noRot="1" noChangeAspect="1"/>
          </p:cNvPicPr>
          <p:nvPr>
            <a:wavAudioFile r:embed="rId1" name="~PP870.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6" presetClass="entr" presetSubtype="2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29264"/>
            <a:ext cx="7481776" cy="1143008"/>
          </a:xfrm>
        </p:spPr>
        <p:txBody>
          <a:bodyPr/>
          <a:lstStyle/>
          <a:p>
            <a:pPr algn="l"/>
            <a:r>
              <a:rPr lang="en-US" dirty="0" smtClean="0">
                <a:solidFill>
                  <a:schemeClr val="tx1"/>
                </a:solidFill>
              </a:rPr>
              <a:t/>
            </a:r>
            <a:br>
              <a:rPr lang="en-US" dirty="0" smtClean="0">
                <a:solidFill>
                  <a:schemeClr val="tx1"/>
                </a:solidFill>
              </a:rPr>
            </a:br>
            <a:r>
              <a:rPr lang="en-US" dirty="0" smtClean="0">
                <a:solidFill>
                  <a:schemeClr val="tx1"/>
                </a:solidFill>
              </a:rPr>
              <a:t>At </a:t>
            </a:r>
            <a:r>
              <a:rPr lang="en-US" u="sng" dirty="0" smtClean="0">
                <a:solidFill>
                  <a:schemeClr val="tx1"/>
                </a:solidFill>
              </a:rPr>
              <a:t>the baggage reclaim </a:t>
            </a:r>
            <a:r>
              <a:rPr lang="en-US" dirty="0" smtClean="0">
                <a:solidFill>
                  <a:schemeClr val="tx1"/>
                </a:solidFill>
              </a:rPr>
              <a:t>we collect our luggage.</a:t>
            </a:r>
            <a:endParaRPr lang="ru-RU" dirty="0">
              <a:solidFill>
                <a:schemeClr val="tx1"/>
              </a:solidFill>
            </a:endParaRPr>
          </a:p>
        </p:txBody>
      </p:sp>
      <p:pic>
        <p:nvPicPr>
          <p:cNvPr id="1026" name="Picture 2" descr="C:\Users\Евген\Pictures\Организатор клипов (Microsoft)\j0400844.jpg"/>
          <p:cNvPicPr>
            <a:picLocks noGrp="1" noChangeAspect="1" noChangeArrowheads="1"/>
          </p:cNvPicPr>
          <p:nvPr>
            <p:ph sz="half" idx="1"/>
          </p:nvPr>
        </p:nvPicPr>
        <p:blipFill>
          <a:blip r:embed="rId3" cstate="print"/>
          <a:srcRect/>
          <a:stretch>
            <a:fillRect/>
          </a:stretch>
        </p:blipFill>
        <p:spPr bwMode="auto">
          <a:xfrm>
            <a:off x="1357290" y="500042"/>
            <a:ext cx="6643734" cy="4929222"/>
          </a:xfrm>
          <a:prstGeom prst="rect">
            <a:avLst/>
          </a:prstGeom>
          <a:noFill/>
        </p:spPr>
      </p:pic>
      <p:pic>
        <p:nvPicPr>
          <p:cNvPr id="5" name="~PP3915.WAV">
            <a:hlinkClick r:id="" action="ppaction://media"/>
          </p:cNvPr>
          <p:cNvPicPr>
            <a:picLocks noRot="1" noChangeAspect="1"/>
          </p:cNvPicPr>
          <p:nvPr>
            <a:wavAudioFile r:embed="rId1" name="~PP3915.WAV"/>
          </p:nvPr>
        </p:nvPicPr>
        <p:blipFill>
          <a:blip r:embed="rId4"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8" presetClass="entr" presetSubtype="12"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strips(downLeft)">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29264"/>
            <a:ext cx="7481776" cy="1214446"/>
          </a:xfrm>
        </p:spPr>
        <p:txBody>
          <a:bodyPr/>
          <a:lstStyle/>
          <a:p>
            <a:pPr algn="just"/>
            <a:r>
              <a:rPr lang="en-US" dirty="0" smtClean="0"/>
              <a:t>	</a:t>
            </a:r>
            <a:r>
              <a:rPr lang="en-US" dirty="0" smtClean="0">
                <a:solidFill>
                  <a:schemeClr val="tx1"/>
                </a:solidFill>
              </a:rPr>
              <a:t> Then we pass through </a:t>
            </a:r>
            <a:r>
              <a:rPr lang="en-US" u="sng" dirty="0" smtClean="0">
                <a:solidFill>
                  <a:schemeClr val="tx1"/>
                </a:solidFill>
              </a:rPr>
              <a:t>customs</a:t>
            </a:r>
            <a:r>
              <a:rPr lang="en-US" dirty="0" smtClean="0">
                <a:solidFill>
                  <a:schemeClr val="tx1"/>
                </a:solidFill>
              </a:rPr>
              <a:t>, here we can declare our goods.</a:t>
            </a:r>
            <a:endParaRPr lang="ru-RU" dirty="0">
              <a:solidFill>
                <a:schemeClr val="tx1"/>
              </a:solidFill>
            </a:endParaRPr>
          </a:p>
        </p:txBody>
      </p:sp>
      <p:pic>
        <p:nvPicPr>
          <p:cNvPr id="5" name="Содержимое 4" descr="YVR-US-Customs.bmp"/>
          <p:cNvPicPr>
            <a:picLocks noGrp="1" noChangeAspect="1"/>
          </p:cNvPicPr>
          <p:nvPr>
            <p:ph sz="half" idx="1"/>
          </p:nvPr>
        </p:nvPicPr>
        <p:blipFill>
          <a:blip r:embed="rId3" cstate="print"/>
          <a:stretch>
            <a:fillRect/>
          </a:stretch>
        </p:blipFill>
        <p:spPr>
          <a:xfrm>
            <a:off x="1285852" y="571480"/>
            <a:ext cx="6429420" cy="4643470"/>
          </a:xfrm>
        </p:spPr>
      </p:pic>
      <p:pic>
        <p:nvPicPr>
          <p:cNvPr id="7" name="~PP1271.WAV">
            <a:hlinkClick r:id="" action="ppaction://media"/>
          </p:cNvPr>
          <p:cNvPicPr>
            <a:picLocks noRot="1" noChangeAspect="1"/>
          </p:cNvPicPr>
          <p:nvPr>
            <a:wavAudioFile r:embed="rId1" name="~PP1271.WAV"/>
          </p:nvPr>
        </p:nvPicPr>
        <p:blipFill>
          <a:blip r:embed="rId4" cstate="print"/>
          <a:stretch>
            <a:fillRect/>
          </a:stretch>
        </p:blipFill>
        <p:spPr>
          <a:xfrm>
            <a:off x="8661400" y="6375400"/>
            <a:ext cx="304800" cy="304800"/>
          </a:xfrm>
          <a:prstGeom prst="rect">
            <a:avLst/>
          </a:prstGeom>
        </p:spPr>
      </p:pic>
    </p:spTree>
  </p:cSld>
  <p:clrMapOvr>
    <a:masterClrMapping/>
  </p:clrMapOvr>
  <p:transition advTm="5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286388"/>
            <a:ext cx="7481776" cy="1285884"/>
          </a:xfrm>
        </p:spPr>
        <p:txBody>
          <a:bodyPr/>
          <a:lstStyle/>
          <a:p>
            <a:pPr algn="just"/>
            <a:r>
              <a:rPr lang="en-US" dirty="0" smtClean="0"/>
              <a:t>	</a:t>
            </a:r>
            <a:r>
              <a:rPr lang="en-US" dirty="0" smtClean="0">
                <a:solidFill>
                  <a:schemeClr val="tx1"/>
                </a:solidFill>
              </a:rPr>
              <a:t>If we are lucky, we can </a:t>
            </a:r>
            <a:r>
              <a:rPr lang="en-US" u="sng" dirty="0" smtClean="0">
                <a:solidFill>
                  <a:schemeClr val="tx1"/>
                </a:solidFill>
              </a:rPr>
              <a:t>get a bus, taxi or train </a:t>
            </a:r>
            <a:r>
              <a:rPr lang="en-US" dirty="0" smtClean="0">
                <a:solidFill>
                  <a:schemeClr val="tx1"/>
                </a:solidFill>
              </a:rPr>
              <a:t>to the center of a town without waiting too long.</a:t>
            </a:r>
            <a:endParaRPr lang="ru-RU" dirty="0">
              <a:solidFill>
                <a:schemeClr val="tx1"/>
              </a:solidFill>
            </a:endParaRPr>
          </a:p>
        </p:txBody>
      </p:sp>
      <p:pic>
        <p:nvPicPr>
          <p:cNvPr id="7" name="Рисунок 6" descr="у аэропорта хитроу.jpg"/>
          <p:cNvPicPr>
            <a:picLocks noChangeAspect="1"/>
          </p:cNvPicPr>
          <p:nvPr/>
        </p:nvPicPr>
        <p:blipFill>
          <a:blip r:embed="rId3" cstate="print"/>
          <a:stretch>
            <a:fillRect/>
          </a:stretch>
        </p:blipFill>
        <p:spPr>
          <a:xfrm>
            <a:off x="214282" y="142852"/>
            <a:ext cx="3714776" cy="3043255"/>
          </a:xfrm>
          <a:prstGeom prst="rect">
            <a:avLst/>
          </a:prstGeom>
        </p:spPr>
      </p:pic>
      <p:pic>
        <p:nvPicPr>
          <p:cNvPr id="6" name="Рисунок 5" descr="big_train_kvk.bmp"/>
          <p:cNvPicPr>
            <a:picLocks noChangeAspect="1"/>
          </p:cNvPicPr>
          <p:nvPr/>
        </p:nvPicPr>
        <p:blipFill>
          <a:blip r:embed="rId4" cstate="print"/>
          <a:stretch>
            <a:fillRect/>
          </a:stretch>
        </p:blipFill>
        <p:spPr>
          <a:xfrm>
            <a:off x="5786446" y="3000372"/>
            <a:ext cx="2857520" cy="2214578"/>
          </a:xfrm>
          <a:prstGeom prst="rect">
            <a:avLst/>
          </a:prstGeom>
        </p:spPr>
      </p:pic>
      <p:pic>
        <p:nvPicPr>
          <p:cNvPr id="5" name="Содержимое 4" descr="taxi1.jpg"/>
          <p:cNvPicPr>
            <a:picLocks noGrp="1" noChangeAspect="1"/>
          </p:cNvPicPr>
          <p:nvPr>
            <p:ph sz="half" idx="1"/>
          </p:nvPr>
        </p:nvPicPr>
        <p:blipFill>
          <a:blip r:embed="rId5" cstate="print"/>
          <a:stretch>
            <a:fillRect/>
          </a:stretch>
        </p:blipFill>
        <p:spPr>
          <a:xfrm>
            <a:off x="3071802" y="1571612"/>
            <a:ext cx="3429024" cy="2143140"/>
          </a:xfrm>
        </p:spPr>
      </p:pic>
      <p:pic>
        <p:nvPicPr>
          <p:cNvPr id="8" name="~PP2997.WAV">
            <a:hlinkClick r:id="" action="ppaction://media"/>
          </p:cNvPr>
          <p:cNvPicPr>
            <a:picLocks noRot="1" noChangeAspect="1"/>
          </p:cNvPicPr>
          <p:nvPr>
            <a:wavAudioFile r:embed="rId1" name="~PP2997.WAV"/>
          </p:nvPr>
        </p:nvPicPr>
        <p:blipFill>
          <a:blip r:embed="rId6"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9"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500"/>
                                        <p:tgtEl>
                                          <p:spTgt spid="7"/>
                                        </p:tgtEl>
                                      </p:cBhvr>
                                    </p:animEffect>
                                  </p:childTnLst>
                                </p:cTn>
                              </p:par>
                              <p:par>
                                <p:cTn id="10" presetID="24"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57166"/>
            <a:ext cx="7481776" cy="928694"/>
          </a:xfrm>
        </p:spPr>
        <p:txBody>
          <a:bodyPr/>
          <a:lstStyle/>
          <a:p>
            <a:pPr algn="l"/>
            <a:r>
              <a:rPr lang="en-US" sz="3200" dirty="0" smtClean="0">
                <a:solidFill>
                  <a:schemeClr val="tx1"/>
                </a:solidFill>
              </a:rPr>
              <a:t>Let’s check your homework.</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ru-RU" dirty="0">
              <a:solidFill>
                <a:schemeClr val="tx1"/>
              </a:solidFill>
            </a:endParaRPr>
          </a:p>
        </p:txBody>
      </p:sp>
      <p:sp>
        <p:nvSpPr>
          <p:cNvPr id="3" name="Текст 2"/>
          <p:cNvSpPr>
            <a:spLocks noGrp="1"/>
          </p:cNvSpPr>
          <p:nvPr>
            <p:ph type="body" idx="2"/>
          </p:nvPr>
        </p:nvSpPr>
        <p:spPr>
          <a:xfrm>
            <a:off x="1214414" y="2857496"/>
            <a:ext cx="6000792" cy="3412006"/>
          </a:xfrm>
        </p:spPr>
        <p:txBody>
          <a:bodyPr>
            <a:normAutofit/>
          </a:bodyPr>
          <a:lstStyle/>
          <a:p>
            <a:pPr algn="l">
              <a:buFont typeface="Wingdings" pitchFamily="2" charset="2"/>
              <a:buChar char="§"/>
            </a:pPr>
            <a:r>
              <a:rPr lang="ru-RU" sz="3200" dirty="0" smtClean="0"/>
              <a:t>Контроль лексических конструкций.</a:t>
            </a:r>
          </a:p>
          <a:p>
            <a:pPr algn="l">
              <a:buFont typeface="Wingdings" pitchFamily="2" charset="2"/>
              <a:buChar char="§"/>
            </a:pPr>
            <a:r>
              <a:rPr lang="ru-RU" sz="3200" dirty="0" smtClean="0"/>
              <a:t>Вид деятельности</a:t>
            </a:r>
            <a:r>
              <a:rPr lang="en-US" sz="3200" dirty="0" smtClean="0"/>
              <a:t>:</a:t>
            </a:r>
            <a:r>
              <a:rPr lang="ru-RU" sz="3200" dirty="0" smtClean="0"/>
              <a:t> перевод.</a:t>
            </a:r>
          </a:p>
          <a:p>
            <a:pPr algn="l">
              <a:buFont typeface="Wingdings" pitchFamily="2" charset="2"/>
              <a:buChar char="§"/>
            </a:pPr>
            <a:r>
              <a:rPr lang="ru-RU" sz="3200" dirty="0" smtClean="0"/>
              <a:t>Режим работы</a:t>
            </a:r>
            <a:r>
              <a:rPr lang="en-US" sz="3200" dirty="0" smtClean="0"/>
              <a:t>: </a:t>
            </a:r>
            <a:r>
              <a:rPr lang="ru-RU" sz="3200" dirty="0" smtClean="0"/>
              <a:t>У-уч1,уч2,…</a:t>
            </a:r>
            <a:endParaRPr lang="ru-RU" sz="3200" dirty="0"/>
          </a:p>
        </p:txBody>
      </p:sp>
      <p:sp>
        <p:nvSpPr>
          <p:cNvPr id="4" name="Содержимое 3"/>
          <p:cNvSpPr>
            <a:spLocks noGrp="1"/>
          </p:cNvSpPr>
          <p:nvPr>
            <p:ph sz="half" idx="1"/>
          </p:nvPr>
        </p:nvSpPr>
        <p:spPr>
          <a:xfrm>
            <a:off x="357158" y="1285860"/>
            <a:ext cx="8037034" cy="1214446"/>
          </a:xfrm>
        </p:spPr>
        <p:txBody>
          <a:bodyPr/>
          <a:lstStyle/>
          <a:p>
            <a:pPr>
              <a:buNone/>
            </a:pPr>
            <a:r>
              <a:rPr lang="en-US" dirty="0" smtClean="0"/>
              <a:t>WB Unit 5, Lesson 1-2, Ex. 3</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229600" cy="727058"/>
          </a:xfrm>
        </p:spPr>
        <p:txBody>
          <a:bodyPr>
            <a:normAutofit/>
          </a:bodyPr>
          <a:lstStyle/>
          <a:p>
            <a:pPr algn="ctr"/>
            <a:r>
              <a:rPr lang="en-US" sz="3200" dirty="0" smtClean="0">
                <a:solidFill>
                  <a:schemeClr val="tx1"/>
                </a:solidFill>
              </a:rPr>
              <a:t>Check up </a:t>
            </a:r>
            <a:r>
              <a:rPr lang="en-US" sz="3200" dirty="0" smtClean="0">
                <a:solidFill>
                  <a:schemeClr val="tx1"/>
                </a:solidFill>
                <a:effectLst/>
              </a:rPr>
              <a:t>yourselves</a:t>
            </a:r>
            <a:r>
              <a:rPr lang="en-US" sz="3200" dirty="0" smtClean="0">
                <a:solidFill>
                  <a:schemeClr val="tx1"/>
                </a:solidFill>
              </a:rPr>
              <a:t>:</a:t>
            </a:r>
            <a:endParaRPr lang="ru-RU" sz="3200" dirty="0">
              <a:solidFill>
                <a:schemeClr val="tx1"/>
              </a:solidFill>
            </a:endParaRPr>
          </a:p>
        </p:txBody>
      </p:sp>
      <p:sp>
        <p:nvSpPr>
          <p:cNvPr id="6" name="Содержимое 5"/>
          <p:cNvSpPr>
            <a:spLocks noGrp="1"/>
          </p:cNvSpPr>
          <p:nvPr>
            <p:ph sz="quarter" idx="2"/>
          </p:nvPr>
        </p:nvSpPr>
        <p:spPr>
          <a:xfrm>
            <a:off x="457200" y="1000108"/>
            <a:ext cx="4040188" cy="5072098"/>
          </a:xfrm>
        </p:spPr>
        <p:txBody>
          <a:bodyPr>
            <a:normAutofit fontScale="92500" lnSpcReduction="20000"/>
          </a:bodyPr>
          <a:lstStyle/>
          <a:p>
            <a:pPr marL="624078" indent="-514350">
              <a:buFont typeface="+mj-lt"/>
              <a:buAutoNum type="arabicPeriod"/>
            </a:pPr>
            <a:r>
              <a:rPr lang="en-US" dirty="0" smtClean="0"/>
              <a:t>check-in desk</a:t>
            </a:r>
          </a:p>
          <a:p>
            <a:pPr marL="624078" indent="-514350">
              <a:buFont typeface="+mj-lt"/>
              <a:buAutoNum type="arabicPeriod"/>
            </a:pPr>
            <a:r>
              <a:rPr lang="en-US" dirty="0" smtClean="0"/>
              <a:t>excess baggage</a:t>
            </a:r>
          </a:p>
          <a:p>
            <a:pPr marL="624078" indent="-514350">
              <a:buFont typeface="+mj-lt"/>
              <a:buAutoNum type="arabicPeriod"/>
            </a:pPr>
            <a:r>
              <a:rPr lang="en-US" dirty="0" smtClean="0"/>
              <a:t>lost property office</a:t>
            </a:r>
          </a:p>
          <a:p>
            <a:pPr marL="624078" indent="-514350">
              <a:buFont typeface="+mj-lt"/>
              <a:buAutoNum type="arabicPeriod"/>
            </a:pPr>
            <a:r>
              <a:rPr lang="en-US" dirty="0" smtClean="0"/>
              <a:t>boarding card</a:t>
            </a:r>
          </a:p>
          <a:p>
            <a:pPr marL="624078" indent="-514350">
              <a:buFont typeface="+mj-lt"/>
              <a:buAutoNum type="arabicPeriod"/>
            </a:pPr>
            <a:r>
              <a:rPr lang="en-US" dirty="0" smtClean="0"/>
              <a:t>passport control</a:t>
            </a:r>
          </a:p>
          <a:p>
            <a:pPr marL="624078" indent="-514350">
              <a:buFont typeface="+mj-lt"/>
              <a:buAutoNum type="arabicPeriod"/>
            </a:pPr>
            <a:r>
              <a:rPr lang="en-US" dirty="0" smtClean="0"/>
              <a:t>departure lounge</a:t>
            </a:r>
          </a:p>
          <a:p>
            <a:pPr marL="624078" indent="-514350">
              <a:buFont typeface="+mj-lt"/>
              <a:buAutoNum type="arabicPeriod"/>
            </a:pPr>
            <a:r>
              <a:rPr lang="en-US" dirty="0" smtClean="0"/>
              <a:t>duty-free</a:t>
            </a:r>
          </a:p>
          <a:p>
            <a:pPr marL="624078" indent="-514350">
              <a:buFont typeface="+mj-lt"/>
              <a:buAutoNum type="arabicPeriod"/>
            </a:pPr>
            <a:r>
              <a:rPr lang="en-US" dirty="0" smtClean="0"/>
              <a:t>gate </a:t>
            </a:r>
            <a:endParaRPr lang="ru-RU" dirty="0" smtClean="0"/>
          </a:p>
          <a:p>
            <a:pPr marL="624078" indent="-514350">
              <a:buFont typeface="+mj-lt"/>
              <a:buAutoNum type="arabicPeriod"/>
            </a:pPr>
            <a:r>
              <a:rPr lang="en-US" dirty="0" smtClean="0"/>
              <a:t>hand luggage</a:t>
            </a:r>
            <a:endParaRPr lang="ru-RU" dirty="0" smtClean="0"/>
          </a:p>
          <a:p>
            <a:pPr marL="624078" indent="-514350">
              <a:buFont typeface="+mj-lt"/>
              <a:buAutoNum type="arabicPeriod"/>
            </a:pPr>
            <a:r>
              <a:rPr lang="en-US" dirty="0" smtClean="0"/>
              <a:t>overhead locker</a:t>
            </a:r>
            <a:endParaRPr lang="ru-RU" dirty="0" smtClean="0"/>
          </a:p>
          <a:p>
            <a:pPr marL="624078" indent="-514350">
              <a:buFont typeface="+mj-lt"/>
              <a:buAutoNum type="arabicPeriod"/>
            </a:pPr>
            <a:r>
              <a:rPr lang="en-US" dirty="0" smtClean="0"/>
              <a:t>to get off the plane</a:t>
            </a:r>
          </a:p>
          <a:p>
            <a:pPr marL="624078" indent="-514350">
              <a:buFont typeface="+mj-lt"/>
              <a:buAutoNum type="arabicPeriod"/>
            </a:pPr>
            <a:r>
              <a:rPr lang="en-US" dirty="0" smtClean="0"/>
              <a:t>terminal building </a:t>
            </a:r>
          </a:p>
          <a:p>
            <a:pPr marL="624078" indent="-514350">
              <a:buFont typeface="+mj-lt"/>
              <a:buAutoNum type="arabicPeriod"/>
            </a:pPr>
            <a:r>
              <a:rPr lang="en-US" dirty="0" smtClean="0"/>
              <a:t>baggage reclaim</a:t>
            </a:r>
          </a:p>
          <a:p>
            <a:pPr marL="624078" indent="-514350">
              <a:buFont typeface="+mj-lt"/>
              <a:buAutoNum type="arabicPeriod"/>
            </a:pPr>
            <a:r>
              <a:rPr lang="en-US" dirty="0" smtClean="0"/>
              <a:t>customs </a:t>
            </a:r>
            <a:endParaRPr lang="ru-RU" dirty="0" smtClean="0"/>
          </a:p>
          <a:p>
            <a:pPr marL="624078" indent="-514350">
              <a:buFont typeface="+mj-lt"/>
              <a:buAutoNum type="arabicPeriod"/>
            </a:pPr>
            <a:r>
              <a:rPr lang="en-US" dirty="0" smtClean="0"/>
              <a:t>to get a bus/taxi</a:t>
            </a:r>
            <a:endParaRPr lang="ru-RU" dirty="0" smtClean="0"/>
          </a:p>
          <a:p>
            <a:pPr marL="624078" indent="-514350">
              <a:buFont typeface="+mj-lt"/>
              <a:buAutoNum type="arabicPeriod"/>
            </a:pPr>
            <a:endParaRPr lang="ru-RU" dirty="0" smtClean="0"/>
          </a:p>
          <a:p>
            <a:pPr marL="624078" indent="-514350">
              <a:buFont typeface="+mj-lt"/>
              <a:buAutoNum type="arabicPeriod"/>
            </a:pPr>
            <a:endParaRPr lang="en-US" dirty="0" smtClean="0"/>
          </a:p>
          <a:p>
            <a:pPr>
              <a:buNone/>
            </a:pPr>
            <a:endParaRPr lang="ru-RU" dirty="0"/>
          </a:p>
        </p:txBody>
      </p:sp>
      <p:sp>
        <p:nvSpPr>
          <p:cNvPr id="7" name="Содержимое 6"/>
          <p:cNvSpPr>
            <a:spLocks noGrp="1"/>
          </p:cNvSpPr>
          <p:nvPr>
            <p:ph sz="quarter" idx="4"/>
          </p:nvPr>
        </p:nvSpPr>
        <p:spPr>
          <a:xfrm>
            <a:off x="4645025" y="928670"/>
            <a:ext cx="4041775" cy="5357850"/>
          </a:xfrm>
        </p:spPr>
        <p:txBody>
          <a:bodyPr>
            <a:normAutofit fontScale="85000" lnSpcReduction="10000"/>
          </a:bodyPr>
          <a:lstStyle/>
          <a:p>
            <a:pPr marL="566928" indent="-457200">
              <a:buFont typeface="+mj-lt"/>
              <a:buAutoNum type="arabicParenR"/>
            </a:pPr>
            <a:r>
              <a:rPr lang="ru-RU" dirty="0" smtClean="0"/>
              <a:t>стойки регистрации</a:t>
            </a:r>
            <a:endParaRPr lang="en-US" dirty="0" smtClean="0"/>
          </a:p>
          <a:p>
            <a:pPr marL="566928" indent="-457200">
              <a:buFont typeface="+mj-lt"/>
              <a:buAutoNum type="arabicParenR"/>
            </a:pPr>
            <a:r>
              <a:rPr lang="ru-RU" dirty="0" smtClean="0"/>
              <a:t>превышение нормы багажа</a:t>
            </a:r>
            <a:endParaRPr lang="en-US" dirty="0" smtClean="0"/>
          </a:p>
          <a:p>
            <a:pPr marL="566928" indent="-457200">
              <a:buFont typeface="+mj-lt"/>
              <a:buAutoNum type="arabicParenR"/>
            </a:pPr>
            <a:r>
              <a:rPr lang="ru-RU" dirty="0" smtClean="0"/>
              <a:t>бюро находок</a:t>
            </a:r>
          </a:p>
          <a:p>
            <a:pPr marL="566928" indent="-457200">
              <a:buFont typeface="+mj-lt"/>
              <a:buAutoNum type="arabicParenR"/>
            </a:pPr>
            <a:r>
              <a:rPr lang="ru-RU" dirty="0" smtClean="0"/>
              <a:t>посадочный талон</a:t>
            </a:r>
          </a:p>
          <a:p>
            <a:pPr marL="566928" indent="-457200">
              <a:buFont typeface="+mj-lt"/>
              <a:buAutoNum type="arabicParenR"/>
            </a:pPr>
            <a:r>
              <a:rPr lang="ru-RU" dirty="0" smtClean="0"/>
              <a:t>паспортный контроль</a:t>
            </a:r>
          </a:p>
          <a:p>
            <a:pPr marL="566928" indent="-457200">
              <a:buFont typeface="+mj-lt"/>
              <a:buAutoNum type="arabicParenR"/>
            </a:pPr>
            <a:r>
              <a:rPr lang="ru-RU" dirty="0" smtClean="0"/>
              <a:t>зал ожидания</a:t>
            </a:r>
          </a:p>
          <a:p>
            <a:pPr marL="566928" indent="-457200">
              <a:buFont typeface="+mj-lt"/>
              <a:buAutoNum type="arabicParenR"/>
            </a:pPr>
            <a:r>
              <a:rPr lang="ru-RU" dirty="0" smtClean="0"/>
              <a:t>магазин (где товары не облагаются налогом)</a:t>
            </a:r>
            <a:endParaRPr lang="en-US" dirty="0" smtClean="0"/>
          </a:p>
          <a:p>
            <a:pPr marL="566928" indent="-457200">
              <a:buFont typeface="+mj-lt"/>
              <a:buAutoNum type="arabicParenR"/>
            </a:pPr>
            <a:r>
              <a:rPr lang="ru-RU" dirty="0" smtClean="0"/>
              <a:t>выход </a:t>
            </a:r>
            <a:endParaRPr lang="en-US" dirty="0" smtClean="0"/>
          </a:p>
          <a:p>
            <a:pPr marL="566928" indent="-457200">
              <a:buFont typeface="+mj-lt"/>
              <a:buAutoNum type="arabicParenR"/>
            </a:pPr>
            <a:r>
              <a:rPr lang="ru-RU" dirty="0" smtClean="0"/>
              <a:t>ручная кладь</a:t>
            </a:r>
            <a:endParaRPr lang="en-US" dirty="0" smtClean="0"/>
          </a:p>
          <a:p>
            <a:pPr marL="566928" indent="-457200">
              <a:buFont typeface="+mj-lt"/>
              <a:buAutoNum type="arabicParenR"/>
            </a:pPr>
            <a:r>
              <a:rPr lang="ru-RU" dirty="0" smtClean="0"/>
              <a:t>верхний запирающийся шкафчик</a:t>
            </a:r>
            <a:endParaRPr lang="en-US" dirty="0" smtClean="0"/>
          </a:p>
          <a:p>
            <a:pPr marL="566928" indent="-457200">
              <a:buFont typeface="+mj-lt"/>
              <a:buAutoNum type="arabicParenR"/>
            </a:pPr>
            <a:r>
              <a:rPr lang="ru-RU" dirty="0" smtClean="0"/>
              <a:t>сходить с самолёта</a:t>
            </a:r>
            <a:endParaRPr lang="en-US" dirty="0" smtClean="0"/>
          </a:p>
          <a:p>
            <a:pPr marL="566928" indent="-457200">
              <a:buFont typeface="+mj-lt"/>
              <a:buAutoNum type="arabicParenR"/>
            </a:pPr>
            <a:r>
              <a:rPr lang="ru-RU" dirty="0" smtClean="0"/>
              <a:t>конечная станция </a:t>
            </a:r>
            <a:endParaRPr lang="en-US" dirty="0" smtClean="0"/>
          </a:p>
          <a:p>
            <a:pPr marL="566928" indent="-457200">
              <a:buFont typeface="+mj-lt"/>
              <a:buAutoNum type="arabicParenR"/>
            </a:pPr>
            <a:r>
              <a:rPr lang="ru-RU" dirty="0" smtClean="0"/>
              <a:t>место выдачи багажа</a:t>
            </a:r>
          </a:p>
          <a:p>
            <a:pPr marL="566928" indent="-457200">
              <a:buFont typeface="+mj-lt"/>
              <a:buAutoNum type="arabicParenR"/>
            </a:pPr>
            <a:r>
              <a:rPr lang="ru-RU" dirty="0" smtClean="0"/>
              <a:t>таможня </a:t>
            </a:r>
            <a:endParaRPr lang="en-US" dirty="0" smtClean="0"/>
          </a:p>
          <a:p>
            <a:pPr marL="566928" indent="-457200">
              <a:buFont typeface="+mj-lt"/>
              <a:buAutoNum type="arabicParenR"/>
            </a:pPr>
            <a:r>
              <a:rPr lang="ru-RU" dirty="0" smtClean="0"/>
              <a:t>добраться на автобусе</a:t>
            </a:r>
            <a:r>
              <a:rPr lang="en-US" dirty="0" smtClean="0"/>
              <a:t>/</a:t>
            </a:r>
            <a:r>
              <a:rPr lang="ru-RU" dirty="0" smtClean="0"/>
              <a:t>такси </a:t>
            </a:r>
            <a:endParaRPr lang="ru-RU" dirty="0"/>
          </a:p>
        </p:txBody>
      </p:sp>
      <p:pic>
        <p:nvPicPr>
          <p:cNvPr id="8" name="~PP1523.WAV">
            <a:hlinkClick r:id="" action="ppaction://media"/>
          </p:cNvPr>
          <p:cNvPicPr>
            <a:picLocks noRot="1" noChangeAspect="1"/>
          </p:cNvPicPr>
          <p:nvPr>
            <a:wavAudioFile r:embed="rId1" name="~PP1523.WAV"/>
          </p:nvPr>
        </p:nvPicPr>
        <p:blipFill>
          <a:blip r:embed="rId3" cstate="print"/>
          <a:stretch>
            <a:fillRect/>
          </a:stretch>
        </p:blipFill>
        <p:spPr>
          <a:xfrm>
            <a:off x="8661400" y="63754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57224" y="142852"/>
            <a:ext cx="7538952" cy="500066"/>
          </a:xfrm>
        </p:spPr>
        <p:txBody>
          <a:bodyPr>
            <a:normAutofit fontScale="90000"/>
          </a:bodyPr>
          <a:lstStyle/>
          <a:p>
            <a:pPr algn="ctr"/>
            <a:r>
              <a:rPr lang="en-US" dirty="0" smtClean="0"/>
              <a:t> </a:t>
            </a:r>
            <a:r>
              <a:rPr lang="en-US" sz="3100" b="1" dirty="0" smtClean="0">
                <a:solidFill>
                  <a:schemeClr val="tx1"/>
                </a:solidFill>
              </a:rPr>
              <a:t>Complete the words or phrases below using words from the box.</a:t>
            </a:r>
            <a:r>
              <a:rPr lang="en-US" dirty="0" smtClean="0"/>
              <a:t/>
            </a:r>
            <a:br>
              <a:rPr lang="en-US" dirty="0" smtClean="0"/>
            </a:br>
            <a:r>
              <a:rPr lang="en-US" dirty="0" smtClean="0"/>
              <a:t/>
            </a:r>
            <a:br>
              <a:rPr lang="en-US" dirty="0" smtClean="0"/>
            </a:br>
            <a:endParaRPr lang="ru-RU" dirty="0"/>
          </a:p>
        </p:txBody>
      </p:sp>
      <p:sp>
        <p:nvSpPr>
          <p:cNvPr id="6" name="Содержимое 5"/>
          <p:cNvSpPr>
            <a:spLocks noGrp="1"/>
          </p:cNvSpPr>
          <p:nvPr>
            <p:ph sz="half" idx="1"/>
          </p:nvPr>
        </p:nvSpPr>
        <p:spPr>
          <a:xfrm>
            <a:off x="914400" y="1071546"/>
            <a:ext cx="7479792" cy="3774774"/>
          </a:xfrm>
        </p:spPr>
        <p:txBody>
          <a:bodyPr>
            <a:noAutofit/>
          </a:bodyPr>
          <a:lstStyle/>
          <a:p>
            <a:pPr marL="566928" indent="-457200" algn="ctr">
              <a:buFont typeface="+mj-lt"/>
              <a:buAutoNum type="arabicPeriod"/>
            </a:pPr>
            <a:r>
              <a:rPr lang="en-US" sz="2400" dirty="0" smtClean="0"/>
              <a:t>Boarding ……….</a:t>
            </a:r>
          </a:p>
          <a:p>
            <a:pPr marL="566928" indent="-457200" algn="ctr">
              <a:buFont typeface="+mj-lt"/>
              <a:buAutoNum type="arabicPeriod"/>
            </a:pPr>
            <a:r>
              <a:rPr lang="en-US" sz="2400" dirty="0" smtClean="0"/>
              <a:t>Baggage ……….</a:t>
            </a:r>
          </a:p>
          <a:p>
            <a:pPr marL="566928" indent="-457200" algn="ctr">
              <a:buFont typeface="+mj-lt"/>
              <a:buAutoNum type="arabicPeriod"/>
            </a:pPr>
            <a:r>
              <a:rPr lang="en-US" sz="2400" dirty="0" smtClean="0"/>
              <a:t>Excess ……….</a:t>
            </a:r>
          </a:p>
          <a:p>
            <a:pPr marL="566928" indent="-457200" algn="ctr">
              <a:buFont typeface="+mj-lt"/>
              <a:buAutoNum type="arabicPeriod"/>
            </a:pPr>
            <a:r>
              <a:rPr lang="en-US" sz="2400" dirty="0" smtClean="0"/>
              <a:t>Passport ……….</a:t>
            </a:r>
          </a:p>
          <a:p>
            <a:pPr marL="566928" indent="-457200" algn="ctr">
              <a:buFont typeface="+mj-lt"/>
              <a:buAutoNum type="arabicPeriod"/>
            </a:pPr>
            <a:r>
              <a:rPr lang="en-US" sz="2400" dirty="0" smtClean="0"/>
              <a:t>Hand ……….</a:t>
            </a:r>
          </a:p>
          <a:p>
            <a:pPr marL="566928" indent="-457200" algn="ctr">
              <a:buFont typeface="+mj-lt"/>
              <a:buAutoNum type="arabicPeriod"/>
            </a:pPr>
            <a:r>
              <a:rPr lang="en-US" sz="2400" dirty="0" smtClean="0"/>
              <a:t>Duty …………</a:t>
            </a:r>
          </a:p>
          <a:p>
            <a:pPr marL="566928" indent="-457200" algn="ctr">
              <a:buFont typeface="+mj-lt"/>
              <a:buAutoNum type="arabicPeriod"/>
            </a:pPr>
            <a:r>
              <a:rPr lang="en-US" sz="2400" dirty="0" smtClean="0"/>
              <a:t>Overhead ……….</a:t>
            </a:r>
          </a:p>
          <a:p>
            <a:pPr marL="566928" indent="-457200" algn="ctr">
              <a:buFont typeface="+mj-lt"/>
              <a:buAutoNum type="arabicPeriod"/>
            </a:pPr>
            <a:r>
              <a:rPr lang="en-US" sz="2400" dirty="0" smtClean="0"/>
              <a:t>Take-……….</a:t>
            </a:r>
          </a:p>
          <a:p>
            <a:pPr marL="566928" indent="-457200" algn="ctr">
              <a:buFont typeface="+mj-lt"/>
              <a:buAutoNum type="arabicPeriod"/>
            </a:pPr>
            <a:r>
              <a:rPr lang="en-US" sz="2400" dirty="0" smtClean="0"/>
              <a:t>Departure ……….</a:t>
            </a:r>
          </a:p>
          <a:p>
            <a:pPr marL="566928" indent="-457200" algn="ctr">
              <a:buFont typeface="+mj-lt"/>
              <a:buAutoNum type="arabicPeriod"/>
            </a:pPr>
            <a:r>
              <a:rPr lang="en-US" sz="2400" dirty="0" smtClean="0"/>
              <a:t>Check-……….</a:t>
            </a:r>
          </a:p>
        </p:txBody>
      </p:sp>
      <p:sp>
        <p:nvSpPr>
          <p:cNvPr id="9" name="Прямоугольник 8"/>
          <p:cNvSpPr/>
          <p:nvPr/>
        </p:nvSpPr>
        <p:spPr>
          <a:xfrm>
            <a:off x="142844" y="5286388"/>
            <a:ext cx="8786874" cy="1128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smtClean="0"/>
              <a:t>off control free card baggage in lounge luggage reclaim locker</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57166"/>
            <a:ext cx="7481776" cy="457200"/>
          </a:xfrm>
        </p:spPr>
        <p:txBody>
          <a:bodyPr/>
          <a:lstStyle/>
          <a:p>
            <a:pPr algn="l"/>
            <a:r>
              <a:rPr lang="en-US" dirty="0" smtClean="0">
                <a:solidFill>
                  <a:schemeClr val="tx1"/>
                </a:solidFill>
              </a:rPr>
              <a:t>What do we call:</a:t>
            </a:r>
            <a:endParaRPr lang="ru-RU" dirty="0">
              <a:solidFill>
                <a:schemeClr val="tx1"/>
              </a:solidFill>
            </a:endParaRPr>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a:xfrm>
            <a:off x="914400" y="1142984"/>
            <a:ext cx="7479792" cy="5286412"/>
          </a:xfrm>
        </p:spPr>
        <p:txBody>
          <a:bodyPr>
            <a:normAutofit fontScale="85000" lnSpcReduction="20000"/>
          </a:bodyPr>
          <a:lstStyle/>
          <a:p>
            <a:pPr marL="624078" indent="-514350">
              <a:buFont typeface="Arial" pitchFamily="34" charset="0"/>
              <a:buChar char="•"/>
            </a:pPr>
            <a:r>
              <a:rPr lang="en-US" sz="2000" dirty="0" smtClean="0"/>
              <a:t>The place where you go when you arrive at the airport with your luggage.</a:t>
            </a:r>
            <a:endParaRPr lang="ru-RU" sz="2000" dirty="0" smtClean="0"/>
          </a:p>
          <a:p>
            <a:pPr marL="624078" indent="-514350" algn="ctr">
              <a:buNone/>
            </a:pPr>
            <a:r>
              <a:rPr lang="en-US" sz="2000" dirty="0" smtClean="0"/>
              <a:t>check-in desk</a:t>
            </a:r>
          </a:p>
          <a:p>
            <a:pPr marL="624078" indent="-514350">
              <a:buFont typeface="Arial" pitchFamily="34" charset="0"/>
              <a:buChar char="•"/>
            </a:pPr>
            <a:r>
              <a:rPr lang="en-US" sz="2000" dirty="0" smtClean="0"/>
              <a:t>The card they give you with the seat number on it.</a:t>
            </a:r>
          </a:p>
          <a:p>
            <a:pPr marL="624078" indent="-514350" algn="ctr">
              <a:buNone/>
            </a:pPr>
            <a:r>
              <a:rPr lang="en-US" sz="2000" dirty="0" smtClean="0"/>
              <a:t>boarding card</a:t>
            </a:r>
          </a:p>
          <a:p>
            <a:pPr marL="624078" indent="-514350">
              <a:buFont typeface="Arial" pitchFamily="34" charset="0"/>
              <a:buChar char="•"/>
            </a:pPr>
            <a:r>
              <a:rPr lang="en-US" sz="2000" dirty="0" smtClean="0"/>
              <a:t>The money you have to pay if your luggage is very heavy.</a:t>
            </a:r>
          </a:p>
          <a:p>
            <a:pPr marL="624078" indent="-514350" algn="ctr">
              <a:buNone/>
            </a:pPr>
            <a:r>
              <a:rPr lang="en-US" sz="2000" dirty="0" smtClean="0"/>
              <a:t>excess baggage</a:t>
            </a:r>
          </a:p>
          <a:p>
            <a:pPr marL="624078" indent="-514350">
              <a:buFont typeface="Arial" pitchFamily="34" charset="0"/>
              <a:buChar char="•"/>
            </a:pPr>
            <a:r>
              <a:rPr lang="en-US" sz="2000" dirty="0" smtClean="0"/>
              <a:t>The place where you sit and have a drink when you are waiting for your flight to be called.</a:t>
            </a:r>
          </a:p>
          <a:p>
            <a:pPr marL="624078" indent="-514350" algn="ctr">
              <a:buNone/>
            </a:pPr>
            <a:r>
              <a:rPr lang="en-US" sz="2000" dirty="0" smtClean="0"/>
              <a:t>departure lounge</a:t>
            </a:r>
          </a:p>
          <a:p>
            <a:pPr marL="624078" indent="-514350">
              <a:buFont typeface="Arial" pitchFamily="34" charset="0"/>
              <a:buChar char="•"/>
            </a:pPr>
            <a:r>
              <a:rPr lang="en-US" sz="2000" dirty="0" smtClean="0"/>
              <a:t>The bags you carry onto the plane with you.</a:t>
            </a:r>
          </a:p>
          <a:p>
            <a:pPr marL="624078" indent="-514350" algn="ctr">
              <a:buNone/>
            </a:pPr>
            <a:r>
              <a:rPr lang="en-US" sz="2000" dirty="0" smtClean="0"/>
              <a:t>hand luggage</a:t>
            </a:r>
          </a:p>
          <a:p>
            <a:pPr marL="624078" indent="-514350">
              <a:buFont typeface="Arial" pitchFamily="34" charset="0"/>
              <a:buChar char="•"/>
            </a:pPr>
            <a:r>
              <a:rPr lang="en-US" sz="2000" dirty="0" smtClean="0"/>
              <a:t>The place above your head where you can put your hand luggage.</a:t>
            </a:r>
          </a:p>
          <a:p>
            <a:pPr marL="624078" indent="-514350" algn="ctr">
              <a:buNone/>
            </a:pPr>
            <a:r>
              <a:rPr lang="en-US" sz="2000" dirty="0" smtClean="0"/>
              <a:t>overhead locker</a:t>
            </a:r>
          </a:p>
          <a:p>
            <a:pPr marL="624078" indent="-514350">
              <a:buFont typeface="Arial" pitchFamily="34" charset="0"/>
              <a:buChar char="•"/>
            </a:pPr>
            <a:r>
              <a:rPr lang="en-US" sz="2000" dirty="0" smtClean="0"/>
              <a:t>The part of the airport you walk through when you arrive or depart.</a:t>
            </a:r>
          </a:p>
          <a:p>
            <a:pPr marL="624078" indent="-514350" algn="ctr">
              <a:buNone/>
            </a:pPr>
            <a:r>
              <a:rPr lang="en-US" sz="2000" dirty="0" smtClean="0"/>
              <a:t>terminal building</a:t>
            </a:r>
          </a:p>
          <a:p>
            <a:pPr marL="624078" indent="-514350">
              <a:buNone/>
            </a:pPr>
            <a:endParaRPr lang="en-US" sz="2000" dirty="0" smtClean="0"/>
          </a:p>
          <a:p>
            <a:pPr marL="624078" indent="-514350">
              <a:buFont typeface="Arial" pitchFamily="34" charset="0"/>
              <a:buChar char="•"/>
            </a:pPr>
            <a:r>
              <a:rPr lang="en-US" sz="2000" dirty="0" smtClean="0"/>
              <a:t>The place where you collect your luggage after you land.</a:t>
            </a:r>
          </a:p>
          <a:p>
            <a:pPr marL="624078" indent="-514350" algn="ctr">
              <a:buNone/>
            </a:pPr>
            <a:r>
              <a:rPr lang="en-US" sz="2000" dirty="0" smtClean="0"/>
              <a:t>baggage reclaim</a:t>
            </a:r>
          </a:p>
          <a:p>
            <a:pPr marL="624078" indent="-514350">
              <a:buFont typeface="+mj-lt"/>
              <a:buAutoNum type="arabicPeriod"/>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1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p:cTn id="35" dur="1000" fill="hold"/>
                                        <p:tgtEl>
                                          <p:spTgt spid="4">
                                            <p:txEl>
                                              <p:pRg st="9" end="9"/>
                                            </p:txEl>
                                          </p:spTgt>
                                        </p:tgtEl>
                                        <p:attrNameLst>
                                          <p:attrName>ppt_x</p:attrName>
                                        </p:attrNameLst>
                                      </p:cBhvr>
                                      <p:tavLst>
                                        <p:tav tm="0">
                                          <p:val>
                                            <p:strVal val="#ppt_x-.2"/>
                                          </p:val>
                                        </p:tav>
                                        <p:tav tm="100000">
                                          <p:val>
                                            <p:strVal val="#ppt_x"/>
                                          </p:val>
                                        </p:tav>
                                      </p:tavLst>
                                    </p:anim>
                                    <p:anim calcmode="lin" valueType="num">
                                      <p:cBhvr>
                                        <p:cTn id="36" dur="1000" fill="hold"/>
                                        <p:tgtEl>
                                          <p:spTgt spid="4">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 calcmode="lin" valueType="num">
                                      <p:cBhvr>
                                        <p:cTn id="42" dur="1000" fill="hold"/>
                                        <p:tgtEl>
                                          <p:spTgt spid="4">
                                            <p:txEl>
                                              <p:pRg st="11" end="11"/>
                                            </p:txEl>
                                          </p:spTgt>
                                        </p:tgtEl>
                                        <p:attrNameLst>
                                          <p:attrName>ppt_x</p:attrName>
                                        </p:attrNameLst>
                                      </p:cBhvr>
                                      <p:tavLst>
                                        <p:tav tm="0">
                                          <p:val>
                                            <p:strVal val="#ppt_x-.2"/>
                                          </p:val>
                                        </p:tav>
                                        <p:tav tm="100000">
                                          <p:val>
                                            <p:strVal val="#ppt_x"/>
                                          </p:val>
                                        </p:tav>
                                      </p:tavLst>
                                    </p:anim>
                                    <p:anim calcmode="lin" valueType="num">
                                      <p:cBhvr>
                                        <p:cTn id="43" dur="1000" fill="hold"/>
                                        <p:tgtEl>
                                          <p:spTgt spid="4">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 calcmode="lin" valueType="num">
                                      <p:cBhvr>
                                        <p:cTn id="49" dur="1000" fill="hold"/>
                                        <p:tgtEl>
                                          <p:spTgt spid="4">
                                            <p:txEl>
                                              <p:pRg st="13" end="13"/>
                                            </p:txEl>
                                          </p:spTgt>
                                        </p:tgtEl>
                                        <p:attrNameLst>
                                          <p:attrName>ppt_x</p:attrName>
                                        </p:attrNameLst>
                                      </p:cBhvr>
                                      <p:tavLst>
                                        <p:tav tm="0">
                                          <p:val>
                                            <p:strVal val="#ppt_x-.2"/>
                                          </p:val>
                                        </p:tav>
                                        <p:tav tm="100000">
                                          <p:val>
                                            <p:strVal val="#ppt_x"/>
                                          </p:val>
                                        </p:tav>
                                      </p:tavLst>
                                    </p:anim>
                                    <p:anim calcmode="lin" valueType="num">
                                      <p:cBhvr>
                                        <p:cTn id="50" dur="1000" fill="hold"/>
                                        <p:tgtEl>
                                          <p:spTgt spid="4">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4">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4">
                                            <p:txEl>
                                              <p:pRg st="16" end="16"/>
                                            </p:txEl>
                                          </p:spTgt>
                                        </p:tgtEl>
                                        <p:attrNameLst>
                                          <p:attrName>style.visibility</p:attrName>
                                        </p:attrNameLst>
                                      </p:cBhvr>
                                      <p:to>
                                        <p:strVal val="visible"/>
                                      </p:to>
                                    </p:set>
                                    <p:anim calcmode="lin" valueType="num">
                                      <p:cBhvr>
                                        <p:cTn id="56" dur="1000" fill="hold"/>
                                        <p:tgtEl>
                                          <p:spTgt spid="4">
                                            <p:txEl>
                                              <p:pRg st="16" end="16"/>
                                            </p:txEl>
                                          </p:spTgt>
                                        </p:tgtEl>
                                        <p:attrNameLst>
                                          <p:attrName>ppt_x</p:attrName>
                                        </p:attrNameLst>
                                      </p:cBhvr>
                                      <p:tavLst>
                                        <p:tav tm="0">
                                          <p:val>
                                            <p:strVal val="#ppt_x-.2"/>
                                          </p:val>
                                        </p:tav>
                                        <p:tav tm="100000">
                                          <p:val>
                                            <p:strVal val="#ppt_x"/>
                                          </p:val>
                                        </p:tav>
                                      </p:tavLst>
                                    </p:anim>
                                    <p:anim calcmode="lin" valueType="num">
                                      <p:cBhvr>
                                        <p:cTn id="57" dur="1000" fill="hold"/>
                                        <p:tgtEl>
                                          <p:spTgt spid="4">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81776" cy="785818"/>
          </a:xfrm>
        </p:spPr>
        <p:txBody>
          <a:bodyPr/>
          <a:lstStyle/>
          <a:p>
            <a:pPr algn="l"/>
            <a:r>
              <a:rPr lang="en-US" b="1" dirty="0" smtClean="0">
                <a:solidFill>
                  <a:schemeClr val="tx1"/>
                </a:solidFill>
              </a:rPr>
              <a:t>Fill in the gaps with the appropriate words in the box.</a:t>
            </a:r>
            <a:endParaRPr lang="ru-RU" b="1" dirty="0">
              <a:solidFill>
                <a:schemeClr val="tx1"/>
              </a:solidFill>
            </a:endParaRPr>
          </a:p>
        </p:txBody>
      </p:sp>
      <p:sp>
        <p:nvSpPr>
          <p:cNvPr id="3" name="Текст 2"/>
          <p:cNvSpPr>
            <a:spLocks noGrp="1"/>
          </p:cNvSpPr>
          <p:nvPr>
            <p:ph type="body" idx="2"/>
          </p:nvPr>
        </p:nvSpPr>
        <p:spPr>
          <a:xfrm>
            <a:off x="428596" y="2500306"/>
            <a:ext cx="7965596" cy="3857652"/>
          </a:xfrm>
        </p:spPr>
        <p:txBody>
          <a:bodyPr>
            <a:normAutofit lnSpcReduction="10000"/>
          </a:bodyPr>
          <a:lstStyle/>
          <a:p>
            <a:pPr algn="just"/>
            <a:r>
              <a:rPr lang="en-US" dirty="0" smtClean="0"/>
              <a:t>	We arrived at the airport in plenty of time. We put our (1)_______ onto trolleys and headed into the (2)_______ . At the (3)_______ we asked where the (4)_______ area was and first went to the (5)_______ . They looked at my ticket and weighed my baggage. It was 25 kilos. I was only allowed 23 kilos so I paid for my (6)_______ baggage. We got our (7)_______ and went to (8)_______ and passport control. An officer asked me if I had any guns or drugs with me. I tried to say no in Chinese but the officers were quite competent in English and we continued in English.</a:t>
            </a:r>
          </a:p>
          <a:p>
            <a:pPr algn="just"/>
            <a:r>
              <a:rPr lang="en-US" dirty="0" smtClean="0"/>
              <a:t>	We decided to go to the (9)_______ and I bought some souvenirs.</a:t>
            </a:r>
          </a:p>
          <a:p>
            <a:pPr algn="just"/>
            <a:r>
              <a:rPr lang="en-US" dirty="0" smtClean="0"/>
              <a:t>We went to one of the airport bars when my wife noticed she didn’t have her handbag with her. She was very upset. We looked around but without any  success. After fifteen minutes we decided to go to the (10)_______ . We didn’t really think it would do any good so we were really surprised when they had my wife’s handbag! This made her so happy that she forgot about her fear of flying. At that moment they called our (11)_______ . We found our (12)_______ , showed our boarding cards and passports again and got on  the plane .</a:t>
            </a:r>
            <a:endParaRPr lang="ru-RU" dirty="0"/>
          </a:p>
        </p:txBody>
      </p:sp>
      <p:sp>
        <p:nvSpPr>
          <p:cNvPr id="7" name="Прямоугольник 6"/>
          <p:cNvSpPr/>
          <p:nvPr/>
        </p:nvSpPr>
        <p:spPr>
          <a:xfrm>
            <a:off x="500034" y="1071546"/>
            <a:ext cx="8143932" cy="985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Information desk     flight     lost property office     baggage     check-in desk    excess     gate     boarding cards     customs     departures   duty free shop/store     terminal</a:t>
            </a:r>
            <a:endParaRPr lang="ru-RU" dirty="0" smtClean="0"/>
          </a:p>
        </p:txBody>
      </p:sp>
    </p:spTree>
  </p:cSld>
  <p:clrMapOvr>
    <a:masterClrMapping/>
  </p:clrMapOvr>
  <p:transition advTm="96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81776" cy="785818"/>
          </a:xfrm>
        </p:spPr>
        <p:txBody>
          <a:bodyPr/>
          <a:lstStyle/>
          <a:p>
            <a:pPr algn="l"/>
            <a:r>
              <a:rPr lang="en-US" b="1" dirty="0" smtClean="0">
                <a:solidFill>
                  <a:schemeClr val="tx1"/>
                </a:solidFill>
              </a:rPr>
              <a:t>Fill in the gaps with the appropriate words in the box.</a:t>
            </a:r>
            <a:endParaRPr lang="ru-RU" b="1" dirty="0">
              <a:solidFill>
                <a:schemeClr val="tx1"/>
              </a:solidFill>
            </a:endParaRPr>
          </a:p>
        </p:txBody>
      </p:sp>
      <p:sp>
        <p:nvSpPr>
          <p:cNvPr id="3" name="Текст 2"/>
          <p:cNvSpPr>
            <a:spLocks noGrp="1"/>
          </p:cNvSpPr>
          <p:nvPr>
            <p:ph type="body" idx="2"/>
          </p:nvPr>
        </p:nvSpPr>
        <p:spPr>
          <a:xfrm>
            <a:off x="428596" y="2500306"/>
            <a:ext cx="7965596" cy="3857652"/>
          </a:xfrm>
        </p:spPr>
        <p:txBody>
          <a:bodyPr>
            <a:normAutofit lnSpcReduction="10000"/>
          </a:bodyPr>
          <a:lstStyle/>
          <a:p>
            <a:pPr algn="just"/>
            <a:r>
              <a:rPr lang="en-US" dirty="0" smtClean="0"/>
              <a:t>	We arrived at the airport in plenty of time. We put our (1)_______ onto trolleys and headed into the (2)_______ . At the (3)_______ we asked where the (4)_______ area was and first went to the (5)_______ . They looked at my ticket and weighed my baggage. It was 25 kilos. I was only allowed 23 kilos so I paid for my (6)_______ baggage. We got our (7)_______ and went to (8)_______ and passport control. An officer asked me if I had any guns or drugs with me. I tried to say no in Chinese but the officers were quite competent in English and we continued in English.</a:t>
            </a:r>
          </a:p>
          <a:p>
            <a:pPr algn="just"/>
            <a:r>
              <a:rPr lang="en-US" dirty="0" smtClean="0"/>
              <a:t>	We decided to go to the (9)_______ and I bought some souvenirs.</a:t>
            </a:r>
          </a:p>
          <a:p>
            <a:pPr algn="just"/>
            <a:r>
              <a:rPr lang="en-US" dirty="0" smtClean="0"/>
              <a:t>We went to one of the airport bars when my wife noticed she didn’t have her handbag with her. She was very upset. We looked around but without any  success. After fifteen minutes we decided to go to the (10)_______ . We didn’t really think it would do any good so we were really surprised when they had my wife’s handbag! This made her so happy that she forgot about her fear of flying. At that moment they called our (11)_______ . We found our (12)_______ , showed our boarding cards and passports again and got on  the plane .</a:t>
            </a:r>
            <a:endParaRPr lang="ru-RU" dirty="0"/>
          </a:p>
        </p:txBody>
      </p:sp>
      <p:pic>
        <p:nvPicPr>
          <p:cNvPr id="8" name="~PP2426.WAV">
            <a:hlinkClick r:id="" action="ppaction://media"/>
          </p:cNvPr>
          <p:cNvPicPr>
            <a:picLocks noRot="1" noChangeAspect="1"/>
          </p:cNvPicPr>
          <p:nvPr>
            <a:wavAudioFile r:embed="rId1" name="~PP2426.WAV"/>
          </p:nvPr>
        </p:nvPicPr>
        <p:blipFill>
          <a:blip r:embed="rId3" cstate="print"/>
          <a:stretch>
            <a:fillRect/>
          </a:stretch>
        </p:blipFill>
        <p:spPr>
          <a:xfrm>
            <a:off x="8661400" y="6375400"/>
            <a:ext cx="304800" cy="304800"/>
          </a:xfrm>
          <a:prstGeom prst="rect">
            <a:avLst/>
          </a:prstGeom>
        </p:spPr>
      </p:pic>
      <p:sp>
        <p:nvSpPr>
          <p:cNvPr id="7" name="Прямоугольник 6"/>
          <p:cNvSpPr/>
          <p:nvPr/>
        </p:nvSpPr>
        <p:spPr>
          <a:xfrm>
            <a:off x="500034" y="1071546"/>
            <a:ext cx="8143932" cy="985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Information desk     flight     lost property office     baggage     check-in desk    excess     gate     boarding cards     customs     departures   duty free shop/store     terminal</a:t>
            </a:r>
            <a:endParaRPr lang="ru-RU" dirty="0" smtClean="0"/>
          </a:p>
        </p:txBody>
      </p:sp>
    </p:spTree>
  </p:cSld>
  <p:clrMapOvr>
    <a:masterClrMapping/>
  </p:clrMapOvr>
  <p:transition advTm="9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428604"/>
            <a:ext cx="7481776" cy="571504"/>
          </a:xfrm>
        </p:spPr>
        <p:txBody>
          <a:bodyPr>
            <a:normAutofit fontScale="90000"/>
          </a:bodyPr>
          <a:lstStyle/>
          <a:p>
            <a:pPr algn="ctr"/>
            <a:r>
              <a:rPr lang="en-US" sz="2800" b="1" dirty="0" smtClean="0">
                <a:solidFill>
                  <a:schemeClr val="tx1"/>
                </a:solidFill>
              </a:rPr>
              <a:t>Imagine the situation and answer the questions:</a:t>
            </a:r>
            <a:br>
              <a:rPr lang="en-US" sz="2800" b="1" dirty="0" smtClean="0">
                <a:solidFill>
                  <a:schemeClr val="tx1"/>
                </a:solidFill>
              </a:rPr>
            </a:br>
            <a:endParaRPr lang="ru-RU" sz="2800" b="1" dirty="0">
              <a:solidFill>
                <a:schemeClr val="tx1"/>
              </a:solidFill>
            </a:endParaRPr>
          </a:p>
        </p:txBody>
      </p:sp>
      <p:sp>
        <p:nvSpPr>
          <p:cNvPr id="4" name="Текст 3"/>
          <p:cNvSpPr>
            <a:spLocks noGrp="1"/>
          </p:cNvSpPr>
          <p:nvPr>
            <p:ph type="body" idx="2"/>
          </p:nvPr>
        </p:nvSpPr>
        <p:spPr/>
        <p:txBody>
          <a:bodyPr/>
          <a:lstStyle/>
          <a:p>
            <a:endParaRPr lang="ru-RU"/>
          </a:p>
        </p:txBody>
      </p:sp>
      <p:sp>
        <p:nvSpPr>
          <p:cNvPr id="2" name="Содержимое 1"/>
          <p:cNvSpPr>
            <a:spLocks noGrp="1"/>
          </p:cNvSpPr>
          <p:nvPr>
            <p:ph sz="half" idx="1"/>
          </p:nvPr>
        </p:nvSpPr>
        <p:spPr>
          <a:xfrm>
            <a:off x="285720" y="1142984"/>
            <a:ext cx="8572560" cy="5429288"/>
          </a:xfrm>
        </p:spPr>
        <p:txBody>
          <a:bodyPr>
            <a:normAutofit/>
          </a:bodyPr>
          <a:lstStyle/>
          <a:p>
            <a:pPr marL="624078" indent="-514350">
              <a:buFont typeface="+mj-lt"/>
              <a:buAutoNum type="arabicPeriod"/>
            </a:pPr>
            <a:r>
              <a:rPr lang="en-US" sz="2000" dirty="0" smtClean="0"/>
              <a:t>You are at the airport. Where do you go?</a:t>
            </a:r>
          </a:p>
          <a:p>
            <a:pPr marL="624078" indent="-514350">
              <a:buFont typeface="+mj-lt"/>
              <a:buAutoNum type="arabicPeriod"/>
            </a:pPr>
            <a:r>
              <a:rPr lang="en-US" sz="2000" dirty="0" smtClean="0"/>
              <a:t>You are at the check-in desk. What do you get?</a:t>
            </a:r>
          </a:p>
          <a:p>
            <a:pPr marL="624078" indent="-514350">
              <a:buFont typeface="+mj-lt"/>
              <a:buAutoNum type="arabicPeriod"/>
            </a:pPr>
            <a:r>
              <a:rPr lang="en-US" sz="2000" dirty="0" smtClean="0"/>
              <a:t>Your bags weight more then it’s permitted. What have you to pay?</a:t>
            </a:r>
          </a:p>
          <a:p>
            <a:pPr marL="624078" indent="-514350">
              <a:buFont typeface="+mj-lt"/>
              <a:buAutoNum type="arabicPeriod"/>
            </a:pPr>
            <a:r>
              <a:rPr lang="en-US" sz="2000" dirty="0" smtClean="0"/>
              <a:t>You need to go through passport control. Where do you go?</a:t>
            </a:r>
          </a:p>
          <a:p>
            <a:pPr marL="624078" indent="-514350">
              <a:buFont typeface="+mj-lt"/>
              <a:buAutoNum type="arabicPeriod"/>
            </a:pPr>
            <a:r>
              <a:rPr lang="en-US" sz="2000" dirty="0" smtClean="0"/>
              <a:t>You are at the departure lounge. Where can you buy souvenirs?</a:t>
            </a:r>
          </a:p>
          <a:p>
            <a:pPr marL="624078" indent="-514350">
              <a:buFont typeface="+mj-lt"/>
              <a:buAutoNum type="arabicPeriod"/>
            </a:pPr>
            <a:r>
              <a:rPr lang="en-US" sz="2000" dirty="0" smtClean="0"/>
              <a:t>You are told to go to a gate number. What do you wait?</a:t>
            </a:r>
          </a:p>
          <a:p>
            <a:pPr marL="624078" indent="-514350">
              <a:buFont typeface="+mj-lt"/>
              <a:buAutoNum type="arabicPeriod"/>
            </a:pPr>
            <a:r>
              <a:rPr lang="en-US" sz="2000" dirty="0" smtClean="0"/>
              <a:t>You have your hand luggage. Where can you  put it in the plane?</a:t>
            </a:r>
          </a:p>
          <a:p>
            <a:pPr marL="624078" indent="-514350">
              <a:buFont typeface="+mj-lt"/>
              <a:buAutoNum type="arabicPeriod"/>
            </a:pPr>
            <a:r>
              <a:rPr lang="en-US" sz="2000" dirty="0" smtClean="0"/>
              <a:t>The plane arrives on the ground. The doors are open. What have you to do?</a:t>
            </a:r>
          </a:p>
          <a:p>
            <a:pPr marL="624078" indent="-514350">
              <a:buFont typeface="+mj-lt"/>
              <a:buAutoNum type="arabicPeriod"/>
            </a:pPr>
            <a:r>
              <a:rPr lang="en-US" sz="2000" dirty="0" smtClean="0"/>
              <a:t>You get off the plane. Where do you go?</a:t>
            </a:r>
          </a:p>
          <a:p>
            <a:pPr marL="624078" indent="-514350">
              <a:buFont typeface="+mj-lt"/>
              <a:buAutoNum type="arabicPeriod"/>
            </a:pPr>
            <a:r>
              <a:rPr lang="en-US" sz="2000" dirty="0" smtClean="0"/>
              <a:t>You’ve taken your luggage. What transport can you get to go to a town?</a:t>
            </a:r>
          </a:p>
          <a:p>
            <a:pPr marL="624078" indent="-514350">
              <a:buFont typeface="+mj-lt"/>
              <a:buAutoNum type="arabicPeriod"/>
            </a:pPr>
            <a:endParaRPr lang="en-US" sz="1600" dirty="0" smtClean="0"/>
          </a:p>
          <a:p>
            <a:pPr marL="624078" indent="-514350">
              <a:buFont typeface="+mj-lt"/>
              <a:buAutoNum type="arabicPeriod"/>
            </a:pPr>
            <a:endParaRPr lang="en-US" dirty="0" smtClean="0"/>
          </a:p>
          <a:p>
            <a:pPr marL="624078" indent="-514350">
              <a:buFont typeface="+mj-lt"/>
              <a:buAutoNum type="arabicPeriod"/>
            </a:pPr>
            <a:endParaRPr lang="en-US" dirty="0" smtClean="0"/>
          </a:p>
          <a:p>
            <a:pPr marL="624078" indent="-514350">
              <a:buNone/>
            </a:pP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sz="2400" dirty="0" smtClean="0"/>
              <a:t>		</a:t>
            </a:r>
            <a:r>
              <a:rPr lang="en-US" sz="2400" dirty="0" smtClean="0"/>
              <a:t>Think about the whole experience of flying (from check-in desk to the time you leave the airport )</a:t>
            </a:r>
            <a:r>
              <a:rPr lang="ru-RU" sz="2400" dirty="0" smtClean="0"/>
              <a:t> </a:t>
            </a:r>
            <a:r>
              <a:rPr lang="en-US" sz="2400" dirty="0" smtClean="0"/>
              <a:t>and make an essay</a:t>
            </a:r>
            <a:r>
              <a:rPr lang="ru-RU" sz="2400" dirty="0" smtClean="0"/>
              <a:t> </a:t>
            </a:r>
            <a:r>
              <a:rPr lang="en-US" sz="2400" dirty="0" smtClean="0"/>
              <a:t>about </a:t>
            </a:r>
            <a:r>
              <a:rPr lang="ru-RU" sz="2400" dirty="0" smtClean="0"/>
              <a:t>«</a:t>
            </a:r>
            <a:r>
              <a:rPr lang="en-US" sz="2400" dirty="0" smtClean="0"/>
              <a:t>My air travel to London</a:t>
            </a:r>
            <a:r>
              <a:rPr lang="ru-RU" sz="2400" dirty="0" smtClean="0"/>
              <a:t>»</a:t>
            </a:r>
            <a:r>
              <a:rPr lang="en-US" sz="2400" dirty="0" smtClean="0"/>
              <a:t>.</a:t>
            </a:r>
            <a:r>
              <a:rPr lang="ru-RU" sz="2400" dirty="0" smtClean="0"/>
              <a:t> </a:t>
            </a:r>
            <a:endParaRPr lang="ru-RU" dirty="0"/>
          </a:p>
        </p:txBody>
      </p:sp>
      <p:sp>
        <p:nvSpPr>
          <p:cNvPr id="3" name="Заголовок 2"/>
          <p:cNvSpPr>
            <a:spLocks noGrp="1"/>
          </p:cNvSpPr>
          <p:nvPr>
            <p:ph type="title"/>
          </p:nvPr>
        </p:nvSpPr>
        <p:spPr/>
        <p:txBody>
          <a:bodyPr>
            <a:normAutofit/>
          </a:bodyPr>
          <a:lstStyle/>
          <a:p>
            <a:r>
              <a:rPr lang="ru-RU" sz="3200" dirty="0" smtClean="0"/>
              <a:t>Домашнее задание.</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ЭПИГРАФ</a:t>
            </a:r>
            <a:endParaRPr lang="ru-RU" dirty="0"/>
          </a:p>
        </p:txBody>
      </p:sp>
      <p:sp>
        <p:nvSpPr>
          <p:cNvPr id="4" name="Текст 3"/>
          <p:cNvSpPr>
            <a:spLocks noGrp="1"/>
          </p:cNvSpPr>
          <p:nvPr>
            <p:ph type="body" idx="2"/>
          </p:nvPr>
        </p:nvSpPr>
        <p:spPr/>
        <p:txBody>
          <a:bodyPr/>
          <a:lstStyle/>
          <a:p>
            <a:endParaRPr lang="ru-RU"/>
          </a:p>
        </p:txBody>
      </p:sp>
      <p:sp>
        <p:nvSpPr>
          <p:cNvPr id="2" name="Содержимое 1"/>
          <p:cNvSpPr>
            <a:spLocks noGrp="1"/>
          </p:cNvSpPr>
          <p:nvPr>
            <p:ph sz="half" idx="1"/>
          </p:nvPr>
        </p:nvSpPr>
        <p:spPr/>
        <p:txBody>
          <a:bodyPr/>
          <a:lstStyle/>
          <a:p>
            <a:pPr>
              <a:buNone/>
            </a:pPr>
            <a:r>
              <a:rPr lang="ru-RU" dirty="0" smtClean="0"/>
              <a:t> </a:t>
            </a:r>
            <a:endParaRPr lang="ru-RU" dirty="0"/>
          </a:p>
        </p:txBody>
      </p:sp>
      <p:pic>
        <p:nvPicPr>
          <p:cNvPr id="5" name="Рисунок 4" descr="полёт.jpg">
            <a:hlinkClick r:id="" action="ppaction://hlinkshowjump?jump=nextslide"/>
          </p:cNvPr>
          <p:cNvPicPr>
            <a:picLocks noChangeAspect="1"/>
          </p:cNvPicPr>
          <p:nvPr/>
        </p:nvPicPr>
        <p:blipFill>
          <a:blip r:embed="rId2" cstate="print"/>
          <a:srcRect t="11429" b="8571"/>
          <a:stretch>
            <a:fillRect/>
          </a:stretch>
        </p:blipFill>
        <p:spPr>
          <a:xfrm>
            <a:off x="5214942" y="500042"/>
            <a:ext cx="3571900" cy="2000264"/>
          </a:xfrm>
          <a:prstGeom prst="rect">
            <a:avLst/>
          </a:prstGeom>
        </p:spPr>
      </p:pic>
      <p:pic>
        <p:nvPicPr>
          <p:cNvPr id="7" name="Рисунок 6" descr="корабль.jpg"/>
          <p:cNvPicPr>
            <a:picLocks noChangeAspect="1"/>
          </p:cNvPicPr>
          <p:nvPr/>
        </p:nvPicPr>
        <p:blipFill>
          <a:blip r:embed="rId3" cstate="print"/>
          <a:stretch>
            <a:fillRect/>
          </a:stretch>
        </p:blipFill>
        <p:spPr>
          <a:xfrm>
            <a:off x="928662" y="714356"/>
            <a:ext cx="3048000" cy="2286000"/>
          </a:xfrm>
          <a:prstGeom prst="rect">
            <a:avLst/>
          </a:prstGeom>
        </p:spPr>
      </p:pic>
      <p:pic>
        <p:nvPicPr>
          <p:cNvPr id="8" name="Рисунок 7" descr="машина.jpg"/>
          <p:cNvPicPr>
            <a:picLocks noChangeAspect="1"/>
          </p:cNvPicPr>
          <p:nvPr/>
        </p:nvPicPr>
        <p:blipFill>
          <a:blip r:embed="rId4" cstate="print"/>
          <a:srcRect t="7463" r="3333" b="5970"/>
          <a:stretch>
            <a:fillRect/>
          </a:stretch>
        </p:blipFill>
        <p:spPr>
          <a:xfrm>
            <a:off x="428596" y="3500438"/>
            <a:ext cx="4000528" cy="2714644"/>
          </a:xfrm>
          <a:prstGeom prst="rect">
            <a:avLst/>
          </a:prstGeom>
        </p:spPr>
      </p:pic>
      <p:pic>
        <p:nvPicPr>
          <p:cNvPr id="9" name="Рисунок 8" descr="поезд2.jpg"/>
          <p:cNvPicPr>
            <a:picLocks noChangeAspect="1"/>
          </p:cNvPicPr>
          <p:nvPr/>
        </p:nvPicPr>
        <p:blipFill>
          <a:blip r:embed="rId5" cstate="print"/>
          <a:stretch>
            <a:fillRect/>
          </a:stretch>
        </p:blipFill>
        <p:spPr>
          <a:xfrm>
            <a:off x="5072066" y="3357562"/>
            <a:ext cx="3643318" cy="2857520"/>
          </a:xfrm>
          <a:prstGeom prst="rect">
            <a:avLst/>
          </a:prstGeom>
        </p:spPr>
      </p:pic>
      <p:pic>
        <p:nvPicPr>
          <p:cNvPr id="6" name="Рисунок 5" descr="avtobus.jpg"/>
          <p:cNvPicPr>
            <a:picLocks noChangeAspect="1"/>
          </p:cNvPicPr>
          <p:nvPr/>
        </p:nvPicPr>
        <p:blipFill>
          <a:blip r:embed="rId6" cstate="print"/>
          <a:stretch>
            <a:fillRect/>
          </a:stretch>
        </p:blipFill>
        <p:spPr>
          <a:xfrm>
            <a:off x="3143240" y="2285992"/>
            <a:ext cx="2857520" cy="20717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par>
                                <p:cTn id="15" presetID="8"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4929190" y="5857892"/>
            <a:ext cx="3465002" cy="714380"/>
          </a:xfrm>
          <a:effectLst/>
        </p:spPr>
        <p:txBody>
          <a:bodyPr>
            <a:normAutofit/>
          </a:bodyPr>
          <a:lstStyle/>
          <a:p>
            <a:endParaRPr lang="en-US" dirty="0" smtClean="0"/>
          </a:p>
          <a:p>
            <a:endParaRPr lang="en-US" dirty="0" smtClean="0"/>
          </a:p>
        </p:txBody>
      </p:sp>
      <p:pic>
        <p:nvPicPr>
          <p:cNvPr id="7" name="Содержимое 6" descr="boeing787_high.jpg"/>
          <p:cNvPicPr>
            <a:picLocks noGrp="1" noChangeAspect="1"/>
          </p:cNvPicPr>
          <p:nvPr>
            <p:ph sz="half" idx="1"/>
          </p:nvPr>
        </p:nvPicPr>
        <p:blipFill>
          <a:blip r:embed="rId2" cstate="print"/>
          <a:stretch>
            <a:fillRect/>
          </a:stretch>
        </p:blipFill>
        <p:spPr>
          <a:xfrm>
            <a:off x="1643042" y="1071546"/>
            <a:ext cx="5753100" cy="4381500"/>
          </a:xfrm>
        </p:spPr>
      </p:pic>
      <p:sp>
        <p:nvSpPr>
          <p:cNvPr id="4" name="Заголовок 3"/>
          <p:cNvSpPr>
            <a:spLocks noGrp="1"/>
          </p:cNvSpPr>
          <p:nvPr>
            <p:ph type="title"/>
          </p:nvPr>
        </p:nvSpPr>
        <p:spPr>
          <a:xfrm>
            <a:off x="4786314" y="4071942"/>
            <a:ext cx="3571900" cy="2428892"/>
          </a:xfrm>
        </p:spPr>
        <p:txBody>
          <a:bodyPr/>
          <a:lstStyle/>
          <a:p>
            <a:pPr algn="l"/>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 travel</a:t>
            </a:r>
            <a:r>
              <a:rPr lang="ru-RU" sz="2800" dirty="0" smtClean="0"/>
              <a:t/>
            </a:r>
            <a:br>
              <a:rPr lang="ru-RU" sz="2800" dirty="0" smtClean="0"/>
            </a:br>
            <a:endParaRPr lang="ru-RU" dirty="0"/>
          </a:p>
        </p:txBody>
      </p:sp>
      <mc:AlternateContent xmlns:mc="http://schemas.openxmlformats.org/markup-compatibility/2006" xmlns:p14="http://schemas.microsoft.com/office/powerpoint/2010/main">
        <mc:Choice Requires="p14">
          <p:contentPart p14:bwMode="auto" r:id="rId3">
            <p14:nvContentPartPr>
              <p14:cNvPr id="2050" name="Ink 2"/>
              <p14:cNvContentPartPr>
                <a14:cpLocks xmlns:a14="http://schemas.microsoft.com/office/drawing/2010/main" noRot="1" noChangeAspect="1" noEditPoints="1" noChangeArrowheads="1" noChangeShapeType="1"/>
              </p14:cNvContentPartPr>
              <p14:nvPr/>
            </p14:nvContentPartPr>
            <p14:xfrm>
              <a:off x="29295725" y="92536963"/>
              <a:ext cx="0" cy="0"/>
            </p14:xfrm>
          </p:contentPart>
        </mc:Choice>
        <mc:Fallback xmlns="">
          <p:pic>
            <p:nvPicPr>
              <p:cNvPr id="2050" name="Ink 2"/>
              <p:cNvPicPr>
                <a:picLocks noRot="1" noChangeAspect="1" noEditPoints="1" noChangeArrowheads="1" noChangeShapeType="1"/>
              </p:cNvPicPr>
              <p:nvPr/>
            </p:nvPicPr>
            <p:blipFill>
              <a:blip r:embed="rId4"/>
              <a:stretch>
                <a:fillRect/>
              </a:stretch>
            </p:blipFill>
            <p:spPr>
              <a:xfrm>
                <a:off x="29295725" y="92536963"/>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sz="5400" dirty="0" smtClean="0"/>
          </a:p>
          <a:p>
            <a:endParaRPr lang="ru-RU" sz="5400" dirty="0" smtClean="0"/>
          </a:p>
          <a:p>
            <a:endParaRPr lang="ru-RU" sz="5400" dirty="0" smtClean="0"/>
          </a:p>
          <a:p>
            <a:r>
              <a:rPr lang="en-US" sz="7200" dirty="0" smtClean="0"/>
              <a:t>check</a:t>
            </a:r>
          </a:p>
          <a:p>
            <a:endParaRPr lang="ru-RU" dirty="0"/>
          </a:p>
        </p:txBody>
      </p:sp>
      <p:pic>
        <p:nvPicPr>
          <p:cNvPr id="5" name="~PP961.WAV">
            <a:hlinkClick r:id="" action="ppaction://media"/>
          </p:cNvPr>
          <p:cNvPicPr>
            <a:picLocks noRot="1" noChangeAspect="1"/>
          </p:cNvPicPr>
          <p:nvPr>
            <a:wavAudioFile r:embed="rId1" name="~PP961.WAV"/>
          </p:nvPr>
        </p:nvPicPr>
        <p:blipFill>
          <a:blip r:embed="rId3" cstate="print"/>
          <a:stretch>
            <a:fillRect/>
          </a:stretch>
        </p:blipFill>
        <p:spPr>
          <a:xfrm>
            <a:off x="8661400" y="6375400"/>
            <a:ext cx="304800" cy="304800"/>
          </a:xfrm>
          <a:prstGeom prst="rect">
            <a:avLst/>
          </a:prstGeom>
        </p:spPr>
      </p:pic>
    </p:spTree>
  </p:cSld>
  <p:clrMapOvr>
    <a:masterClrMapping/>
  </p:clrMapOvr>
  <p:transition advClick="0" advTm="2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anim calcmode="lin" valueType="num">
                                      <p:cBhvr additive="base">
                                        <p:cTn id="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r>
              <a:rPr lang="en-US" sz="7200" dirty="0" smtClean="0"/>
              <a:t>baggage</a:t>
            </a:r>
            <a:endParaRPr lang="ru-RU" sz="7200" dirty="0"/>
          </a:p>
        </p:txBody>
      </p:sp>
      <p:pic>
        <p:nvPicPr>
          <p:cNvPr id="5" name="~PP2281.WAV">
            <a:hlinkClick r:id="" action="ppaction://media"/>
          </p:cNvPr>
          <p:cNvPicPr>
            <a:picLocks noRot="1" noChangeAspect="1"/>
          </p:cNvPicPr>
          <p:nvPr>
            <a:wavAudioFile r:embed="rId1" name="~PP2281.WAV"/>
          </p:nvPr>
        </p:nvPicPr>
        <p:blipFill>
          <a:blip r:embed="rId3" cstate="print"/>
          <a:stretch>
            <a:fillRect/>
          </a:stretch>
        </p:blipFill>
        <p:spPr>
          <a:xfrm>
            <a:off x="8661400" y="6375400"/>
            <a:ext cx="304800" cy="304800"/>
          </a:xfrm>
          <a:prstGeom prst="rect">
            <a:avLst/>
          </a:prstGeom>
        </p:spPr>
      </p:pic>
    </p:spTree>
  </p:cSld>
  <p:clrMapOvr>
    <a:masterClrMapping/>
  </p:clrMapOvr>
  <p:transition advTm="22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dirty="0" smtClean="0"/>
          </a:p>
          <a:p>
            <a:endParaRPr lang="ru-RU" dirty="0" smtClean="0"/>
          </a:p>
          <a:p>
            <a:endParaRPr lang="ru-RU" dirty="0" smtClean="0"/>
          </a:p>
          <a:p>
            <a:endParaRPr lang="ru-RU" dirty="0" smtClean="0"/>
          </a:p>
          <a:p>
            <a:r>
              <a:rPr lang="en-US" sz="7200" dirty="0" smtClean="0"/>
              <a:t>property</a:t>
            </a:r>
            <a:endParaRPr lang="ru-RU" sz="7200" dirty="0"/>
          </a:p>
        </p:txBody>
      </p:sp>
      <p:pic>
        <p:nvPicPr>
          <p:cNvPr id="5" name="~PP3882.WAV">
            <a:hlinkClick r:id="" action="ppaction://media"/>
          </p:cNvPr>
          <p:cNvPicPr>
            <a:picLocks noRot="1" noChangeAspect="1"/>
          </p:cNvPicPr>
          <p:nvPr>
            <a:wavAudioFile r:embed="rId1" name="~PP3882.WAV"/>
          </p:nvPr>
        </p:nvPicPr>
        <p:blipFill>
          <a:blip r:embed="rId3" cstate="print"/>
          <a:stretch>
            <a:fillRect/>
          </a:stretch>
        </p:blipFill>
        <p:spPr>
          <a:xfrm>
            <a:off x="8661400" y="6375400"/>
            <a:ext cx="304800" cy="304800"/>
          </a:xfrm>
          <a:prstGeom prst="rect">
            <a:avLst/>
          </a:prstGeom>
        </p:spPr>
      </p:pic>
    </p:spTree>
  </p:cSld>
  <p:clrMapOvr>
    <a:masterClrMapping/>
  </p:clrMapOvr>
  <p:transition advTm="21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anim calcmode="lin" valueType="num">
                                      <p:cBhvr additive="base">
                                        <p:cTn id="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dirty="0" smtClean="0"/>
          </a:p>
          <a:p>
            <a:endParaRPr lang="ru-RU" dirty="0" smtClean="0"/>
          </a:p>
          <a:p>
            <a:endParaRPr lang="ru-RU" dirty="0" smtClean="0"/>
          </a:p>
          <a:p>
            <a:endParaRPr lang="ru-RU" dirty="0" smtClean="0"/>
          </a:p>
          <a:p>
            <a:endParaRPr lang="ru-RU" dirty="0" smtClean="0"/>
          </a:p>
          <a:p>
            <a:r>
              <a:rPr lang="en-US" sz="7200" dirty="0" smtClean="0"/>
              <a:t>boarding</a:t>
            </a:r>
          </a:p>
          <a:p>
            <a:endParaRPr lang="ru-RU" dirty="0"/>
          </a:p>
        </p:txBody>
      </p:sp>
      <p:pic>
        <p:nvPicPr>
          <p:cNvPr id="5" name="~PP3463.WAV">
            <a:hlinkClick r:id="" action="ppaction://media"/>
          </p:cNvPr>
          <p:cNvPicPr>
            <a:picLocks noRot="1" noChangeAspect="1"/>
          </p:cNvPicPr>
          <p:nvPr>
            <a:wavAudioFile r:embed="rId1" name="~PP3463.WAV"/>
          </p:nvPr>
        </p:nvPicPr>
        <p:blipFill>
          <a:blip r:embed="rId3" cstate="print"/>
          <a:stretch>
            <a:fillRect/>
          </a:stretch>
        </p:blipFill>
        <p:spPr>
          <a:xfrm>
            <a:off x="8661400" y="6375400"/>
            <a:ext cx="304800" cy="304800"/>
          </a:xfrm>
          <a:prstGeom prst="rect">
            <a:avLst/>
          </a:prstGeom>
        </p:spPr>
      </p:pic>
    </p:spTree>
  </p:cSld>
  <p:clrMapOvr>
    <a:masterClrMapping/>
  </p:clrMapOvr>
  <p:transition advTm="21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anim calcmode="lin" valueType="num">
                                      <p:cBhvr additive="base">
                                        <p:cTn id="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1883</TotalTime>
  <Words>562</Words>
  <Application>Microsoft Office PowerPoint</Application>
  <PresentationFormat>Экран (4:3)</PresentationFormat>
  <Paragraphs>177</Paragraphs>
  <Slides>36</Slides>
  <Notes>0</Notes>
  <HiddenSlides>0</HiddenSlides>
  <MMClips>26</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Открытая</vt:lpstr>
      <vt:lpstr>“Air travel”</vt:lpstr>
      <vt:lpstr>  Цель:  Ознакомление учащихся с новой лексикой по теме «Аэропорт» и организация тренировки по оперированию данной лексикой на уровне предложения.  </vt:lpstr>
      <vt:lpstr>Let’s check your homework.  </vt:lpstr>
      <vt:lpstr>ЭПИГРАФ</vt:lpstr>
      <vt:lpstr>Air travel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When we get to the airport, first we go to the check-in desk where they weigh our luggage. </vt:lpstr>
      <vt:lpstr>Презентация PowerPoint</vt:lpstr>
      <vt:lpstr>Презентация PowerPoint</vt:lpstr>
      <vt:lpstr> The airline representative checks our tickets and gives us boarding cards for the plane with our ticket numbers on it.</vt:lpstr>
      <vt:lpstr> Then we go through passport control where a customs officer checks our passports.</vt:lpstr>
      <vt:lpstr> After customs we go into the departure lounge. Here we can have a rest and read newspapers/books.</vt:lpstr>
      <vt:lpstr> At the departure lounge, we can also buy things in the duty-free, e.g. perfume and souvenirs.</vt:lpstr>
      <vt:lpstr> About half an hour or forty minutes before take-off, we are told to go to a gate number, e.g. gate D12, where we wait before we get on the plane. When we get on the plane, we find our seats.</vt:lpstr>
      <vt:lpstr> If we have hand luggage, we can put it under our seats or in the overhead locker above our seats.</vt:lpstr>
      <vt:lpstr>  The plane arrives on the ground, we have to wait for it to stop. Then the doors are open, we get off the plane.</vt:lpstr>
      <vt:lpstr>  When we get off the plane, we go to the terminal building.</vt:lpstr>
      <vt:lpstr> At the baggage reclaim we collect our luggage.</vt:lpstr>
      <vt:lpstr>  Then we pass through customs, here we can declare our goods.</vt:lpstr>
      <vt:lpstr> If we are lucky, we can get a bus, taxi or train to the center of a town without waiting too long.</vt:lpstr>
      <vt:lpstr>Check up yourselves:</vt:lpstr>
      <vt:lpstr> Complete the words or phrases below using words from the box.  </vt:lpstr>
      <vt:lpstr>What do we call:</vt:lpstr>
      <vt:lpstr>Fill in the gaps with the appropriate words in the box.</vt:lpstr>
      <vt:lpstr>Fill in the gaps with the appropriate words in the box.</vt:lpstr>
      <vt:lpstr>Imagine the situation and answer the questions: </vt:lpstr>
      <vt:lpstr>Домашнее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dc:creator>
  <cp:lastModifiedBy>Evgen</cp:lastModifiedBy>
  <cp:revision>196</cp:revision>
  <dcterms:created xsi:type="dcterms:W3CDTF">2010-03-01T21:33:22Z</dcterms:created>
  <dcterms:modified xsi:type="dcterms:W3CDTF">2014-02-18T16:35:40Z</dcterms:modified>
</cp:coreProperties>
</file>