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8" r:id="rId3"/>
    <p:sldId id="267" r:id="rId4"/>
    <p:sldId id="272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9" r:id="rId15"/>
    <p:sldId id="274" r:id="rId16"/>
    <p:sldId id="270" r:id="rId17"/>
    <p:sldId id="273" r:id="rId18"/>
    <p:sldId id="277" r:id="rId19"/>
    <p:sldId id="280" r:id="rId20"/>
    <p:sldId id="275" r:id="rId21"/>
    <p:sldId id="276" r:id="rId22"/>
    <p:sldId id="278" r:id="rId23"/>
    <p:sldId id="279" r:id="rId24"/>
    <p:sldId id="28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F6F8"/>
    <a:srgbClr val="663300"/>
    <a:srgbClr val="FE8830"/>
    <a:srgbClr val="9900CC"/>
    <a:srgbClr val="FDA627"/>
    <a:srgbClr val="FC9702"/>
    <a:srgbClr val="5AE07A"/>
    <a:srgbClr val="057939"/>
    <a:srgbClr val="5204EE"/>
    <a:srgbClr val="FD3D4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>
                <a:latin typeface="Times New Roman" pitchFamily="18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26638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6639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quarter" idx="10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34AA7EB6-18CB-485F-AFE1-03D4065F0F72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3C2229FB-C3CC-4C6B-9094-453497E8D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AA7EB6-18CB-485F-AFE1-03D4065F0F72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2229FB-C3CC-4C6B-9094-453497E8D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AA7EB6-18CB-485F-AFE1-03D4065F0F72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2229FB-C3CC-4C6B-9094-453497E8D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AA7EB6-18CB-485F-AFE1-03D4065F0F72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2229FB-C3CC-4C6B-9094-453497E8D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AA7EB6-18CB-485F-AFE1-03D4065F0F72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2229FB-C3CC-4C6B-9094-453497E8D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AA7EB6-18CB-485F-AFE1-03D4065F0F72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2229FB-C3CC-4C6B-9094-453497E8D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AA7EB6-18CB-485F-AFE1-03D4065F0F72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2229FB-C3CC-4C6B-9094-453497E8D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AA7EB6-18CB-485F-AFE1-03D4065F0F72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2229FB-C3CC-4C6B-9094-453497E8D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AA7EB6-18CB-485F-AFE1-03D4065F0F72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2229FB-C3CC-4C6B-9094-453497E8D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AA7EB6-18CB-485F-AFE1-03D4065F0F72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2229FB-C3CC-4C6B-9094-453497E8D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AA7EB6-18CB-485F-AFE1-03D4065F0F72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2229FB-C3CC-4C6B-9094-453497E8D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>
                <a:latin typeface="Times New Roman" pitchFamily="18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25606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5607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25609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5610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25612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5613" name="Rectangle 13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25615" name="Rectangle 15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5616" name="Rectangle 16"/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103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latin typeface="Times New Roman" pitchFamily="18" charset="0"/>
              </a:defRPr>
            </a:lvl1pPr>
          </a:lstStyle>
          <a:p>
            <a:fld id="{34AA7EB6-18CB-485F-AFE1-03D4065F0F72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562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 smtClean="0">
                <a:latin typeface="Times New Roman" pitchFamily="18" charset="0"/>
              </a:defRPr>
            </a:lvl1pPr>
          </a:lstStyle>
          <a:p>
            <a:fld id="{3C2229FB-C3CC-4C6B-9094-453497E8D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5.xml"/><Relationship Id="rId7" Type="http://schemas.openxmlformats.org/officeDocument/2006/relationships/slide" Target="slide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7.xml"/><Relationship Id="rId5" Type="http://schemas.openxmlformats.org/officeDocument/2006/relationships/slide" Target="slide9.xml"/><Relationship Id="rId10" Type="http://schemas.openxmlformats.org/officeDocument/2006/relationships/slide" Target="slide6.xml"/><Relationship Id="rId4" Type="http://schemas.openxmlformats.org/officeDocument/2006/relationships/slide" Target="slide8.xml"/><Relationship Id="rId9" Type="http://schemas.openxmlformats.org/officeDocument/2006/relationships/slide" Target="slide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142984"/>
            <a:ext cx="7772400" cy="185738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ПРАВИЛА</a:t>
            </a:r>
            <a:b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ДИФФЕРЕНЦИРОВАНИЯ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9058" y="3643314"/>
            <a:ext cx="46434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«Чтобы переваривать знания,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   надо поглощать их с аппетитом» 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Франс А.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rId2" action="ppaction://hlinksldjump" highlightClick="1"/>
          </p:cNvPr>
          <p:cNvSpPr/>
          <p:nvPr/>
        </p:nvSpPr>
        <p:spPr>
          <a:xfrm>
            <a:off x="714348" y="5786454"/>
            <a:ext cx="1071570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Волна 2"/>
          <p:cNvSpPr/>
          <p:nvPr/>
        </p:nvSpPr>
        <p:spPr>
          <a:xfrm>
            <a:off x="857224" y="1071546"/>
            <a:ext cx="7358114" cy="3571900"/>
          </a:xfrm>
          <a:prstGeom prst="wave">
            <a:avLst/>
          </a:prstGeom>
          <a:gradFill>
            <a:gsLst>
              <a:gs pos="0">
                <a:schemeClr val="accent1">
                  <a:shade val="51000"/>
                  <a:satMod val="130000"/>
                  <a:alpha val="37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214546" y="1928802"/>
            <a:ext cx="2857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(18)′</a:t>
            </a:r>
            <a:endParaRPr lang="ru-RU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6314" y="1928802"/>
            <a:ext cx="1928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=0</a:t>
            </a:r>
            <a:endParaRPr lang="ru-RU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rId2" action="ppaction://hlinksldjump" highlightClick="1"/>
          </p:cNvPr>
          <p:cNvSpPr/>
          <p:nvPr/>
        </p:nvSpPr>
        <p:spPr>
          <a:xfrm>
            <a:off x="714348" y="5786454"/>
            <a:ext cx="1071570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Волна 2"/>
          <p:cNvSpPr/>
          <p:nvPr/>
        </p:nvSpPr>
        <p:spPr>
          <a:xfrm>
            <a:off x="857224" y="571480"/>
            <a:ext cx="7572428" cy="4643470"/>
          </a:xfrm>
          <a:prstGeom prst="wave">
            <a:avLst/>
          </a:prstGeom>
          <a:gradFill>
            <a:gsLst>
              <a:gs pos="0">
                <a:schemeClr val="accent1">
                  <a:shade val="51000"/>
                  <a:satMod val="130000"/>
                  <a:alpha val="37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28662" y="2285992"/>
            <a:ext cx="3214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9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tg</a:t>
            </a:r>
            <a:r>
              <a:rPr lang="en-US" sz="96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)′</a:t>
            </a:r>
            <a:endParaRPr lang="ru-RU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7620" y="2428868"/>
            <a:ext cx="9286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</a:t>
            </a:r>
            <a:endParaRPr lang="ru-RU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1643050"/>
            <a:ext cx="3219450" cy="2962275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3419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rId2" action="ppaction://hlinksldjump" highlightClick="1"/>
          </p:cNvPr>
          <p:cNvSpPr/>
          <p:nvPr/>
        </p:nvSpPr>
        <p:spPr>
          <a:xfrm>
            <a:off x="642910" y="5715016"/>
            <a:ext cx="1071570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Волна 2"/>
          <p:cNvSpPr/>
          <p:nvPr/>
        </p:nvSpPr>
        <p:spPr>
          <a:xfrm>
            <a:off x="857224" y="785794"/>
            <a:ext cx="7429552" cy="4857784"/>
          </a:xfrm>
          <a:prstGeom prst="wave">
            <a:avLst/>
          </a:prstGeom>
          <a:gradFill>
            <a:gsLst>
              <a:gs pos="0">
                <a:schemeClr val="accent1">
                  <a:shade val="51000"/>
                  <a:satMod val="130000"/>
                  <a:alpha val="37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2071678"/>
            <a:ext cx="2228850" cy="32385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3695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2571744"/>
            <a:ext cx="1504950" cy="17716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285852" y="2643182"/>
            <a:ext cx="30718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     )′</a:t>
            </a:r>
            <a:endParaRPr lang="ru-RU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6248" y="2786058"/>
            <a:ext cx="6429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</a:t>
            </a:r>
            <a:endParaRPr lang="ru-RU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rId2" action="ppaction://hlinksldjump" highlightClick="1"/>
          </p:cNvPr>
          <p:cNvSpPr/>
          <p:nvPr/>
        </p:nvSpPr>
        <p:spPr>
          <a:xfrm>
            <a:off x="714348" y="5643578"/>
            <a:ext cx="1071570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Волна 2"/>
          <p:cNvSpPr/>
          <p:nvPr/>
        </p:nvSpPr>
        <p:spPr>
          <a:xfrm>
            <a:off x="857224" y="1071546"/>
            <a:ext cx="7358114" cy="3571900"/>
          </a:xfrm>
          <a:prstGeom prst="wave">
            <a:avLst/>
          </a:prstGeom>
          <a:gradFill>
            <a:gsLst>
              <a:gs pos="0">
                <a:schemeClr val="accent1">
                  <a:shade val="51000"/>
                  <a:satMod val="130000"/>
                  <a:alpha val="37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214546" y="2000240"/>
            <a:ext cx="24288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(x²)′</a:t>
            </a:r>
            <a:endParaRPr lang="ru-RU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0562" y="2071678"/>
            <a:ext cx="30003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=2x</a:t>
            </a:r>
            <a:endParaRPr lang="ru-RU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00957" y="428605"/>
            <a:ext cx="4301498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28596" y="1000108"/>
            <a:ext cx="450059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«Когда  в  товарищах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согласья нет,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На лад их дело не пойдет,                                        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А выйдет из него не дело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, только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                                             мука.     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..Так мучаются Лебедь, Рак и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Щука,                   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Сложив усилья их табличек  в ряд,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Дать, наконец, нормальный делу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                               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лад,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 доказать, что с суммой груз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                  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сравнится...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Коль им поможете, — воздастся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        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Вам  сторицей!»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5643578"/>
            <a:ext cx="5072098" cy="866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357166"/>
            <a:ext cx="7772400" cy="9906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  <a:cs typeface="Arial" pitchFamily="34" charset="0"/>
              </a:rPr>
              <a:t>Правила дифференцирования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MS Reference Sans Serif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643050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MS Reference Sans Serif" pitchFamily="34" charset="0"/>
                <a:cs typeface="Arial" pitchFamily="34" charset="0"/>
              </a:rPr>
              <a:t>1) </a:t>
            </a:r>
            <a:r>
              <a:rPr lang="en-US" sz="3600" b="1" i="1" dirty="0" smtClean="0">
                <a:solidFill>
                  <a:srgbClr val="002060"/>
                </a:solidFill>
                <a:latin typeface="MS Reference Sans Serif" pitchFamily="34" charset="0"/>
                <a:cs typeface="Arial" pitchFamily="34" charset="0"/>
              </a:rPr>
              <a:t>(f(x)+g(x))′=f′(x)+g′(x)</a:t>
            </a:r>
            <a:endParaRPr lang="ru-RU" sz="3600" b="1" i="1" dirty="0">
              <a:solidFill>
                <a:srgbClr val="002060"/>
              </a:solidFill>
              <a:latin typeface="MS Reference Sans Serif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4143372" y="714356"/>
            <a:ext cx="5000628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«Уж сколько раз твердили миру,       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Что лесть гнусна, вредна,                                 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Но все не в прок,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И в сердце льстец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всегда отыщет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уголок…»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Да тот ли это, право, сыр,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Который бог послал вороне?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И, может быть, неправ весь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                               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этот мир,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Твердя о лести злом законе?...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- Нет, басня, как всегда, права, -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Ворона с ветки проворчала.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Найди значенья В и А 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Чтобы мораль торжествовала!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3825328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5286388"/>
            <a:ext cx="2390775" cy="476250"/>
          </a:xfrm>
          <a:prstGeom prst="rect">
            <a:avLst/>
          </a:prstGeom>
          <a:noFill/>
        </p:spPr>
      </p:pic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357166"/>
            <a:ext cx="7772400" cy="9906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  <a:cs typeface="Arial" pitchFamily="34" charset="0"/>
              </a:rPr>
              <a:t>Правила дифференцирования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MS Reference Sans Serif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643050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MS Reference Sans Serif" pitchFamily="34" charset="0"/>
                <a:cs typeface="Arial" pitchFamily="34" charset="0"/>
              </a:rPr>
              <a:t>1) </a:t>
            </a:r>
            <a:r>
              <a:rPr lang="en-US" sz="3600" b="1" i="1" dirty="0" smtClean="0">
                <a:solidFill>
                  <a:srgbClr val="002060"/>
                </a:solidFill>
                <a:latin typeface="MS Reference Sans Serif" pitchFamily="34" charset="0"/>
                <a:cs typeface="Arial" pitchFamily="34" charset="0"/>
              </a:rPr>
              <a:t>(f(x)+g(x))′=f′(x)+g′(x)</a:t>
            </a:r>
            <a:endParaRPr lang="ru-RU" sz="3600" b="1" i="1" dirty="0">
              <a:solidFill>
                <a:srgbClr val="002060"/>
              </a:solidFill>
              <a:latin typeface="MS Reference Sans Serif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643182"/>
            <a:ext cx="85475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  <a:latin typeface="MS Reference Sans Serif" pitchFamily="34" charset="0"/>
                <a:cs typeface="Arial" pitchFamily="34" charset="0"/>
              </a:rPr>
              <a:t>2) (f(x)∙g(x))′=f′(x)∙g(x)+f(x)∙g′(x)</a:t>
            </a:r>
            <a:endParaRPr lang="ru-RU" sz="3600" b="1" i="1" dirty="0">
              <a:solidFill>
                <a:srgbClr val="002060"/>
              </a:solidFill>
              <a:latin typeface="MS Reference Sans Serif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5929322" y="1500174"/>
            <a:ext cx="3000364" cy="773868"/>
            <a:chOff x="5929322" y="1500174"/>
            <a:chExt cx="3000364" cy="773868"/>
          </a:xfrm>
        </p:grpSpPr>
        <p:sp>
          <p:nvSpPr>
            <p:cNvPr id="2" name="TextBox 1"/>
            <p:cNvSpPr txBox="1"/>
            <p:nvPr/>
          </p:nvSpPr>
          <p:spPr>
            <a:xfrm>
              <a:off x="5929322" y="1500174"/>
              <a:ext cx="30003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i="1" dirty="0" smtClean="0">
                  <a:solidFill>
                    <a:srgbClr val="002060"/>
                  </a:solidFill>
                  <a:latin typeface="MS Reference Sans Serif" pitchFamily="34" charset="0"/>
                </a:rPr>
                <a:t>1∙    +x∙    </a:t>
              </a:r>
              <a:endParaRPr lang="ru-RU" sz="3600" b="1" i="1" dirty="0">
                <a:solidFill>
                  <a:srgbClr val="002060"/>
                </a:solidFill>
                <a:latin typeface="MS Reference Sans Serif" pitchFamily="34" charset="0"/>
              </a:endParaRPr>
            </a:p>
          </p:txBody>
        </p:sp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643702" y="1500174"/>
              <a:ext cx="571472" cy="773868"/>
            </a:xfrm>
            <a:prstGeom prst="rect">
              <a:avLst/>
            </a:prstGeom>
            <a:noFill/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072462" y="1500174"/>
              <a:ext cx="527543" cy="714380"/>
            </a:xfrm>
            <a:prstGeom prst="rect">
              <a:avLst/>
            </a:prstGeom>
            <a:noFill/>
          </p:spPr>
        </p:pic>
      </p:grpSp>
      <p:grpSp>
        <p:nvGrpSpPr>
          <p:cNvPr id="23" name="Группа 22"/>
          <p:cNvGrpSpPr/>
          <p:nvPr/>
        </p:nvGrpSpPr>
        <p:grpSpPr>
          <a:xfrm>
            <a:off x="428596" y="1500174"/>
            <a:ext cx="2196435" cy="785818"/>
            <a:chOff x="428596" y="1071546"/>
            <a:chExt cx="2196435" cy="785818"/>
          </a:xfrm>
        </p:grpSpPr>
        <p:pic>
          <p:nvPicPr>
            <p:cNvPr id="1025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57290" y="1071546"/>
              <a:ext cx="580296" cy="785818"/>
            </a:xfrm>
            <a:prstGeom prst="rect">
              <a:avLst/>
            </a:prstGeom>
            <a:noFill/>
          </p:spPr>
        </p:pic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428596" y="1071546"/>
              <a:ext cx="219643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i="1" dirty="0" smtClean="0">
                  <a:solidFill>
                    <a:srgbClr val="002060"/>
                  </a:solidFill>
                  <a:latin typeface="MS Reference Sans Serif" pitchFamily="34" charset="0"/>
                </a:rPr>
                <a:t>(x∙    )’=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2500298" y="1500174"/>
            <a:ext cx="3626314" cy="785818"/>
            <a:chOff x="2643174" y="1071546"/>
            <a:chExt cx="3626314" cy="785818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28992" y="1071546"/>
              <a:ext cx="580297" cy="785818"/>
            </a:xfrm>
            <a:prstGeom prst="rect">
              <a:avLst/>
            </a:prstGeom>
            <a:noFill/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00628" y="1071546"/>
              <a:ext cx="580296" cy="785818"/>
            </a:xfrm>
            <a:prstGeom prst="rect">
              <a:avLst/>
            </a:prstGeom>
            <a:noFill/>
          </p:spPr>
        </p:pic>
        <p:sp>
          <p:nvSpPr>
            <p:cNvPr id="19" name="Прямоугольник 18"/>
            <p:cNvSpPr/>
            <p:nvPr/>
          </p:nvSpPr>
          <p:spPr>
            <a:xfrm>
              <a:off x="2643174" y="1071546"/>
              <a:ext cx="362631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i="1" dirty="0" smtClean="0">
                  <a:solidFill>
                    <a:srgbClr val="002060"/>
                  </a:solidFill>
                  <a:latin typeface="MS Reference Sans Serif" pitchFamily="34" charset="0"/>
                </a:rPr>
                <a:t>x’∙    +x∙(   )’=</a:t>
              </a:r>
              <a:endParaRPr lang="ru-RU" sz="3600" dirty="0"/>
            </a:p>
          </p:txBody>
        </p:sp>
      </p:grp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1714480" y="2643182"/>
            <a:ext cx="5664485" cy="1285884"/>
            <a:chOff x="1142976" y="2928934"/>
            <a:chExt cx="5664485" cy="1285884"/>
          </a:xfrm>
        </p:grpSpPr>
        <p:sp>
          <p:nvSpPr>
            <p:cNvPr id="25" name="TextBox 24"/>
            <p:cNvSpPr txBox="1"/>
            <p:nvPr/>
          </p:nvSpPr>
          <p:spPr>
            <a:xfrm>
              <a:off x="1142976" y="3000372"/>
              <a:ext cx="550072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i="1" dirty="0" smtClean="0">
                  <a:solidFill>
                    <a:srgbClr val="002060"/>
                  </a:solidFill>
                </a:rPr>
                <a:t>A=        B=x</a:t>
              </a:r>
              <a:endParaRPr lang="ru-RU" sz="6000" b="1" i="1" dirty="0">
                <a:solidFill>
                  <a:srgbClr val="002060"/>
                </a:solidFill>
              </a:endParaRPr>
            </a:p>
          </p:txBody>
        </p:sp>
        <p:pic>
          <p:nvPicPr>
            <p:cNvPr id="1043" name="Picture 19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857885" y="2928934"/>
              <a:ext cx="949576" cy="1285884"/>
            </a:xfrm>
            <a:prstGeom prst="rect">
              <a:avLst/>
            </a:prstGeom>
            <a:noFill/>
          </p:spPr>
        </p:pic>
        <p:pic>
          <p:nvPicPr>
            <p:cNvPr id="33" name="Picture 19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00298" y="2928934"/>
              <a:ext cx="949576" cy="1285884"/>
            </a:xfrm>
            <a:prstGeom prst="rect">
              <a:avLst/>
            </a:prstGeom>
            <a:noFill/>
          </p:spPr>
        </p:pic>
      </p:grpSp>
      <p:sp>
        <p:nvSpPr>
          <p:cNvPr id="35" name="Прямоугольник 34"/>
          <p:cNvSpPr/>
          <p:nvPr/>
        </p:nvSpPr>
        <p:spPr>
          <a:xfrm>
            <a:off x="500034" y="571480"/>
            <a:ext cx="78822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  <a:latin typeface="MS Reference Sans Serif" pitchFamily="34" charset="0"/>
                <a:cs typeface="Arial" pitchFamily="34" charset="0"/>
              </a:rPr>
              <a:t>(f(x)∙g(x))′=f′(x)∙g(x)+f(x)∙g′(x)</a:t>
            </a:r>
            <a:endParaRPr lang="ru-RU" sz="3600" b="1" i="1" dirty="0">
              <a:solidFill>
                <a:srgbClr val="002060"/>
              </a:solidFill>
              <a:latin typeface="MS Reference Sans Serif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357166"/>
            <a:ext cx="7772400" cy="9906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  <a:cs typeface="Arial" pitchFamily="34" charset="0"/>
              </a:rPr>
              <a:t>Правила дифференцирования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MS Reference Sans Serif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643050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MS Reference Sans Serif" pitchFamily="34" charset="0"/>
                <a:cs typeface="Arial" pitchFamily="34" charset="0"/>
              </a:rPr>
              <a:t>1) </a:t>
            </a:r>
            <a:r>
              <a:rPr lang="en-US" sz="3600" b="1" i="1" dirty="0" smtClean="0">
                <a:solidFill>
                  <a:srgbClr val="002060"/>
                </a:solidFill>
                <a:latin typeface="MS Reference Sans Serif" pitchFamily="34" charset="0"/>
                <a:cs typeface="Arial" pitchFamily="34" charset="0"/>
              </a:rPr>
              <a:t>(f(x)+g(x))′=f′(x)+g′(x)</a:t>
            </a:r>
            <a:endParaRPr lang="ru-RU" sz="3600" b="1" i="1" dirty="0">
              <a:solidFill>
                <a:srgbClr val="002060"/>
              </a:solidFill>
              <a:latin typeface="MS Reference Sans Serif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643182"/>
            <a:ext cx="85282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  <a:latin typeface="MS Reference Sans Serif" pitchFamily="34" charset="0"/>
                <a:cs typeface="Arial" pitchFamily="34" charset="0"/>
              </a:rPr>
              <a:t>2) (f(x) g(x))′=f′(x) g(x)+f(x) g′(x)</a:t>
            </a:r>
            <a:endParaRPr lang="ru-RU" sz="3600" b="1" i="1" dirty="0">
              <a:solidFill>
                <a:srgbClr val="002060"/>
              </a:solidFill>
              <a:latin typeface="MS Reference Sans Serif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3643314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  <a:latin typeface="MS Reference Sans Serif" pitchFamily="34" charset="0"/>
                <a:cs typeface="Arial" pitchFamily="34" charset="0"/>
              </a:rPr>
              <a:t>3) (C g(x))’=C g′(x)</a:t>
            </a:r>
            <a:endParaRPr lang="ru-RU" sz="3600" b="1" i="1" dirty="0">
              <a:solidFill>
                <a:srgbClr val="002060"/>
              </a:solidFill>
              <a:latin typeface="MS Reference Sans Serif" pitchFamily="34" charset="0"/>
              <a:cs typeface="Arial" pitchFamily="34" charset="0"/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-990600" y="1695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00042"/>
            <a:ext cx="77867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Что такое производная функции </a:t>
            </a:r>
            <a:r>
              <a:rPr lang="en-US" sz="3200" b="1" i="1" dirty="0" smtClean="0">
                <a:solidFill>
                  <a:srgbClr val="002060"/>
                </a:solidFill>
              </a:rPr>
              <a:t>f</a:t>
            </a:r>
            <a:r>
              <a:rPr lang="ru-RU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>в точке </a:t>
            </a:r>
            <a:r>
              <a:rPr lang="en-US" sz="2400" b="1" i="1" dirty="0" smtClean="0">
                <a:solidFill>
                  <a:srgbClr val="002060"/>
                </a:solidFill>
              </a:rPr>
              <a:t>X</a:t>
            </a:r>
            <a:r>
              <a:rPr lang="en-US" sz="2400" b="1" i="1" baseline="-25000" dirty="0" smtClean="0">
                <a:solidFill>
                  <a:srgbClr val="002060"/>
                </a:solidFill>
              </a:rPr>
              <a:t>0</a:t>
            </a:r>
            <a:r>
              <a:rPr lang="ru-RU" sz="3200" b="1" dirty="0" smtClean="0">
                <a:solidFill>
                  <a:srgbClr val="002060"/>
                </a:solidFill>
              </a:rPr>
              <a:t>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500174"/>
            <a:ext cx="79295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200" dirty="0" smtClean="0"/>
              <a:t>Производной функции </a:t>
            </a:r>
            <a:r>
              <a:rPr lang="en-US" sz="3200" i="1" dirty="0" smtClean="0"/>
              <a:t>f</a:t>
            </a:r>
            <a:r>
              <a:rPr lang="en-US" sz="3200" dirty="0" smtClean="0"/>
              <a:t> </a:t>
            </a:r>
            <a:r>
              <a:rPr lang="ru-RU" sz="3200" dirty="0" smtClean="0"/>
              <a:t>в точке </a:t>
            </a:r>
            <a:r>
              <a:rPr lang="en-US" sz="3200" i="1" dirty="0" smtClean="0"/>
              <a:t>x</a:t>
            </a:r>
            <a:r>
              <a:rPr lang="en-US" sz="3200" i="1" baseline="-25000" dirty="0" smtClean="0"/>
              <a:t>0</a:t>
            </a:r>
            <a:r>
              <a:rPr lang="ru-RU" sz="3200" dirty="0" smtClean="0"/>
              <a:t> называется число, к которому стремится разностное отношение </a:t>
            </a:r>
            <a:r>
              <a:rPr lang="en-US" sz="3200" dirty="0" smtClean="0"/>
              <a:t>     </a:t>
            </a:r>
            <a:r>
              <a:rPr lang="ru-RU" sz="3200" dirty="0" smtClean="0"/>
              <a:t>при </a:t>
            </a:r>
            <a:r>
              <a:rPr lang="en-US" sz="3200" i="1" dirty="0" smtClean="0">
                <a:sym typeface="Symbol" pitchFamily="18" charset="2"/>
              </a:rPr>
              <a:t></a:t>
            </a:r>
            <a:r>
              <a:rPr lang="en-US" sz="3200" i="1" dirty="0" smtClean="0"/>
              <a:t>x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 pitchFamily="18" charset="2"/>
              </a:rPr>
              <a:t> </a:t>
            </a:r>
            <a:r>
              <a:rPr lang="ru-RU" sz="3200" dirty="0" smtClean="0">
                <a:sym typeface="Symbol" pitchFamily="18" charset="2"/>
              </a:rPr>
              <a:t>0.</a:t>
            </a:r>
            <a:endParaRPr lang="ru-RU" sz="3200" dirty="0">
              <a:sym typeface="Symbol" pitchFamily="18" charset="2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2928934"/>
            <a:ext cx="476250" cy="100012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57224" y="3857628"/>
            <a:ext cx="7786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Что такое дифференцирование?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4500570"/>
            <a:ext cx="78581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Операция нахождения производной функции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928794" y="857232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  <a:latin typeface="MS Reference Sans Serif" pitchFamily="34" charset="0"/>
                <a:cs typeface="Arial" pitchFamily="34" charset="0"/>
              </a:rPr>
              <a:t>(</a:t>
            </a:r>
            <a:r>
              <a:rPr lang="en-US" sz="3600" b="1" i="1" dirty="0" err="1" smtClean="0">
                <a:solidFill>
                  <a:srgbClr val="002060"/>
                </a:solidFill>
                <a:latin typeface="MS Reference Sans Serif" pitchFamily="34" charset="0"/>
                <a:cs typeface="Arial" pitchFamily="34" charset="0"/>
              </a:rPr>
              <a:t>C∙g</a:t>
            </a:r>
            <a:r>
              <a:rPr lang="en-US" sz="3600" b="1" i="1" dirty="0" smtClean="0">
                <a:solidFill>
                  <a:srgbClr val="002060"/>
                </a:solidFill>
                <a:latin typeface="MS Reference Sans Serif" pitchFamily="34" charset="0"/>
                <a:cs typeface="Arial" pitchFamily="34" charset="0"/>
              </a:rPr>
              <a:t>(x))’=</a:t>
            </a:r>
            <a:r>
              <a:rPr lang="en-US" sz="3600" b="1" i="1" dirty="0" err="1" smtClean="0">
                <a:solidFill>
                  <a:srgbClr val="002060"/>
                </a:solidFill>
                <a:latin typeface="MS Reference Sans Serif" pitchFamily="34" charset="0"/>
                <a:cs typeface="Arial" pitchFamily="34" charset="0"/>
              </a:rPr>
              <a:t>C∙g</a:t>
            </a:r>
            <a:r>
              <a:rPr lang="en-US" sz="3600" b="1" i="1" dirty="0" smtClean="0">
                <a:solidFill>
                  <a:srgbClr val="002060"/>
                </a:solidFill>
                <a:latin typeface="MS Reference Sans Serif" pitchFamily="34" charset="0"/>
                <a:cs typeface="Arial" pitchFamily="34" charset="0"/>
              </a:rPr>
              <a:t>′(x)</a:t>
            </a:r>
            <a:endParaRPr lang="ru-RU" sz="3600" b="1" i="1" dirty="0">
              <a:solidFill>
                <a:srgbClr val="002060"/>
              </a:solidFill>
              <a:latin typeface="MS Reference Sans Serif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0562" y="1857364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  <a:latin typeface="MS Reference Sans Serif" pitchFamily="34" charset="0"/>
              </a:rPr>
              <a:t>7∙3x²=21x²</a:t>
            </a:r>
            <a:endParaRPr lang="ru-RU" sz="3600" b="1" i="1" dirty="0">
              <a:solidFill>
                <a:srgbClr val="002060"/>
              </a:solidFill>
              <a:latin typeface="MS Reference Sans Serif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034" y="1857364"/>
            <a:ext cx="19239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  <a:latin typeface="MS Reference Sans Serif" pitchFamily="34" charset="0"/>
              </a:rPr>
              <a:t>(7x³)’=</a:t>
            </a:r>
            <a:endParaRPr lang="ru-RU" sz="3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357422" y="1857364"/>
            <a:ext cx="2092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  <a:latin typeface="MS Reference Sans Serif" pitchFamily="34" charset="0"/>
              </a:rPr>
              <a:t>7∙(x³)’=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357166"/>
            <a:ext cx="7772400" cy="9906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  <a:cs typeface="Arial" pitchFamily="34" charset="0"/>
              </a:rPr>
              <a:t>Правила дифференцирования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MS Reference Sans Serif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643050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MS Reference Sans Serif" pitchFamily="34" charset="0"/>
                <a:cs typeface="Arial" pitchFamily="34" charset="0"/>
              </a:rPr>
              <a:t>1) </a:t>
            </a:r>
            <a:r>
              <a:rPr lang="en-US" sz="3600" b="1" i="1" dirty="0" smtClean="0">
                <a:solidFill>
                  <a:srgbClr val="002060"/>
                </a:solidFill>
                <a:latin typeface="MS Reference Sans Serif" pitchFamily="34" charset="0"/>
                <a:cs typeface="Arial" pitchFamily="34" charset="0"/>
              </a:rPr>
              <a:t>(f(x)+g(x))′=f′(x)+g′(x)</a:t>
            </a:r>
            <a:endParaRPr lang="ru-RU" sz="3600" b="1" i="1" dirty="0">
              <a:solidFill>
                <a:srgbClr val="002060"/>
              </a:solidFill>
              <a:latin typeface="MS Reference Sans Serif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643182"/>
            <a:ext cx="85282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  <a:latin typeface="MS Reference Sans Serif" pitchFamily="34" charset="0"/>
                <a:cs typeface="Arial" pitchFamily="34" charset="0"/>
              </a:rPr>
              <a:t>2) (f(x) g(x))′=f′(x) g(x)+f(x) g′(x)</a:t>
            </a:r>
            <a:endParaRPr lang="ru-RU" sz="3600" b="1" i="1" dirty="0">
              <a:solidFill>
                <a:srgbClr val="002060"/>
              </a:solidFill>
              <a:latin typeface="MS Reference Sans Serif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3643314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  <a:latin typeface="MS Reference Sans Serif" pitchFamily="34" charset="0"/>
                <a:cs typeface="Arial" pitchFamily="34" charset="0"/>
              </a:rPr>
              <a:t>3) (C g(x))’=C g′(x)</a:t>
            </a:r>
            <a:endParaRPr lang="ru-RU" sz="3600" b="1" i="1" dirty="0">
              <a:solidFill>
                <a:srgbClr val="002060"/>
              </a:solidFill>
              <a:latin typeface="MS Reference Sans Serif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4500570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  <a:latin typeface="MS Reference Sans Serif" pitchFamily="34" charset="0"/>
              </a:rPr>
              <a:t>4) </a:t>
            </a:r>
            <a:endParaRPr lang="ru-RU" sz="3600" b="1" i="1" dirty="0">
              <a:solidFill>
                <a:srgbClr val="002060"/>
              </a:solidFill>
              <a:latin typeface="MS Reference Sans Serif" pitchFamily="34" charset="0"/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7351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44367" y="4319074"/>
            <a:ext cx="7913913" cy="1395941"/>
          </a:xfrm>
          <a:prstGeom prst="rect">
            <a:avLst/>
          </a:prstGeom>
          <a:noFill/>
        </p:spPr>
      </p:pic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-990600" y="1695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428604"/>
            <a:ext cx="7913913" cy="1395941"/>
          </a:xfrm>
          <a:prstGeom prst="rect">
            <a:avLst/>
          </a:prstGeom>
          <a:noFill/>
        </p:spPr>
      </p:pic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143116"/>
            <a:ext cx="2409825" cy="1190625"/>
          </a:xfrm>
          <a:prstGeom prst="rect">
            <a:avLst/>
          </a:prstGeom>
          <a:noFill/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1647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2143116"/>
            <a:ext cx="6276975" cy="1266825"/>
          </a:xfrm>
          <a:prstGeom prst="rect">
            <a:avLst/>
          </a:prstGeom>
          <a:noFill/>
        </p:spPr>
      </p:pic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1724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286124"/>
            <a:ext cx="2409825" cy="1190625"/>
          </a:xfrm>
          <a:prstGeom prst="rect">
            <a:avLst/>
          </a:prstGeom>
          <a:noFill/>
        </p:spPr>
      </p:pic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3286124"/>
            <a:ext cx="4238625" cy="1190625"/>
          </a:xfrm>
          <a:prstGeom prst="rect">
            <a:avLst/>
          </a:prstGeom>
          <a:noFill/>
        </p:spPr>
      </p:pic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0" y="1647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4500570"/>
            <a:ext cx="2409825" cy="1190625"/>
          </a:xfrm>
          <a:prstGeom prst="rect">
            <a:avLst/>
          </a:prstGeom>
          <a:noFill/>
        </p:spPr>
      </p:pic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802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4500570"/>
            <a:ext cx="5905500" cy="1190625"/>
          </a:xfrm>
          <a:prstGeom prst="rect">
            <a:avLst/>
          </a:prstGeom>
          <a:noFill/>
        </p:spPr>
      </p:pic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1647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714480" y="23885"/>
            <a:ext cx="5500726" cy="6834115"/>
            <a:chOff x="1714480" y="23885"/>
            <a:chExt cx="5500726" cy="6834115"/>
          </a:xfrm>
        </p:grpSpPr>
        <p:pic>
          <p:nvPicPr>
            <p:cNvPr id="3" name="Picture 2" descr="D:\Мои документы\Мои рисунки\школ.рис\85-16-1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14480" y="23885"/>
              <a:ext cx="5500726" cy="6834115"/>
            </a:xfrm>
            <a:prstGeom prst="rect">
              <a:avLst/>
            </a:prstGeom>
            <a:noFill/>
          </p:spPr>
        </p:pic>
        <p:sp>
          <p:nvSpPr>
            <p:cNvPr id="4" name="Прямоугольник 3"/>
            <p:cNvSpPr/>
            <p:nvPr/>
          </p:nvSpPr>
          <p:spPr>
            <a:xfrm rot="21351203">
              <a:off x="4798738" y="1495147"/>
              <a:ext cx="16305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 smtClean="0">
                  <a:solidFill>
                    <a:schemeClr val="tx2">
                      <a:lumMod val="75000"/>
                    </a:schemeClr>
                  </a:solidFill>
                  <a:latin typeface="Comic Sans MS" pitchFamily="66" charset="0"/>
                  <a:ea typeface="Times New Roman" pitchFamily="18" charset="0"/>
                </a:rPr>
                <a:t>(5x</a:t>
              </a:r>
              <a:r>
                <a:rPr lang="en-US" i="1" baseline="30000" dirty="0" smtClean="0">
                  <a:solidFill>
                    <a:schemeClr val="tx2">
                      <a:lumMod val="75000"/>
                    </a:schemeClr>
                  </a:solidFill>
                  <a:latin typeface="Comic Sans MS" pitchFamily="66" charset="0"/>
                  <a:ea typeface="Times New Roman" pitchFamily="18" charset="0"/>
                </a:rPr>
                <a:t>2</a:t>
              </a:r>
              <a:r>
                <a:rPr lang="en-US" i="1" dirty="0" smtClean="0">
                  <a:solidFill>
                    <a:schemeClr val="tx2">
                      <a:lumMod val="75000"/>
                    </a:schemeClr>
                  </a:solidFill>
                  <a:latin typeface="Comic Sans MS" pitchFamily="66" charset="0"/>
                  <a:ea typeface="Times New Roman" pitchFamily="18" charset="0"/>
                </a:rPr>
                <a:t>+4x-7)′=?</a:t>
              </a:r>
              <a:endPara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428728" y="5357826"/>
            <a:ext cx="6143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Н.П.Богданов-Бельский</a:t>
            </a:r>
            <a:r>
              <a:rPr lang="ru-RU" sz="36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ru-RU" sz="36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«Устный счет»</a:t>
            </a:r>
            <a:endParaRPr lang="ru-RU" sz="3600" b="1" dirty="0">
              <a:solidFill>
                <a:schemeClr val="bg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500042"/>
            <a:ext cx="4878259" cy="923330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dirty="0" smtClean="0">
                <a:solidFill>
                  <a:srgbClr val="002060"/>
                </a:solidFill>
                <a:latin typeface="Comic Sans MS" pitchFamily="66" charset="0"/>
                <a:ea typeface="Times New Roman" pitchFamily="18" charset="0"/>
              </a:rPr>
              <a:t>(5x</a:t>
            </a:r>
            <a:r>
              <a:rPr lang="en-US" sz="5400" b="1" i="1" baseline="30000" dirty="0" smtClean="0">
                <a:solidFill>
                  <a:srgbClr val="002060"/>
                </a:solidFill>
                <a:latin typeface="Comic Sans MS" pitchFamily="66" charset="0"/>
                <a:ea typeface="Times New Roman" pitchFamily="18" charset="0"/>
              </a:rPr>
              <a:t>2</a:t>
            </a:r>
            <a:r>
              <a:rPr lang="en-US" sz="5400" b="1" i="1" dirty="0" smtClean="0">
                <a:solidFill>
                  <a:srgbClr val="002060"/>
                </a:solidFill>
                <a:latin typeface="Comic Sans MS" pitchFamily="66" charset="0"/>
                <a:ea typeface="Times New Roman" pitchFamily="18" charset="0"/>
              </a:rPr>
              <a:t>+4x-7)′=?</a:t>
            </a:r>
            <a:endParaRPr lang="en-US" sz="5400" b="1" dirty="0" smtClean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1604" y="1714488"/>
            <a:ext cx="571504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rgbClr val="002060"/>
                </a:solidFill>
                <a:latin typeface="Comic Sans MS" pitchFamily="66" charset="0"/>
              </a:rPr>
              <a:t>(5x²)′+(4x)’-7’=</a:t>
            </a:r>
            <a:endParaRPr lang="ru-RU" sz="5400" b="1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3071810"/>
            <a:ext cx="6286544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rgbClr val="002060"/>
                </a:solidFill>
                <a:latin typeface="Comic Sans MS" pitchFamily="66" charset="0"/>
              </a:rPr>
              <a:t>5∙2x+4-0=10x+4</a:t>
            </a:r>
            <a:endParaRPr lang="ru-RU" sz="5400" b="1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631792">
            <a:off x="729164" y="2548692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7030A0"/>
                </a:solidFill>
                <a:latin typeface="Comic Sans MS" pitchFamily="66" charset="0"/>
              </a:rPr>
              <a:t>Спасибо за урок</a:t>
            </a:r>
            <a:endParaRPr lang="ru-RU" sz="7200" b="1" i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1714480" y="23885"/>
            <a:ext cx="5500726" cy="6834115"/>
            <a:chOff x="1714480" y="23885"/>
            <a:chExt cx="5500726" cy="6834115"/>
          </a:xfrm>
        </p:grpSpPr>
        <p:pic>
          <p:nvPicPr>
            <p:cNvPr id="4" name="Picture 2" descr="D:\Мои документы\Мои рисунки\школ.рис\85-16-1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14480" y="23885"/>
              <a:ext cx="5500726" cy="6834115"/>
            </a:xfrm>
            <a:prstGeom prst="rect">
              <a:avLst/>
            </a:prstGeom>
            <a:noFill/>
          </p:spPr>
        </p:pic>
        <p:sp>
          <p:nvSpPr>
            <p:cNvPr id="19" name="Прямоугольник 18"/>
            <p:cNvSpPr/>
            <p:nvPr/>
          </p:nvSpPr>
          <p:spPr>
            <a:xfrm rot="21351203">
              <a:off x="4798738" y="1495147"/>
              <a:ext cx="16305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 smtClean="0">
                  <a:solidFill>
                    <a:schemeClr val="tx2">
                      <a:lumMod val="75000"/>
                    </a:schemeClr>
                  </a:solidFill>
                  <a:latin typeface="Comic Sans MS" pitchFamily="66" charset="0"/>
                  <a:ea typeface="Times New Roman" pitchFamily="18" charset="0"/>
                </a:rPr>
                <a:t>(5x</a:t>
              </a:r>
              <a:r>
                <a:rPr lang="en-US" i="1" baseline="30000" dirty="0" smtClean="0">
                  <a:solidFill>
                    <a:schemeClr val="tx2">
                      <a:lumMod val="75000"/>
                    </a:schemeClr>
                  </a:solidFill>
                  <a:latin typeface="Comic Sans MS" pitchFamily="66" charset="0"/>
                  <a:ea typeface="Times New Roman" pitchFamily="18" charset="0"/>
                </a:rPr>
                <a:t>2</a:t>
              </a:r>
              <a:r>
                <a:rPr lang="en-US" i="1" dirty="0" smtClean="0">
                  <a:solidFill>
                    <a:schemeClr val="tx2">
                      <a:lumMod val="75000"/>
                    </a:schemeClr>
                  </a:solidFill>
                  <a:latin typeface="Comic Sans MS" pitchFamily="66" charset="0"/>
                  <a:ea typeface="Times New Roman" pitchFamily="18" charset="0"/>
                </a:rPr>
                <a:t>+4x-7)′=?</a:t>
              </a:r>
              <a:endPara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</a:endParaRPr>
            </a:p>
          </p:txBody>
        </p:sp>
      </p:grp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714480" y="0"/>
            <a:ext cx="1857388" cy="2285992"/>
          </a:xfrm>
          <a:prstGeom prst="rect">
            <a:avLst/>
          </a:prstGeom>
          <a:solidFill>
            <a:srgbClr val="00B0F0"/>
          </a:solidFill>
          <a:ln>
            <a:solidFill>
              <a:schemeClr val="accent5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1714480" y="2285992"/>
            <a:ext cx="1857388" cy="2285992"/>
          </a:xfrm>
          <a:prstGeom prst="rect">
            <a:avLst/>
          </a:prstGeom>
          <a:solidFill>
            <a:srgbClr val="663300"/>
          </a:solidFill>
          <a:ln>
            <a:solidFill>
              <a:schemeClr val="accent5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5" action="ppaction://hlinksldjump"/>
          </p:cNvPr>
          <p:cNvSpPr/>
          <p:nvPr/>
        </p:nvSpPr>
        <p:spPr>
          <a:xfrm>
            <a:off x="3571868" y="2285992"/>
            <a:ext cx="1857388" cy="2285992"/>
          </a:xfrm>
          <a:prstGeom prst="rect">
            <a:avLst/>
          </a:prstGeom>
          <a:solidFill>
            <a:srgbClr val="00B050"/>
          </a:solidFill>
          <a:ln>
            <a:solidFill>
              <a:schemeClr val="accent5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>
            <a:hlinkClick r:id="rId6" action="ppaction://hlinksldjump"/>
          </p:cNvPr>
          <p:cNvSpPr/>
          <p:nvPr/>
        </p:nvSpPr>
        <p:spPr>
          <a:xfrm>
            <a:off x="5429256" y="2285992"/>
            <a:ext cx="1857388" cy="2285992"/>
          </a:xfrm>
          <a:prstGeom prst="rect">
            <a:avLst/>
          </a:prstGeom>
          <a:solidFill>
            <a:srgbClr val="FE8830"/>
          </a:solidFill>
          <a:ln>
            <a:solidFill>
              <a:schemeClr val="accent5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7" action="ppaction://hlinksldjump"/>
          </p:cNvPr>
          <p:cNvSpPr/>
          <p:nvPr/>
        </p:nvSpPr>
        <p:spPr>
          <a:xfrm>
            <a:off x="1714480" y="4572008"/>
            <a:ext cx="1857388" cy="2285992"/>
          </a:xfrm>
          <a:prstGeom prst="rect">
            <a:avLst/>
          </a:prstGeom>
          <a:solidFill>
            <a:srgbClr val="FFFF00"/>
          </a:solidFill>
          <a:ln>
            <a:solidFill>
              <a:schemeClr val="accent5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3571868" y="4572008"/>
            <a:ext cx="1857388" cy="2285992"/>
          </a:xfrm>
          <a:prstGeom prst="rect">
            <a:avLst/>
          </a:prstGeom>
          <a:solidFill>
            <a:schemeClr val="tx2">
              <a:lumMod val="65000"/>
            </a:schemeClr>
          </a:solidFill>
          <a:ln>
            <a:solidFill>
              <a:schemeClr val="accent5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9" action="ppaction://hlinksldjump"/>
          </p:cNvPr>
          <p:cNvSpPr/>
          <p:nvPr/>
        </p:nvSpPr>
        <p:spPr>
          <a:xfrm>
            <a:off x="5429256" y="4572008"/>
            <a:ext cx="1857388" cy="2285992"/>
          </a:xfrm>
          <a:prstGeom prst="rect">
            <a:avLst/>
          </a:prstGeom>
          <a:solidFill>
            <a:srgbClr val="9900CC"/>
          </a:solidFill>
          <a:ln>
            <a:solidFill>
              <a:schemeClr val="accent5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10" action="ppaction://hlinksldjump"/>
          </p:cNvPr>
          <p:cNvSpPr/>
          <p:nvPr/>
        </p:nvSpPr>
        <p:spPr>
          <a:xfrm>
            <a:off x="3571868" y="0"/>
            <a:ext cx="1857388" cy="2285992"/>
          </a:xfrm>
          <a:prstGeom prst="rect">
            <a:avLst/>
          </a:prstGeom>
          <a:solidFill>
            <a:srgbClr val="FC90ED"/>
          </a:solidFill>
          <a:ln>
            <a:solidFill>
              <a:schemeClr val="accent5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11" action="ppaction://hlinksldjump"/>
          </p:cNvPr>
          <p:cNvSpPr/>
          <p:nvPr/>
        </p:nvSpPr>
        <p:spPr>
          <a:xfrm>
            <a:off x="5429256" y="0"/>
            <a:ext cx="1857388" cy="2285992"/>
          </a:xfrm>
          <a:prstGeom prst="rect">
            <a:avLst/>
          </a:prstGeom>
          <a:solidFill>
            <a:srgbClr val="5204EE"/>
          </a:solidFill>
          <a:ln>
            <a:solidFill>
              <a:schemeClr val="accent5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714480" y="23885"/>
            <a:ext cx="5500726" cy="6834115"/>
            <a:chOff x="1714480" y="23885"/>
            <a:chExt cx="5500726" cy="6834115"/>
          </a:xfrm>
        </p:grpSpPr>
        <p:pic>
          <p:nvPicPr>
            <p:cNvPr id="3" name="Picture 2" descr="D:\Мои документы\Мои рисунки\школ.рис\85-16-1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14480" y="23885"/>
              <a:ext cx="5500726" cy="6834115"/>
            </a:xfrm>
            <a:prstGeom prst="rect">
              <a:avLst/>
            </a:prstGeom>
            <a:noFill/>
          </p:spPr>
        </p:pic>
        <p:sp>
          <p:nvSpPr>
            <p:cNvPr id="4" name="Прямоугольник 3"/>
            <p:cNvSpPr/>
            <p:nvPr/>
          </p:nvSpPr>
          <p:spPr>
            <a:xfrm rot="21351203">
              <a:off x="4798738" y="1495147"/>
              <a:ext cx="16305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 smtClean="0">
                  <a:solidFill>
                    <a:schemeClr val="tx2">
                      <a:lumMod val="75000"/>
                    </a:schemeClr>
                  </a:solidFill>
                  <a:latin typeface="Comic Sans MS" pitchFamily="66" charset="0"/>
                  <a:ea typeface="Times New Roman" pitchFamily="18" charset="0"/>
                </a:rPr>
                <a:t>(5x</a:t>
              </a:r>
              <a:r>
                <a:rPr lang="en-US" i="1" baseline="30000" dirty="0" smtClean="0">
                  <a:solidFill>
                    <a:schemeClr val="tx2">
                      <a:lumMod val="75000"/>
                    </a:schemeClr>
                  </a:solidFill>
                  <a:latin typeface="Comic Sans MS" pitchFamily="66" charset="0"/>
                  <a:ea typeface="Times New Roman" pitchFamily="18" charset="0"/>
                </a:rPr>
                <a:t>2</a:t>
              </a:r>
              <a:r>
                <a:rPr lang="en-US" i="1" dirty="0" smtClean="0">
                  <a:solidFill>
                    <a:schemeClr val="tx2">
                      <a:lumMod val="75000"/>
                    </a:schemeClr>
                  </a:solidFill>
                  <a:latin typeface="Comic Sans MS" pitchFamily="66" charset="0"/>
                  <a:ea typeface="Times New Roman" pitchFamily="18" charset="0"/>
                </a:rPr>
                <a:t>+4x-7)′=?</a:t>
              </a:r>
              <a:endPara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428728" y="5357826"/>
            <a:ext cx="6143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Н.П.Богданов-Бельский</a:t>
            </a:r>
            <a:r>
              <a:rPr lang="ru-RU" sz="36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ru-RU" sz="3600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«Устный счет»</a:t>
            </a:r>
            <a:endParaRPr lang="ru-RU" sz="3600" b="1" dirty="0">
              <a:solidFill>
                <a:schemeClr val="bg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олна 4"/>
          <p:cNvSpPr/>
          <p:nvPr/>
        </p:nvSpPr>
        <p:spPr>
          <a:xfrm>
            <a:off x="857224" y="1071546"/>
            <a:ext cx="7358114" cy="3571900"/>
          </a:xfrm>
          <a:prstGeom prst="wave">
            <a:avLst/>
          </a:prstGeom>
          <a:gradFill>
            <a:gsLst>
              <a:gs pos="0">
                <a:schemeClr val="accent1">
                  <a:shade val="51000"/>
                  <a:satMod val="130000"/>
                  <a:alpha val="37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42976" y="2000240"/>
            <a:ext cx="47863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(5x+4)′</a:t>
            </a:r>
            <a:endParaRPr lang="ru-RU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29256" y="2071678"/>
            <a:ext cx="2571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=5</a:t>
            </a:r>
            <a:endParaRPr lang="ru-RU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642910" y="5786454"/>
            <a:ext cx="1071570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642910" y="1071546"/>
            <a:ext cx="7858180" cy="3571900"/>
          </a:xfrm>
          <a:prstGeom prst="wave">
            <a:avLst/>
          </a:prstGeom>
          <a:gradFill>
            <a:gsLst>
              <a:gs pos="0">
                <a:schemeClr val="accent1">
                  <a:shade val="51000"/>
                  <a:satMod val="130000"/>
                  <a:alpha val="37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642910" y="5786454"/>
            <a:ext cx="1071570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85786" y="2000240"/>
            <a:ext cx="3857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9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sin</a:t>
            </a:r>
            <a:r>
              <a:rPr lang="en-US" sz="96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)′</a:t>
            </a:r>
            <a:endParaRPr lang="ru-RU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0562" y="2000240"/>
            <a:ext cx="3857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</a:t>
            </a:r>
            <a:r>
              <a:rPr lang="en-US" sz="9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</a:t>
            </a:r>
            <a:r>
              <a:rPr lang="en-US" sz="96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endParaRPr lang="ru-RU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rId2" action="ppaction://hlinksldjump" highlightClick="1"/>
          </p:cNvPr>
          <p:cNvSpPr/>
          <p:nvPr/>
        </p:nvSpPr>
        <p:spPr>
          <a:xfrm>
            <a:off x="642910" y="5715016"/>
            <a:ext cx="1071570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Волна 2"/>
          <p:cNvSpPr/>
          <p:nvPr/>
        </p:nvSpPr>
        <p:spPr>
          <a:xfrm>
            <a:off x="857224" y="1071546"/>
            <a:ext cx="7358114" cy="3571900"/>
          </a:xfrm>
          <a:prstGeom prst="wave">
            <a:avLst/>
          </a:prstGeom>
          <a:gradFill>
            <a:gsLst>
              <a:gs pos="0">
                <a:schemeClr val="accent1">
                  <a:shade val="51000"/>
                  <a:satMod val="130000"/>
                  <a:alpha val="37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928794" y="2000240"/>
            <a:ext cx="24288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(x³)′</a:t>
            </a:r>
            <a:endParaRPr lang="ru-RU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7686" y="2071678"/>
            <a:ext cx="2857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=3x²</a:t>
            </a:r>
            <a:endParaRPr lang="ru-RU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857224" y="1071546"/>
            <a:ext cx="7358114" cy="3571900"/>
          </a:xfrm>
          <a:prstGeom prst="wave">
            <a:avLst/>
          </a:prstGeom>
          <a:gradFill>
            <a:gsLst>
              <a:gs pos="0">
                <a:schemeClr val="accent1">
                  <a:shade val="51000"/>
                  <a:satMod val="130000"/>
                  <a:alpha val="37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14348" y="5715016"/>
            <a:ext cx="1071570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786050" y="2000240"/>
            <a:ext cx="2143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x)′</a:t>
            </a:r>
            <a:endParaRPr lang="ru-RU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4876" y="2071678"/>
            <a:ext cx="18573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=1</a:t>
            </a:r>
            <a:endParaRPr lang="ru-RU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rId2" action="ppaction://hlinksldjump" highlightClick="1"/>
          </p:cNvPr>
          <p:cNvSpPr/>
          <p:nvPr/>
        </p:nvSpPr>
        <p:spPr>
          <a:xfrm>
            <a:off x="642910" y="5786454"/>
            <a:ext cx="1071570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Волна 2"/>
          <p:cNvSpPr/>
          <p:nvPr/>
        </p:nvSpPr>
        <p:spPr>
          <a:xfrm>
            <a:off x="857224" y="714356"/>
            <a:ext cx="7358114" cy="4429156"/>
          </a:xfrm>
          <a:prstGeom prst="wave">
            <a:avLst>
              <a:gd name="adj1" fmla="val 12500"/>
              <a:gd name="adj2" fmla="val 377"/>
            </a:avLst>
          </a:prstGeom>
          <a:gradFill>
            <a:gsLst>
              <a:gs pos="0">
                <a:schemeClr val="accent1">
                  <a:shade val="51000"/>
                  <a:satMod val="130000"/>
                  <a:alpha val="37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785918" y="2428868"/>
            <a:ext cx="3143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9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ln</a:t>
            </a:r>
            <a:r>
              <a:rPr lang="en-US" sz="96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)′</a:t>
            </a:r>
            <a:endParaRPr lang="ru-RU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6314" y="2571744"/>
            <a:ext cx="2286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</a:t>
            </a:r>
            <a:endParaRPr lang="ru-RU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1785926"/>
            <a:ext cx="733425" cy="296227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8">
  <a:themeElements>
    <a:clrScheme name="">
      <a:dk1>
        <a:srgbClr val="000000"/>
      </a:dk1>
      <a:lt1>
        <a:srgbClr val="D9FFFC"/>
      </a:lt1>
      <a:dk2>
        <a:srgbClr val="FFFFFF"/>
      </a:dk2>
      <a:lt2>
        <a:srgbClr val="808080"/>
      </a:lt2>
      <a:accent1>
        <a:srgbClr val="6699FF"/>
      </a:accent1>
      <a:accent2>
        <a:srgbClr val="9933FF"/>
      </a:accent2>
      <a:accent3>
        <a:srgbClr val="E9FFFD"/>
      </a:accent3>
      <a:accent4>
        <a:srgbClr val="000000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Неоновая реклам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Неоновая реклама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Неоновая реклама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еоновая реклама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еоновая реклама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Неоновая реклама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Неоновая реклама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Тема8</Template>
  <TotalTime>749</TotalTime>
  <Words>511</Words>
  <Application>Microsoft Office PowerPoint</Application>
  <PresentationFormat>Экран (4:3)</PresentationFormat>
  <Paragraphs>86</Paragraphs>
  <Slides>24</Slides>
  <Notes>0</Notes>
  <HiddenSlides>9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Тема8</vt:lpstr>
      <vt:lpstr>ПРАВИЛА ДИФФЕРЕНЦИРОВАНИЯ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Правила дифференцирования</vt:lpstr>
      <vt:lpstr>Слайд 16</vt:lpstr>
      <vt:lpstr>Правила дифференцирования</vt:lpstr>
      <vt:lpstr>Слайд 18</vt:lpstr>
      <vt:lpstr>Правила дифференцирования</vt:lpstr>
      <vt:lpstr>Слайд 20</vt:lpstr>
      <vt:lpstr>Правила дифференцирования</vt:lpstr>
      <vt:lpstr>Слайд 22</vt:lpstr>
      <vt:lpstr>Слайд 23</vt:lpstr>
      <vt:lpstr>Слайд 24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85</cp:revision>
  <dcterms:created xsi:type="dcterms:W3CDTF">2013-02-12T14:14:01Z</dcterms:created>
  <dcterms:modified xsi:type="dcterms:W3CDTF">2014-01-13T07:55:12Z</dcterms:modified>
</cp:coreProperties>
</file>