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3"/>
  </p:notesMasterIdLst>
  <p:sldIdLst>
    <p:sldId id="256" r:id="rId2"/>
    <p:sldId id="257" r:id="rId3"/>
    <p:sldId id="264" r:id="rId4"/>
    <p:sldId id="262" r:id="rId5"/>
    <p:sldId id="263" r:id="rId6"/>
    <p:sldId id="258" r:id="rId7"/>
    <p:sldId id="266" r:id="rId8"/>
    <p:sldId id="260" r:id="rId9"/>
    <p:sldId id="259" r:id="rId10"/>
    <p:sldId id="265" r:id="rId11"/>
    <p:sldId id="26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686B-2590-42A6-86AC-1F131B032504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994CA-D563-43B7-817F-A51DBCA8F8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25400" dist="25400" dir="2700000" algn="tl" rotWithShape="0">
                    <a:schemeClr val="bg1">
                      <a:alpha val="8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7E52AAD-6AB2-400B-98F6-8099483DE2E4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9025C0F-BD53-420E-907F-61C2DEE187C0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87E96A3-025B-4D51-BA37-56518EA6A2B5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5BF240-CCCB-4E9A-B66D-5804A4E9537B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81879F-15F0-4B57-BDB0-16CFCACB2790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2D2435A-D810-4018-86CF-D8AB7739F2D9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D5E96BE-8912-4AE2-B2AC-D6AB23BEB29B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CB4819-96CA-493D-B029-49CBD8216AB3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4184D4-B290-42FB-801E-64999C1CC16C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1F5B29-38DE-4937-AEE9-597BFEF0D735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CB5CCE6-4FDD-49FD-B980-7EE1D1FECC03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DC399B70-9901-46A2-B9F8-135EC27556B9}" type="datetime1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4">
                    <a:lumMod val="50000"/>
                  </a:schemeClr>
                </a:solidFill>
                <a:latin typeface="+mj-lt"/>
              </a:defRPr>
            </a:lvl1pPr>
          </a:lstStyle>
          <a:p>
            <a:fld id="{E86E5A35-3265-404C-9390-A3297284953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ln w="1905">
            <a:solidFill>
              <a:schemeClr val="tx1">
                <a:lumMod val="85000"/>
                <a:lumOff val="15000"/>
              </a:schemeClr>
            </a:solidFill>
          </a:ln>
          <a:solidFill>
            <a:srgbClr val="0D0D0D"/>
          </a:solidFill>
          <a:effectLst>
            <a:outerShdw blurRad="25400" dist="25400" dir="2700000" algn="tl" rotWithShape="0">
              <a:schemeClr val="bg1">
                <a:lumMod val="95000"/>
                <a:alpha val="80000"/>
              </a:schemeClr>
            </a:outerShdw>
          </a:effectLst>
          <a:latin typeface="Franklin Gothic Medium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D0D0D"/>
          </a:solidFill>
          <a:latin typeface="Franklin Gothic Medium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b="1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000" kern="1200">
          <a:solidFill>
            <a:srgbClr val="161514"/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8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1600" kern="1200" baseline="0">
          <a:solidFill>
            <a:schemeClr val="bg2">
              <a:lumMod val="10000"/>
            </a:schemeClr>
          </a:solidFill>
          <a:effectLst>
            <a:outerShdw blurRad="50800" dist="38100" dir="2700000" algn="tl" rotWithShape="0">
              <a:schemeClr val="bg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44824"/>
            <a:ext cx="7236296" cy="175805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свойства простейших геометрических фигур.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4005064"/>
            <a:ext cx="6400800" cy="1752600"/>
          </a:xfrm>
        </p:spPr>
        <p:txBody>
          <a:bodyPr>
            <a:normAutofit/>
          </a:bodyPr>
          <a:lstStyle/>
          <a:p>
            <a:r>
              <a:rPr lang="ru-RU" sz="2800" dirty="0" err="1" smtClean="0"/>
              <a:t>Дударева</a:t>
            </a:r>
            <a:r>
              <a:rPr lang="ru-RU" sz="2800" dirty="0" smtClean="0"/>
              <a:t> Светлана Анатольевна, учитель математики МАОУ Лицей «Технический»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>Отметьте правильные утверждения знаком «+», а ошибочные – «-».</a:t>
            </a:r>
            <a:endParaRPr lang="ru-RU" sz="28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24743"/>
            <a:ext cx="6336704" cy="14794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564904"/>
            <a:ext cx="6408712" cy="2085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4653136"/>
            <a:ext cx="6408712" cy="1916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Овал 6"/>
          <p:cNvSpPr/>
          <p:nvPr/>
        </p:nvSpPr>
        <p:spPr>
          <a:xfrm>
            <a:off x="6948264" y="12687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948264" y="29249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7100664" y="14211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7253064" y="15735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7405464" y="17259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7557864" y="18783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7710264" y="20307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7862664" y="21831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8015064" y="23355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8" name="Овал 17"/>
          <p:cNvSpPr/>
          <p:nvPr/>
        </p:nvSpPr>
        <p:spPr>
          <a:xfrm>
            <a:off x="8167464" y="24879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8319864" y="2640360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0" name="Овал 19"/>
          <p:cNvSpPr/>
          <p:nvPr/>
        </p:nvSpPr>
        <p:spPr>
          <a:xfrm>
            <a:off x="8460432" y="2780928"/>
            <a:ext cx="504056" cy="360040"/>
          </a:xfrm>
          <a:prstGeom prst="ellipse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+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1" name="Овал 20"/>
          <p:cNvSpPr/>
          <p:nvPr/>
        </p:nvSpPr>
        <p:spPr>
          <a:xfrm>
            <a:off x="7100664" y="30773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7253064" y="32297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7405464" y="33821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4" name="Овал 23"/>
          <p:cNvSpPr/>
          <p:nvPr/>
        </p:nvSpPr>
        <p:spPr>
          <a:xfrm>
            <a:off x="7557864" y="35345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7710264" y="36869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6" name="Овал 25"/>
          <p:cNvSpPr/>
          <p:nvPr/>
        </p:nvSpPr>
        <p:spPr>
          <a:xfrm>
            <a:off x="7862664" y="38393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7" name="Овал 26"/>
          <p:cNvSpPr/>
          <p:nvPr/>
        </p:nvSpPr>
        <p:spPr>
          <a:xfrm>
            <a:off x="8015064" y="39917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8167464" y="41441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9" name="Овал 28"/>
          <p:cNvSpPr/>
          <p:nvPr/>
        </p:nvSpPr>
        <p:spPr>
          <a:xfrm>
            <a:off x="8319864" y="4296544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8460432" y="4437112"/>
            <a:ext cx="504056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-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32" name="Нижний колонтитул 3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Пункт 1, 2</a:t>
            </a:r>
          </a:p>
          <a:p>
            <a:r>
              <a:rPr lang="ru-RU" dirty="0" smtClean="0"/>
              <a:t>Вопросы 1-4</a:t>
            </a:r>
          </a:p>
          <a:p>
            <a:r>
              <a:rPr lang="ru-RU" dirty="0" smtClean="0"/>
              <a:t>ТПО 6, 8, 9, 11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 descr="http://www.grschool.ru/joom/images/stories/schoolboy0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3501008"/>
            <a:ext cx="2088232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755576" y="4437112"/>
            <a:ext cx="5270995" cy="923330"/>
          </a:xfrm>
          <a:prstGeom prst="rect">
            <a:avLst/>
          </a:prstGeom>
          <a:noFill/>
          <a:effectLst>
            <a:reflection blurRad="6350" stA="50000" endA="300" endPos="55500" dist="50800" dir="5400000" sy="-100000" algn="bl" rotWithShape="0"/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Спасибо за урок!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Геометрические фигуры.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>
                <a:solidFill>
                  <a:srgbClr val="002060"/>
                </a:solidFill>
                <a:effectLst/>
              </a:rPr>
              <a:t>Гео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 – метрия (греч.) - </a:t>
            </a:r>
            <a:r>
              <a:rPr lang="ru-RU" dirty="0" smtClean="0">
                <a:solidFill>
                  <a:srgbClr val="C00000"/>
                </a:solidFill>
                <a:effectLst/>
              </a:rPr>
              <a:t>?</a:t>
            </a:r>
          </a:p>
          <a:p>
            <a:r>
              <a:rPr lang="ru-RU" b="0" dirty="0" smtClean="0">
                <a:solidFill>
                  <a:schemeClr val="tx1"/>
                </a:solidFill>
                <a:effectLst/>
              </a:rPr>
              <a:t>Применяется для измерений на местности</a:t>
            </a:r>
          </a:p>
          <a:p>
            <a:r>
              <a:rPr lang="ru-RU" b="0" dirty="0" smtClean="0">
                <a:solidFill>
                  <a:schemeClr val="tx1"/>
                </a:solidFill>
                <a:effectLst/>
              </a:rPr>
              <a:t>Примеры геометрических фигур</a:t>
            </a:r>
          </a:p>
          <a:p>
            <a:r>
              <a:rPr lang="ru-RU" b="0" dirty="0" smtClean="0">
                <a:solidFill>
                  <a:schemeClr val="tx1"/>
                </a:solidFill>
                <a:effectLst/>
              </a:rPr>
              <a:t>Геометрия </a:t>
            </a:r>
            <a:r>
              <a:rPr lang="ru-RU" b="0" dirty="0" smtClean="0">
                <a:solidFill>
                  <a:srgbClr val="C00000"/>
                </a:solidFill>
                <a:effectLst/>
              </a:rPr>
              <a:t>(евклидова):</a:t>
            </a:r>
            <a:r>
              <a:rPr lang="ru-RU" b="0" dirty="0" smtClean="0">
                <a:solidFill>
                  <a:schemeClr val="tx1"/>
                </a:solidFill>
                <a:effectLst/>
              </a:rPr>
              <a:t> планиметрия и стереометрия.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5" name="Picture 4" descr="eukleide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124744"/>
            <a:ext cx="1986508" cy="2648677"/>
          </a:xfrm>
        </p:spPr>
      </p:pic>
      <p:sp>
        <p:nvSpPr>
          <p:cNvPr id="6" name="Прямоугольник 5"/>
          <p:cNvSpPr/>
          <p:nvPr/>
        </p:nvSpPr>
        <p:spPr>
          <a:xfrm>
            <a:off x="2915816" y="1340768"/>
            <a:ext cx="489654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  <a:latin typeface="Franklin Gothic Medium" pitchFamily="34" charset="0"/>
                <a:cs typeface="Times New Roman" pitchFamily="18" charset="0"/>
              </a:rPr>
              <a:t>Евклид (</a:t>
            </a:r>
            <a:r>
              <a:rPr lang="ru-RU" sz="2400" b="1" dirty="0" err="1" smtClean="0">
                <a:solidFill>
                  <a:srgbClr val="0070C0"/>
                </a:solidFill>
                <a:latin typeface="Franklin Gothic Medium" pitchFamily="34" charset="0"/>
                <a:cs typeface="Times New Roman" pitchFamily="18" charset="0"/>
              </a:rPr>
              <a:t>Eνκλειδηζ</a:t>
            </a:r>
            <a:r>
              <a:rPr lang="ru-RU" sz="2400" b="1" dirty="0" smtClean="0">
                <a:solidFill>
                  <a:srgbClr val="0070C0"/>
                </a:solidFill>
                <a:latin typeface="Franklin Gothic Medium" pitchFamily="34" charset="0"/>
                <a:cs typeface="Times New Roman" pitchFamily="18" charset="0"/>
              </a:rPr>
              <a:t>) (365-300 до н.э.) </a:t>
            </a:r>
            <a:r>
              <a:rPr lang="ru-RU" sz="2400" b="1" dirty="0" smtClean="0">
                <a:latin typeface="Franklin Gothic Medium" pitchFamily="34" charset="0"/>
                <a:cs typeface="Times New Roman" pitchFamily="18" charset="0"/>
              </a:rPr>
              <a:t>древнегреческий математик , автор первого из дошедших до нас теоретических трактатов по математике «Начала» (13 книг). </a:t>
            </a:r>
            <a:br>
              <a:rPr lang="ru-RU" sz="2400" b="1" dirty="0" smtClean="0">
                <a:latin typeface="Franklin Gothic Medium" pitchFamily="34" charset="0"/>
                <a:cs typeface="Times New Roman" pitchFamily="18" charset="0"/>
              </a:rPr>
            </a:br>
            <a:endParaRPr lang="ru-RU" sz="2400" b="1" dirty="0">
              <a:latin typeface="Franklin Gothic Medium" pitchFamily="34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0" y="407707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Franklin Gothic Medium" pitchFamily="34" charset="0"/>
              </a:rPr>
              <a:t>Однажды </a:t>
            </a:r>
            <a:r>
              <a:rPr lang="ru-RU" sz="2400" dirty="0" smtClean="0">
                <a:solidFill>
                  <a:schemeClr val="tx2"/>
                </a:solidFill>
                <a:latin typeface="Franklin Gothic Medium" pitchFamily="34" charset="0"/>
              </a:rPr>
              <a:t>Царь Птолемей </a:t>
            </a:r>
            <a:r>
              <a:rPr lang="en-US" sz="2400" dirty="0" smtClean="0">
                <a:solidFill>
                  <a:schemeClr val="tx2"/>
                </a:solidFill>
                <a:latin typeface="Franklin Gothic Medium" pitchFamily="34" charset="0"/>
              </a:rPr>
              <a:t>I</a:t>
            </a:r>
            <a:r>
              <a:rPr lang="ru-RU" sz="2400" dirty="0" smtClean="0">
                <a:latin typeface="Franklin Gothic Medium" pitchFamily="34" charset="0"/>
              </a:rPr>
              <a:t> сам захотел одолеть премудрости геометрии, но довольно скоро обнаружил, что изучение математики – слишком тяжелое бремя. </a:t>
            </a:r>
            <a:r>
              <a:rPr lang="ru-RU" sz="2400" dirty="0" smtClean="0">
                <a:solidFill>
                  <a:schemeClr val="tx2"/>
                </a:solidFill>
                <a:latin typeface="Franklin Gothic Medium" pitchFamily="34" charset="0"/>
              </a:rPr>
              <a:t>Птолемей</a:t>
            </a:r>
            <a:r>
              <a:rPr lang="ru-RU" sz="2400" dirty="0" smtClean="0">
                <a:latin typeface="Franklin Gothic Medium" pitchFamily="34" charset="0"/>
              </a:rPr>
              <a:t> спросил </a:t>
            </a:r>
            <a:r>
              <a:rPr lang="ru-RU" sz="2400" dirty="0" smtClean="0">
                <a:solidFill>
                  <a:schemeClr val="tx2"/>
                </a:solidFill>
                <a:latin typeface="Franklin Gothic Medium" pitchFamily="34" charset="0"/>
              </a:rPr>
              <a:t>Евклида:</a:t>
            </a:r>
            <a:r>
              <a:rPr lang="ru-RU" sz="2400" dirty="0" smtClean="0">
                <a:latin typeface="Franklin Gothic Medium" pitchFamily="34" charset="0"/>
              </a:rPr>
              <a:t> «Нельзя ли постигнуть все тайны науки как-нибудь проще?» </a:t>
            </a:r>
          </a:p>
          <a:p>
            <a:pPr algn="ctr"/>
            <a:r>
              <a:rPr lang="ru-RU" sz="2400" dirty="0" smtClean="0">
                <a:latin typeface="Franklin Gothic Medium" pitchFamily="34" charset="0"/>
              </a:rPr>
              <a:t>  </a:t>
            </a:r>
            <a:r>
              <a:rPr lang="ru-RU" sz="2400" dirty="0" smtClean="0">
                <a:solidFill>
                  <a:schemeClr val="tx2"/>
                </a:solidFill>
                <a:latin typeface="Franklin Gothic Medium" pitchFamily="34" charset="0"/>
              </a:rPr>
              <a:t>Евклид</a:t>
            </a:r>
            <a:r>
              <a:rPr lang="ru-RU" sz="2400" dirty="0" smtClean="0">
                <a:latin typeface="Franklin Gothic Medium" pitchFamily="34" charset="0"/>
              </a:rPr>
              <a:t> ответил: </a:t>
            </a:r>
            <a:r>
              <a:rPr lang="ru-RU" sz="2400" b="1" kern="10" dirty="0" smtClean="0">
                <a:ln w="19050">
                  <a:solidFill>
                    <a:srgbClr val="99CCFF"/>
                  </a:solidFill>
                  <a:round/>
                  <a:headEnd/>
                  <a:tailEnd/>
                </a:ln>
                <a:solidFill>
                  <a:srgbClr val="0066CC"/>
                </a:solidFill>
                <a:ea typeface="+mj-lt"/>
                <a:cs typeface="+mj-lt"/>
              </a:rPr>
              <a:t>«В геометрии нет царского пути!»</a:t>
            </a:r>
            <a:endParaRPr lang="ru-RU" sz="2400" b="1" kern="10" dirty="0">
              <a:ln w="19050">
                <a:solidFill>
                  <a:srgbClr val="99CCFF"/>
                </a:solidFill>
                <a:round/>
                <a:headEnd/>
                <a:tailEnd/>
              </a:ln>
              <a:solidFill>
                <a:srgbClr val="0066CC"/>
              </a:solidFill>
              <a:ea typeface="+mj-lt"/>
              <a:cs typeface="+mj-lt"/>
            </a:endParaRP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Тест.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/>
              <a:t>Быстренько, не задумываясь ,выберите из предложенных пяти фигур ту, которая вам больше понравилась.</a:t>
            </a:r>
          </a:p>
          <a:p>
            <a:pPr>
              <a:buNone/>
            </a:pPr>
            <a:endParaRPr lang="ru-RU" sz="24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403648" y="2636912"/>
            <a:ext cx="1584325" cy="9366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2772073" y="4508575"/>
            <a:ext cx="1008062" cy="9366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3707110" y="2565475"/>
            <a:ext cx="1223963" cy="1079500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 flipV="1">
            <a:off x="6156623" y="2421012"/>
            <a:ext cx="504825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6659860" y="2421012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5651798" y="4076775"/>
            <a:ext cx="1295400" cy="1225550"/>
          </a:xfrm>
          <a:prstGeom prst="triangle">
            <a:avLst>
              <a:gd name="adj" fmla="val 77287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 flipV="1">
            <a:off x="5291435" y="2565475"/>
            <a:ext cx="8636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971848" y="3716412"/>
            <a:ext cx="216058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Прямоугольник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3851573" y="3789437"/>
            <a:ext cx="1441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Круг</a:t>
            </a:r>
          </a:p>
        </p:txBody>
      </p:sp>
      <p:sp>
        <p:nvSpPr>
          <p:cNvPr id="13" name="Text Box 16"/>
          <p:cNvSpPr txBox="1">
            <a:spLocks noChangeArrowheads="1"/>
          </p:cNvSpPr>
          <p:nvPr/>
        </p:nvSpPr>
        <p:spPr bwMode="auto">
          <a:xfrm>
            <a:off x="1548110" y="5157862"/>
            <a:ext cx="15113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" name="Text Box 17"/>
          <p:cNvSpPr txBox="1">
            <a:spLocks noChangeArrowheads="1"/>
          </p:cNvSpPr>
          <p:nvPr/>
        </p:nvSpPr>
        <p:spPr bwMode="auto">
          <a:xfrm>
            <a:off x="2627610" y="5589662"/>
            <a:ext cx="129540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Квадрат</a:t>
            </a:r>
          </a:p>
        </p:txBody>
      </p:sp>
      <p:sp>
        <p:nvSpPr>
          <p:cNvPr id="15" name="Text Box 18"/>
          <p:cNvSpPr txBox="1">
            <a:spLocks noChangeArrowheads="1"/>
          </p:cNvSpPr>
          <p:nvPr/>
        </p:nvSpPr>
        <p:spPr bwMode="auto">
          <a:xfrm>
            <a:off x="5364460" y="5589662"/>
            <a:ext cx="19446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chemeClr val="tx2"/>
                </a:solidFill>
              </a:rPr>
              <a:t>Треугольник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300192" y="3284984"/>
            <a:ext cx="135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mtClean="0">
                <a:solidFill>
                  <a:schemeClr val="tx2"/>
                </a:solidFill>
              </a:rPr>
              <a:t>Ломаная</a:t>
            </a:r>
            <a:endParaRPr lang="ru-RU" dirty="0"/>
          </a:p>
        </p:txBody>
      </p:sp>
      <p:sp>
        <p:nvSpPr>
          <p:cNvPr id="17" name="Номер слайда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4" grpId="0"/>
      <p:bldP spid="15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643192" cy="7060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Вот что говорят фигуры о нас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065387"/>
          <a:ext cx="8424936" cy="528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7200800"/>
              </a:tblGrid>
              <a:tr h="7822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1493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2000" dirty="0" smtClean="0"/>
                        <a:t>Соответствует трудолюбие, усердие, потребность доводить начатое дело до конца, упорство. Любит раз и навсегда заведенный порядок.</a:t>
                      </a:r>
                      <a:endParaRPr lang="ru-RU" sz="20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7822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2000" dirty="0" smtClean="0"/>
                        <a:t>Это временная форма личности, ищет лучшее положение. Поэтому любознателен, пытлив, интересно все происходящее, и смел.</a:t>
                      </a:r>
                      <a:endParaRPr lang="ru-RU" sz="2000" dirty="0"/>
                    </a:p>
                  </a:txBody>
                  <a:tcPr/>
                </a:tc>
              </a:tr>
              <a:tr h="7822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2000" dirty="0" smtClean="0"/>
                        <a:t>Символ лидерства. Способен концентрироваться на главной цели. Энергичен, неудержим, сильная личность.</a:t>
                      </a:r>
                      <a:endParaRPr lang="ru-RU" sz="2000" dirty="0"/>
                    </a:p>
                  </a:txBody>
                  <a:tcPr/>
                </a:tc>
              </a:tr>
              <a:tr h="7822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 </a:t>
                      </a:r>
                      <a:r>
                        <a:rPr lang="ru-RU" sz="2000" dirty="0" smtClean="0"/>
                        <a:t>Самая доброжелательная фигура. Способен сопереживать, сочувствовать. Счастлив тогда, когда все ладят друг с другом.</a:t>
                      </a:r>
                      <a:endParaRPr lang="ru-RU" sz="2000" dirty="0"/>
                    </a:p>
                  </a:txBody>
                  <a:tcPr/>
                </a:tc>
              </a:tr>
              <a:tr h="78222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Символ творчества. Нравится комбинировать, создавать что-то новое, оригинальное. Самый восторженный и возбудимый.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2204864"/>
            <a:ext cx="647700" cy="647700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1560" y="3356992"/>
            <a:ext cx="1008063" cy="504825"/>
          </a:xfrm>
          <a:prstGeom prst="rect">
            <a:avLst/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683568" y="4005064"/>
            <a:ext cx="719137" cy="647700"/>
          </a:xfrm>
          <a:prstGeom prst="triangle">
            <a:avLst>
              <a:gd name="adj" fmla="val 81370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755576" y="4797152"/>
            <a:ext cx="719138" cy="720725"/>
          </a:xfrm>
          <a:prstGeom prst="ellipse">
            <a:avLst/>
          </a:prstGeom>
          <a:solidFill>
            <a:srgbClr val="00B0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Line 8"/>
          <p:cNvSpPr>
            <a:spLocks noChangeShapeType="1"/>
          </p:cNvSpPr>
          <p:nvPr/>
        </p:nvSpPr>
        <p:spPr bwMode="auto">
          <a:xfrm flipV="1">
            <a:off x="611560" y="5733256"/>
            <a:ext cx="2889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Line 9"/>
          <p:cNvSpPr>
            <a:spLocks noChangeShapeType="1"/>
          </p:cNvSpPr>
          <p:nvPr/>
        </p:nvSpPr>
        <p:spPr bwMode="auto">
          <a:xfrm>
            <a:off x="899592" y="5733256"/>
            <a:ext cx="3603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1" name="Line 10"/>
          <p:cNvSpPr>
            <a:spLocks noChangeShapeType="1"/>
          </p:cNvSpPr>
          <p:nvPr/>
        </p:nvSpPr>
        <p:spPr bwMode="auto">
          <a:xfrm flipV="1">
            <a:off x="1259632" y="5589240"/>
            <a:ext cx="2159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геометрические фигуры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C00000"/>
                </a:solidFill>
              </a:rPr>
              <a:t>Точка и прямая</a:t>
            </a:r>
          </a:p>
          <a:p>
            <a:r>
              <a:rPr lang="ru-RU" dirty="0" smtClean="0"/>
              <a:t>Построение</a:t>
            </a:r>
          </a:p>
          <a:p>
            <a:r>
              <a:rPr lang="ru-RU" dirty="0" smtClean="0"/>
              <a:t>Обозначение </a:t>
            </a:r>
          </a:p>
          <a:p>
            <a:r>
              <a:rPr lang="ru-RU" dirty="0" smtClean="0"/>
              <a:t>Взаимное расположение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484784"/>
            <a:ext cx="7237888" cy="311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Взаимное расположение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u="sng" dirty="0" smtClean="0"/>
              <a:t>Точка и прямая</a:t>
            </a:r>
            <a:endParaRPr lang="ru-RU" u="sng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Точки принадлежат прямой.</a:t>
            </a:r>
          </a:p>
          <a:p>
            <a:r>
              <a:rPr lang="ru-RU" dirty="0" smtClean="0"/>
              <a:t>Точки не </a:t>
            </a:r>
            <a:r>
              <a:rPr lang="ru-RU" smtClean="0"/>
              <a:t>принадлежат прямой.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C00000"/>
                </a:solidFill>
              </a:rPr>
              <a:t>Какова бы ни была прямая, существуют точки, принадлежащие этой прямой, и не принадлежащие ей.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u="sng" dirty="0" smtClean="0"/>
              <a:t>Прямые </a:t>
            </a:r>
            <a:endParaRPr lang="ru-RU" u="sng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Не пересекаются (не имеют общих точек).</a:t>
            </a:r>
          </a:p>
          <a:p>
            <a:r>
              <a:rPr lang="ru-RU" dirty="0" smtClean="0"/>
              <a:t>Пересекаются (имеют общую точку)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r>
              <a:rPr lang="ru-RU" dirty="0" smtClean="0">
                <a:solidFill>
                  <a:srgbClr val="C00000"/>
                </a:solidFill>
              </a:rPr>
              <a:t> Одну?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rgbClr val="C00000"/>
                </a:solidFill>
              </a:rPr>
              <a:t>Через любые две точки можно провести прямую, и </a:t>
            </a:r>
            <a:r>
              <a:rPr lang="ru-RU" u="sng" dirty="0" smtClean="0">
                <a:solidFill>
                  <a:srgbClr val="C00000"/>
                </a:solidFill>
              </a:rPr>
              <a:t>только одну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endParaRPr lang="ru-RU" dirty="0" smtClean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Основные свойства принадлежности точек и прямых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   Какова бы ни была прямая, существуют точки, принадлежащие этой прямой, и не принадлежащие ей.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   Через любые две точки можно провести прямую, </a:t>
            </a:r>
            <a:r>
              <a:rPr lang="ru-RU" dirty="0" smtClean="0">
                <a:solidFill>
                  <a:srgbClr val="C00000"/>
                </a:solidFill>
              </a:rPr>
              <a:t>и только одну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      № 3</a:t>
            </a:r>
          </a:p>
          <a:p>
            <a:pPr>
              <a:buNone/>
            </a:pPr>
            <a:r>
              <a:rPr lang="ru-RU" i="1" dirty="0" smtClean="0">
                <a:solidFill>
                  <a:srgbClr val="002060"/>
                </a:solidFill>
              </a:rPr>
              <a:t>    </a:t>
            </a:r>
            <a:r>
              <a:rPr lang="ru-RU" i="1" u="sng" dirty="0" err="1" smtClean="0">
                <a:solidFill>
                  <a:srgbClr val="002060"/>
                </a:solidFill>
              </a:rPr>
              <a:t>Задача</a:t>
            </a:r>
            <a:r>
              <a:rPr lang="ru-RU" i="1" dirty="0" err="1" smtClean="0">
                <a:solidFill>
                  <a:srgbClr val="002060"/>
                </a:solidFill>
              </a:rPr>
              <a:t>.Точка</a:t>
            </a:r>
            <a:r>
              <a:rPr lang="ru-RU" i="1" dirty="0" smtClean="0">
                <a:solidFill>
                  <a:srgbClr val="002060"/>
                </a:solidFill>
              </a:rPr>
              <a:t> С принадлежит прямой АВ. Различны ли прямые АВ и АС? Объясните ответ.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E5A35-3265-404C-9390-A3297284953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679</TotalTime>
  <Words>440</Words>
  <Application>Microsoft Office PowerPoint</Application>
  <PresentationFormat>Экран (4:3)</PresentationFormat>
  <Paragraphs>81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Тема3</vt:lpstr>
      <vt:lpstr>Основные свойства простейших геометрических фигур.</vt:lpstr>
      <vt:lpstr>Геометрические фигуры.</vt:lpstr>
      <vt:lpstr>Слайд 3</vt:lpstr>
      <vt:lpstr>Тест. </vt:lpstr>
      <vt:lpstr>Вот что говорят фигуры о нас</vt:lpstr>
      <vt:lpstr>Основные геометрические фигуры</vt:lpstr>
      <vt:lpstr>Слайд 7</vt:lpstr>
      <vt:lpstr>Взаимное расположение</vt:lpstr>
      <vt:lpstr>Основные свойства принадлежности точек и прямых</vt:lpstr>
      <vt:lpstr>Отметьте правильные утверждения знаком «+», а ошибочные – «-».</vt:lpstr>
      <vt:lpstr>Домашнее задание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свойства простейших геометрических фигур.</dc:title>
  <dc:creator>User</dc:creator>
  <cp:lastModifiedBy>User</cp:lastModifiedBy>
  <cp:revision>27</cp:revision>
  <dcterms:created xsi:type="dcterms:W3CDTF">2012-09-18T12:12:05Z</dcterms:created>
  <dcterms:modified xsi:type="dcterms:W3CDTF">2013-02-21T22:54:35Z</dcterms:modified>
</cp:coreProperties>
</file>