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82" r:id="rId6"/>
    <p:sldId id="284" r:id="rId7"/>
    <p:sldId id="286" r:id="rId8"/>
    <p:sldId id="288" r:id="rId9"/>
    <p:sldId id="272" r:id="rId10"/>
    <p:sldId id="271" r:id="rId11"/>
    <p:sldId id="266" r:id="rId12"/>
    <p:sldId id="268" r:id="rId13"/>
    <p:sldId id="276" r:id="rId14"/>
    <p:sldId id="289" r:id="rId15"/>
    <p:sldId id="264" r:id="rId16"/>
    <p:sldId id="290" r:id="rId17"/>
    <p:sldId id="292" r:id="rId18"/>
    <p:sldId id="29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1CB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737" autoAdjust="0"/>
  </p:normalViewPr>
  <p:slideViewPr>
    <p:cSldViewPr>
      <p:cViewPr varScale="1">
        <p:scale>
          <a:sx n="75" d="100"/>
          <a:sy n="75" d="100"/>
        </p:scale>
        <p:origin x="-3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92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E0-355D-4B55-AEE0-3A2AE74A86DE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45A050A-35C1-4209-8D58-466D98A92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930E-E177-4FFD-A32C-0508B20020B8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4965-000D-48E2-8C27-7F33089E5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67A32-37C1-4ECE-9E7D-EA8DE15C226D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99E1-FEF2-4FCF-8D0C-A8B7D3832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08043-8504-4EE4-AD7D-7547691E0A5E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6B83B-7656-4886-B161-EF608EF43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769E9-76ED-4A1E-9BED-51BEF92E3908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5D36-753B-49C6-9542-8EF2EAFAE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2935-3940-489D-96CA-8E6D68A829FA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9CE1-4A4A-4D12-A60A-06D92BBE6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DF5036-8A14-4B14-95C3-FD7ACA16FD4C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AADFCF-DF41-4E65-8FDB-5AC7BD264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BAC9E-90D2-47FC-ABA9-E5A62440851C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A9FA-C6CB-49CC-A6A3-656BA26E1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C0BA-C5A0-448B-B302-5112431B7DAD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59CA-EC88-4D8A-AC66-C42284128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81FC-555A-4904-BEC7-7A20336B3449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6E10B-B3CB-4F49-B171-452488B26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22FE-B7CA-4159-85E7-D44FF8134C05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2A55E-E3C6-4DA8-971A-D5DDE9AC2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D0E5E6D-16DE-45EE-9A63-FA051E3B547E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B09968E-998B-4B24-8DBB-93E23610A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D%D0%BD%D0%B4%D0%BE%D1%81%D0%BA%D0%BE%D0%BF%D0%B8%D1%87%D0%B5%D1%81%D0%BA%D0%B0%D1%8F_%D1%80%D0%9D-%D0%BC%D0%B5%D1%82%D1%80%D0%B8%D1%8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5%D0%BB%D1%83%D0%B4%D0%BE%D0%BA" TargetMode="External"/><Relationship Id="rId2" Type="http://schemas.openxmlformats.org/officeDocument/2006/relationships/hyperlink" Target="http://ru.wikipedia.org/wiki/%D0%AD%D0%BD%D0%B4%D0%BE%D1%81%D0%BA%D0%BE%D0%BF%D0%B8%D1%87%D0%B5%D1%81%D0%BA%D0%BE%D0%B5_%D0%B8%D1%81%D1%81%D0%BB%D0%B5%D0%B4%D0%BE%D0%B2%D0%B0%D0%BD%D0%B8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AD%D0%BD%D0%B4%D0%BE%D1%81%D0%BA%D0%BE%D0%BF" TargetMode="External"/><Relationship Id="rId4" Type="http://schemas.openxmlformats.org/officeDocument/2006/relationships/hyperlink" Target="http://ru.wikipedia.org/wiki/%D0%94%D0%B2%D0%B5%D0%BD%D0%B0%D0%B4%D1%86%D0%B0%D1%82%D0%B8%D0%BF%D0%B5%D1%80%D1%81%D1%82%D0%BD%D0%B0%D1%8F_%D0%BA%D0%B8%D1%88%D0%BA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9B%D0%B8%D0%B4%D0%BE%D0%BA%D0%B0%D0%B8%D0%BD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D%D0%BD%D0%B4%D0%BE%D1%81%D0%BA%D0%BE%D0%B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0"/>
          </a:xfrm>
        </p:spPr>
        <p:txBody>
          <a:bodyPr/>
          <a:lstStyle/>
          <a:p>
            <a:pPr eaLnBrk="1" hangingPunct="1"/>
            <a:r>
              <a:rPr lang="ru-RU" sz="4000" smtClean="0"/>
              <a:t> ГБОУ СПО М</a:t>
            </a:r>
            <a:r>
              <a:rPr lang="ru-RU" sz="4000" smtClean="0">
                <a:latin typeface="Arial" charset="0"/>
              </a:rPr>
              <a:t>едицинский колледж </a:t>
            </a:r>
            <a:r>
              <a:rPr lang="ru-RU" sz="4000" smtClean="0"/>
              <a:t>№5</a:t>
            </a:r>
            <a:r>
              <a:rPr lang="ru-RU" sz="4000" smtClean="0">
                <a:latin typeface="Arial" charset="0"/>
              </a:rPr>
              <a:t> Департамента здравоохранения города Москвы»</a:t>
            </a:r>
            <a:br>
              <a:rPr lang="ru-RU" sz="4000" smtClean="0">
                <a:latin typeface="Arial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Презентация на тему: «Гастроскопия»</a:t>
            </a:r>
            <a:r>
              <a:rPr lang="en-US" sz="4000" smtClean="0"/>
              <a:t/>
            </a:r>
            <a:br>
              <a:rPr lang="en-US" sz="4000" smtClean="0"/>
            </a:br>
            <a:endParaRPr lang="ru-RU" sz="4000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3450" y="4857750"/>
            <a:ext cx="4400550" cy="2000250"/>
          </a:xfrm>
        </p:spPr>
        <p:txBody>
          <a:bodyPr/>
          <a:lstStyle/>
          <a:p>
            <a:pPr marL="63500" algn="r" eaLnBrk="1" hangingPunct="1"/>
            <a:r>
              <a:rPr lang="ru-RU" b="1" smtClean="0">
                <a:solidFill>
                  <a:schemeClr val="hlink"/>
                </a:solidFill>
                <a:latin typeface="Arial" charset="0"/>
              </a:rPr>
              <a:t>П</a:t>
            </a:r>
            <a:r>
              <a:rPr lang="ru-RU" b="1" smtClean="0">
                <a:solidFill>
                  <a:schemeClr val="hlink"/>
                </a:solidFill>
              </a:rPr>
              <a:t>реподаватель</a:t>
            </a:r>
            <a:r>
              <a:rPr lang="ru-RU" b="1" smtClean="0">
                <a:solidFill>
                  <a:schemeClr val="hlink"/>
                </a:solidFill>
                <a:latin typeface="Arial" charset="0"/>
              </a:rPr>
              <a:t> специальных дисциплин</a:t>
            </a:r>
            <a:r>
              <a:rPr lang="ru-RU" b="1" smtClean="0">
                <a:solidFill>
                  <a:schemeClr val="hlink"/>
                </a:solidFill>
              </a:rPr>
              <a:t>  </a:t>
            </a:r>
          </a:p>
          <a:p>
            <a:pPr marL="63500" algn="r" eaLnBrk="1" hangingPunct="1"/>
            <a:r>
              <a:rPr lang="ru-RU" b="1" smtClean="0">
                <a:solidFill>
                  <a:schemeClr val="hlink"/>
                </a:solidFill>
              </a:rPr>
              <a:t>Журкина Е</a:t>
            </a:r>
            <a:r>
              <a:rPr lang="ru-RU" b="1" smtClean="0">
                <a:solidFill>
                  <a:schemeClr val="hlink"/>
                </a:solidFill>
                <a:latin typeface="Arial" charset="0"/>
              </a:rPr>
              <a:t>лена Аркадьевна</a:t>
            </a:r>
            <a:r>
              <a:rPr lang="ru-RU" smtClean="0"/>
              <a:t> </a:t>
            </a:r>
            <a:endParaRPr lang="en-US" smtClean="0"/>
          </a:p>
          <a:p>
            <a:pPr marL="63500" algn="r" eaLnBrk="1" hangingPunct="1"/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14656000134938625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84313"/>
            <a:ext cx="4071938" cy="4071937"/>
          </a:xfrm>
        </p:spPr>
      </p:pic>
      <p:pic>
        <p:nvPicPr>
          <p:cNvPr id="22530" name="Рисунок 4" descr="Gastric_MALT_lymphoma_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9400" y="2813050"/>
            <a:ext cx="505460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211638" y="836613"/>
            <a:ext cx="4608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211638" y="2060575"/>
            <a:ext cx="475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</a:rPr>
              <a:t>КРОВОТОЧАЩАЯ ЯЗВА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Эрозия желудка</a:t>
            </a:r>
          </a:p>
        </p:txBody>
      </p:sp>
      <p:pic>
        <p:nvPicPr>
          <p:cNvPr id="23554" name="Содержимое 3" descr="norma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500313"/>
            <a:ext cx="4259263" cy="4357687"/>
          </a:xfrm>
        </p:spPr>
      </p:pic>
      <p:pic>
        <p:nvPicPr>
          <p:cNvPr id="23555" name="Рисунок 4" descr="st_ga_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2500313"/>
            <a:ext cx="49291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4757738" cy="5502275"/>
          </a:xfrm>
        </p:spPr>
        <p:txBody>
          <a:bodyPr/>
          <a:lstStyle/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None/>
            </a:pPr>
            <a:endParaRPr lang="ru-RU" b="1" smtClean="0">
              <a:solidFill>
                <a:schemeClr val="hlink"/>
              </a:solidFill>
            </a:endParaRPr>
          </a:p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None/>
            </a:pPr>
            <a:endParaRPr lang="ru-RU" b="1" smtClean="0">
              <a:solidFill>
                <a:schemeClr val="hlink"/>
              </a:solidFill>
            </a:endParaRPr>
          </a:p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b="1" smtClean="0">
                <a:solidFill>
                  <a:schemeClr val="hlink"/>
                </a:solidFill>
              </a:rPr>
              <a:t>Дополнительные возможности гастроскопии:</a:t>
            </a:r>
            <a:r>
              <a:rPr lang="ru-RU" sz="2600" b="1" smtClean="0">
                <a:solidFill>
                  <a:srgbClr val="FF0000"/>
                </a:solidFill>
              </a:rPr>
              <a:t> диагностические манипуляции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sz="2300" b="1" smtClean="0">
                <a:solidFill>
                  <a:srgbClr val="FF0000"/>
                </a:solidFill>
              </a:rPr>
              <a:t>      </a:t>
            </a:r>
            <a:r>
              <a:rPr lang="ru-RU" sz="2300" smtClean="0">
                <a:solidFill>
                  <a:schemeClr val="hlink"/>
                </a:solidFill>
              </a:rPr>
              <a:t>биопсия</a:t>
            </a:r>
          </a:p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600" smtClean="0"/>
              <a:t> </a:t>
            </a:r>
            <a:r>
              <a:rPr lang="ru-RU" sz="2600" b="1" u="sng" smtClean="0">
                <a:solidFill>
                  <a:srgbClr val="FF0000"/>
                </a:solidFill>
              </a:rPr>
              <a:t>лечебные манипуляции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sz="2300" b="1" u="sng" smtClean="0">
                <a:solidFill>
                  <a:srgbClr val="FF0000"/>
                </a:solidFill>
              </a:rPr>
              <a:t> </a:t>
            </a:r>
            <a:r>
              <a:rPr lang="ru-RU" sz="2300" smtClean="0">
                <a:solidFill>
                  <a:schemeClr val="hlink"/>
                </a:solidFill>
              </a:rPr>
              <a:t>остановка кровотечения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hlink"/>
                </a:solidFill>
              </a:rPr>
              <a:t> удаление полипов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hlink"/>
                </a:solidFill>
              </a:rPr>
              <a:t> введение лекарственных    средств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hlink"/>
                </a:solidFill>
              </a:rPr>
              <a:t> </a:t>
            </a:r>
            <a:r>
              <a:rPr lang="ru-RU" sz="2300" smtClean="0">
                <a:solidFill>
                  <a:schemeClr val="hlink"/>
                </a:solidFill>
                <a:hlinkClick r:id="rId2" tooltip="Эндоскопическая рН-метрия"/>
              </a:rPr>
              <a:t>эндоскопическая рН-  метрия</a:t>
            </a:r>
            <a:r>
              <a:rPr lang="ru-RU" sz="2300" smtClean="0"/>
              <a:t>.</a:t>
            </a:r>
          </a:p>
          <a:p>
            <a:pPr marL="642938" indent="-533400" eaLnBrk="1" hangingPunct="1">
              <a:lnSpc>
                <a:spcPct val="90000"/>
              </a:lnSpc>
            </a:pPr>
            <a:endParaRPr lang="ru-RU" sz="2600" smtClean="0"/>
          </a:p>
          <a:p>
            <a:pPr marL="642938" indent="-533400" eaLnBrk="1" hangingPunct="1">
              <a:lnSpc>
                <a:spcPct val="90000"/>
              </a:lnSpc>
            </a:pPr>
            <a:endParaRPr lang="ru-RU" b="1" smtClean="0">
              <a:solidFill>
                <a:schemeClr val="hlink"/>
              </a:solidFill>
            </a:endParaRPr>
          </a:p>
        </p:txBody>
      </p:sp>
      <p:pic>
        <p:nvPicPr>
          <p:cNvPr id="24578" name="Рисунок 3" descr="m04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2214563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3" descr="m04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205038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3" descr="m04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205038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3" descr="m04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205038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68313" y="177323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Окончание манипуляции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39750" y="3213100"/>
            <a:ext cx="8229600" cy="32400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Гастроскоп извлекается из пищевода</a:t>
            </a:r>
            <a:r>
              <a:rPr lang="ru-RU" smtClean="0"/>
              <a:t>. Как правило, при простом обследовании с момента ввода эндоскопа до его извлечения проходит 1,5—2 минуты.</a:t>
            </a:r>
          </a:p>
          <a:p>
            <a:pPr eaLnBrk="1" hangingPunct="1"/>
            <a:r>
              <a:rPr lang="ru-RU" smtClean="0"/>
              <a:t>Затем </a:t>
            </a:r>
            <a:r>
              <a:rPr lang="ru-RU" b="1" smtClean="0">
                <a:solidFill>
                  <a:schemeClr val="hlink"/>
                </a:solidFill>
              </a:rPr>
              <a:t>для профилактики инфецирования хеликобатером  проводят дезинфекцию гастроскопа</a:t>
            </a:r>
            <a:r>
              <a:rPr lang="ru-RU" b="1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539750" y="1484313"/>
            <a:ext cx="8229600" cy="1066800"/>
          </a:xfrm>
        </p:spPr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>Дезинфекция гастроскопа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395288" y="3068638"/>
            <a:ext cx="8229600" cy="3097212"/>
          </a:xfrm>
        </p:spPr>
        <p:txBody>
          <a:bodyPr/>
          <a:lstStyle/>
          <a:p>
            <a:pPr marL="107950" indent="0">
              <a:buFont typeface="Georgia" pitchFamily="18" charset="0"/>
              <a:buNone/>
            </a:pPr>
            <a:r>
              <a:rPr lang="ru-RU" b="1" smtClean="0">
                <a:latin typeface="Arial" charset="0"/>
              </a:rPr>
              <a:t>Гастроскопы сначала отмываются от органических загрязнений, а затем помещаются в</a:t>
            </a:r>
            <a:r>
              <a:rPr lang="ru-RU" b="1" smtClean="0"/>
              <a:t> </a:t>
            </a:r>
            <a:r>
              <a:rPr lang="ru-RU" b="1" smtClean="0">
                <a:latin typeface="Arial" charset="0"/>
              </a:rPr>
              <a:t>дезинфицирующую машину</a:t>
            </a:r>
            <a:r>
              <a:rPr lang="ru-RU" b="1" smtClean="0"/>
              <a:t>,</a:t>
            </a:r>
            <a:r>
              <a:rPr lang="ru-RU" b="1" smtClean="0">
                <a:latin typeface="Arial" charset="0"/>
              </a:rPr>
              <a:t> где производится дезинфекция спиртом или глутаровым альдегидом,</a:t>
            </a:r>
            <a:r>
              <a:rPr lang="ru-RU" b="1" smtClean="0"/>
              <a:t> </a:t>
            </a:r>
            <a:r>
              <a:rPr lang="ru-RU" b="1" smtClean="0">
                <a:latin typeface="Arial" charset="0"/>
              </a:rPr>
              <a:t>которые позволяют полностью удалять любое загрязнение гастроскопа</a:t>
            </a:r>
            <a:r>
              <a:rPr lang="ru-RU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>Возможные осложнения гастроскопии: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95288" y="3141663"/>
            <a:ext cx="82296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 </a:t>
            </a:r>
            <a:r>
              <a:rPr lang="ru-RU" smtClean="0"/>
              <a:t>чаще всего - это </a:t>
            </a:r>
            <a:r>
              <a:rPr lang="ru-RU" b="1" smtClean="0"/>
              <a:t>неприятное ощущение в горле,</a:t>
            </a:r>
            <a:r>
              <a:rPr lang="ru-RU" smtClean="0"/>
              <a:t>  проходящее через 24—48 часов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/>
              <a:t>перфорация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</a:pPr>
            <a:r>
              <a:rPr lang="ru-RU" b="1" smtClean="0"/>
              <a:t>кровотечение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400" smtClean="0">
                <a:solidFill>
                  <a:srgbClr val="FF0000"/>
                </a:solidFill>
              </a:rPr>
              <a:t>Медсестра следит за состоянием пациента после гастроскопии и сообщает врачу о появлении симптомов осложнений.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Список источников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www.wikipedia.org</a:t>
            </a:r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225425" y="504825"/>
            <a:ext cx="871378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>
                <a:solidFill>
                  <a:srgbClr val="C00000"/>
                </a:solidFill>
                <a:latin typeface="Impact" pitchFamily="34" charset="0"/>
              </a:rPr>
              <a:t>Эзофагогастродуоденоскопия. </a:t>
            </a:r>
          </a:p>
          <a:p>
            <a:pPr algn="ctr">
              <a:lnSpc>
                <a:spcPct val="150000"/>
              </a:lnSpc>
            </a:pPr>
            <a:r>
              <a:rPr lang="ru-RU" sz="2800">
                <a:solidFill>
                  <a:srgbClr val="C00000"/>
                </a:solidFill>
                <a:latin typeface="Impact" pitchFamily="34" charset="0"/>
              </a:rPr>
              <a:t>Этапы подготовки к исследованию.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2165350"/>
            <a:ext cx="8569325" cy="831850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Impact" pitchFamily="34" charset="0"/>
              </a:rPr>
              <a:t>‬1. Исследование выполняется строго натощак, как правило, в первой половине дня.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23850" y="5586413"/>
            <a:ext cx="8569325" cy="1200150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Impact" pitchFamily="34" charset="0"/>
              </a:rPr>
              <a:t>5. После исследования нельзя пить и принимать пищу в течение 2 часов. Пища не должна быть горячей.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3073400"/>
            <a:ext cx="8713788" cy="571500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Impact" pitchFamily="34" charset="0"/>
              </a:rPr>
              <a:t>2. При наличии стеноза – проводится промывание желудка.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0825" y="3721100"/>
            <a:ext cx="8748713" cy="571500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Impact" pitchFamily="34" charset="0"/>
              </a:rPr>
              <a:t>3. Вечером накануне исследования – легкий ужин.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0825" y="4391025"/>
            <a:ext cx="8748713" cy="1125538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Impact" pitchFamily="34" charset="0"/>
              </a:rPr>
              <a:t>4. Перед исследованием освободить мочевой пузырь и кишечник.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225425" y="1860550"/>
            <a:ext cx="8713788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>
                <a:solidFill>
                  <a:srgbClr val="C00000"/>
                </a:solidFill>
                <a:latin typeface="Impact" pitchFamily="34" charset="0"/>
              </a:rPr>
              <a:t>Как дезинфицируется гастроскоп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2770188"/>
            <a:ext cx="8569325" cy="461962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Impact" pitchFamily="34" charset="0"/>
              </a:rPr>
              <a:t>‬Проводится с использованием дезинфицирующей машины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3521075"/>
            <a:ext cx="8713788" cy="1125538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Impact" pitchFamily="34" charset="0"/>
              </a:rPr>
              <a:t>Эндоскопы и инструменты дезинфицируются после каждой проведенной процедуры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0825" y="4821238"/>
            <a:ext cx="8748713" cy="1200150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Impact" pitchFamily="34" charset="0"/>
              </a:rPr>
              <a:t>Инструменты обрабатываются в несколько этапов в специальных растворах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Гастроскопия</a:t>
            </a:r>
            <a:r>
              <a:rPr lang="ru-RU" smtClean="0"/>
              <a:t> 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95288" y="3068638"/>
            <a:ext cx="8229600" cy="4324350"/>
          </a:xfrm>
        </p:spPr>
        <p:txBody>
          <a:bodyPr/>
          <a:lstStyle/>
          <a:p>
            <a:pPr eaLnBrk="1" hangingPunct="1"/>
            <a:r>
              <a:rPr lang="ru-RU" smtClean="0"/>
              <a:t>— одна из разновидностей </a:t>
            </a:r>
            <a:r>
              <a:rPr lang="ru-RU" smtClean="0">
                <a:hlinkClick r:id="rId2" tooltip="Эндоскопическое исследование"/>
              </a:rPr>
              <a:t>эндоскопического обследования</a:t>
            </a:r>
            <a:r>
              <a:rPr lang="ru-RU" smtClean="0"/>
              <a:t> — осмотр пищевода, полости </a:t>
            </a:r>
            <a:r>
              <a:rPr lang="ru-RU" smtClean="0">
                <a:hlinkClick r:id="rId3" tooltip="Желудок"/>
              </a:rPr>
              <a:t>желудка</a:t>
            </a:r>
            <a:r>
              <a:rPr lang="ru-RU" smtClean="0"/>
              <a:t> и </a:t>
            </a:r>
            <a:r>
              <a:rPr lang="ru-RU" smtClean="0">
                <a:hlinkClick r:id="rId4" tooltip="Двенадцатиперстная кишка"/>
              </a:rPr>
              <a:t>двенадцатиперстной кишки</a:t>
            </a:r>
            <a:r>
              <a:rPr lang="ru-RU" smtClean="0"/>
              <a:t> при помощи специального инструмента —</a:t>
            </a:r>
            <a:r>
              <a:rPr lang="ru-RU" smtClean="0">
                <a:hlinkClick r:id="rId5" tooltip="Эндоскоп"/>
              </a:rPr>
              <a:t>гастроскопа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928687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hlink"/>
                </a:solidFill>
              </a:rPr>
              <a:t>Проведение гастроскопии</a:t>
            </a:r>
          </a:p>
        </p:txBody>
      </p:sp>
      <p:pic>
        <p:nvPicPr>
          <p:cNvPr id="15362" name="Содержимое 3" descr="catalog_342_large_3015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38" y="2357438"/>
            <a:ext cx="5462587" cy="4357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Гастроскоп</a:t>
            </a:r>
          </a:p>
        </p:txBody>
      </p:sp>
      <p:pic>
        <p:nvPicPr>
          <p:cNvPr id="16386" name="Содержимое 3" descr="bf-1t15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9050" y="2249488"/>
            <a:ext cx="65659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628775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>Противопоказания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989138"/>
            <a:ext cx="8229600" cy="5216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/>
              <a:t> </a:t>
            </a:r>
            <a:r>
              <a:rPr lang="ru-RU" sz="2400" b="1" smtClean="0">
                <a:solidFill>
                  <a:schemeClr val="hlink"/>
                </a:solidFill>
              </a:rPr>
              <a:t>При экстренной гастроскопии</a:t>
            </a:r>
            <a:r>
              <a:rPr lang="ru-RU" sz="1800" smtClean="0"/>
              <a:t> (например, при обильном кровотечении) </a:t>
            </a:r>
            <a:r>
              <a:rPr lang="ru-RU" sz="1800" b="1" smtClean="0"/>
              <a:t>противопоказания практически отсутствуют</a:t>
            </a:r>
            <a:r>
              <a:rPr lang="ru-RU" sz="1800" smtClean="0"/>
              <a:t>, и она может выполняться даже у пациента с острым инфарктом миокарда.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400" b="1" smtClean="0">
                <a:solidFill>
                  <a:schemeClr val="hlink"/>
                </a:solidFill>
              </a:rPr>
              <a:t>Для плановой гастроскопии</a:t>
            </a:r>
            <a:r>
              <a:rPr lang="ru-RU" sz="1800" smtClean="0"/>
              <a:t> </a:t>
            </a:r>
            <a:r>
              <a:rPr lang="ru-RU" sz="1800" b="1" smtClean="0"/>
              <a:t>противопоказаниями</a:t>
            </a:r>
            <a:r>
              <a:rPr lang="ru-RU" sz="1800" smtClean="0"/>
              <a:t> </a:t>
            </a:r>
            <a:r>
              <a:rPr lang="ru-RU" sz="1800" b="1" smtClean="0"/>
              <a:t>являются: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Тяжелая </a:t>
            </a:r>
            <a:r>
              <a:rPr lang="ru-RU" sz="1800" b="1" smtClean="0"/>
              <a:t>сердечно-сосудистая недостаточность; острый инфаркт миокарда и период  восстановления  после  него;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Острое нарушение мозгового кровообращения;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Выраженная дыхательная недостаточность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Аневризма аорты</a:t>
            </a:r>
            <a:r>
              <a:rPr lang="ru-RU" sz="1800" smtClean="0"/>
              <a:t>, аневризма сердца, аневризма каротидных синусов;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Нарушения сердечного ритма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Гипертонический криз</a:t>
            </a:r>
            <a:r>
              <a:rPr lang="ru-RU" sz="18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Тяжелые психические нарушения</a:t>
            </a:r>
            <a:r>
              <a:rPr lang="ru-RU" sz="1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10525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>Подготовка к гастроскопии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pic>
        <p:nvPicPr>
          <p:cNvPr id="18434" name="Рисунок 3" descr="2012711259122823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214563"/>
            <a:ext cx="2679700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2627313" y="1628775"/>
            <a:ext cx="5762625" cy="63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Georgia" pitchFamily="18" charset="0"/>
              </a:rPr>
              <a:t>Исследование выполняется </a:t>
            </a:r>
            <a:r>
              <a:rPr lang="ru-RU" sz="2400" b="1">
                <a:solidFill>
                  <a:schemeClr val="hlink"/>
                </a:solidFill>
                <a:latin typeface="Georgia" pitchFamily="18" charset="0"/>
              </a:rPr>
              <a:t>строго</a:t>
            </a:r>
            <a:r>
              <a:rPr lang="ru-RU" sz="2400">
                <a:latin typeface="Georgia" pitchFamily="18" charset="0"/>
              </a:rPr>
              <a:t> </a:t>
            </a:r>
            <a:r>
              <a:rPr lang="ru-RU" sz="2400" b="1">
                <a:solidFill>
                  <a:schemeClr val="hlink"/>
                </a:solidFill>
                <a:latin typeface="Georgia" pitchFamily="18" charset="0"/>
              </a:rPr>
              <a:t>натощак</a:t>
            </a:r>
            <a:r>
              <a:rPr lang="ru-RU" sz="2400">
                <a:latin typeface="Georgia" pitchFamily="18" charset="0"/>
              </a:rPr>
              <a:t>, как правило, в первой половине дня.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chemeClr val="hlink"/>
                </a:solidFill>
                <a:latin typeface="Georgia" pitchFamily="18" charset="0"/>
              </a:rPr>
              <a:t>При наличии стеноза</a:t>
            </a:r>
            <a:r>
              <a:rPr lang="ru-RU" sz="2400">
                <a:latin typeface="Georgia" pitchFamily="18" charset="0"/>
              </a:rPr>
              <a:t> – проводится </a:t>
            </a:r>
            <a:r>
              <a:rPr lang="ru-RU" sz="2400" b="1">
                <a:solidFill>
                  <a:schemeClr val="hlink"/>
                </a:solidFill>
                <a:latin typeface="Georgia" pitchFamily="18" charset="0"/>
              </a:rPr>
              <a:t>промывание желудка</a:t>
            </a:r>
            <a:r>
              <a:rPr lang="ru-RU" sz="2400">
                <a:latin typeface="Georgia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Georgia" pitchFamily="18" charset="0"/>
              </a:rPr>
              <a:t>Вечером накануне исследования – легкий ужин. 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chemeClr val="hlink"/>
                </a:solidFill>
                <a:latin typeface="Georgia" pitchFamily="18" charset="0"/>
              </a:rPr>
              <a:t>Перед исследованием освободить мочевой пузырь и кишечник</a:t>
            </a:r>
            <a:r>
              <a:rPr lang="ru-RU" sz="2400">
                <a:solidFill>
                  <a:schemeClr val="hlink"/>
                </a:solidFill>
                <a:latin typeface="Georgia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chemeClr val="hlink"/>
                </a:solidFill>
                <a:latin typeface="Georgia" pitchFamily="18" charset="0"/>
              </a:rPr>
              <a:t>После исследования нельзя принимать пищу в течение 2 часов</a:t>
            </a:r>
            <a:r>
              <a:rPr lang="ru-RU" sz="2400" b="1">
                <a:latin typeface="Georgia" pitchFamily="18" charset="0"/>
              </a:rPr>
              <a:t>.</a:t>
            </a:r>
            <a:r>
              <a:rPr lang="ru-RU" sz="2400">
                <a:latin typeface="Georgia" pitchFamily="18" charset="0"/>
              </a:rPr>
              <a:t> Пища не должна быть горячей.</a:t>
            </a:r>
          </a:p>
          <a:p>
            <a:endParaRPr lang="ru-RU">
              <a:latin typeface="Impact" pitchFamily="34" charset="0"/>
            </a:endParaRPr>
          </a:p>
          <a:p>
            <a:endParaRPr lang="ru-RU">
              <a:latin typeface="Impact" pitchFamily="34" charset="0"/>
            </a:endParaRPr>
          </a:p>
          <a:p>
            <a:endParaRPr lang="ru-RU">
              <a:latin typeface="Impact" pitchFamily="34" charset="0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chemeClr val="hlink"/>
                </a:solidFill>
              </a:rPr>
              <a:t>Премедикация 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276475"/>
            <a:ext cx="4906963" cy="4297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smtClean="0"/>
              <a:t>Для уменьшения неприятных ощущений горло пациента можно обрабатать </a:t>
            </a:r>
            <a:r>
              <a:rPr lang="ru-RU" sz="2600" smtClean="0">
                <a:hlinkClick r:id="rId2" tooltip="Лидокаин"/>
              </a:rPr>
              <a:t>Лидокаином</a:t>
            </a:r>
            <a:r>
              <a:rPr lang="ru-RU" sz="2600" smtClean="0"/>
              <a:t> в форме спрея.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Возможно </a:t>
            </a:r>
            <a:r>
              <a:rPr lang="ru-RU" sz="2600" smtClean="0">
                <a:solidFill>
                  <a:schemeClr val="hlink"/>
                </a:solidFill>
              </a:rPr>
              <a:t>внутримышечное введение успокоительного</a:t>
            </a:r>
            <a:r>
              <a:rPr lang="ru-RU" sz="2600" smtClean="0"/>
              <a:t> за 30 минут до исследования.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В ряде случаев применяется </a:t>
            </a:r>
            <a:r>
              <a:rPr lang="ru-RU" sz="2600" smtClean="0">
                <a:solidFill>
                  <a:schemeClr val="hlink"/>
                </a:solidFill>
              </a:rPr>
              <a:t>общий наркоз.</a:t>
            </a:r>
          </a:p>
        </p:txBody>
      </p:sp>
      <p:pic>
        <p:nvPicPr>
          <p:cNvPr id="19459" name="Рисунок 3" descr="image4dfc704e5adb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3068638"/>
            <a:ext cx="345598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557338"/>
            <a:ext cx="8334375" cy="736600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chemeClr val="hlink"/>
                </a:solidFill>
              </a:rPr>
              <a:t>Проведение гастроскопии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916113"/>
            <a:ext cx="8258175" cy="53594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ru-RU" smtClean="0"/>
          </a:p>
          <a:p>
            <a:pPr eaLnBrk="1" hangingPunct="1"/>
            <a:r>
              <a:rPr lang="ru-RU" smtClean="0"/>
              <a:t>Пациента просят </a:t>
            </a:r>
            <a:r>
              <a:rPr lang="ru-RU" b="1" smtClean="0">
                <a:solidFill>
                  <a:schemeClr val="hlink"/>
                </a:solidFill>
              </a:rPr>
              <a:t>зажать зубами загубник</a:t>
            </a:r>
            <a:r>
              <a:rPr lang="ru-RU" smtClean="0"/>
              <a:t>, через который вводится трубка </a:t>
            </a:r>
            <a:r>
              <a:rPr lang="ru-RU" smtClean="0">
                <a:hlinkClick r:id="rId2" tooltip="Эндоскоп"/>
              </a:rPr>
              <a:t>эндоскопа</a:t>
            </a:r>
            <a:r>
              <a:rPr lang="ru-RU" smtClean="0"/>
              <a:t>, затем просят </a:t>
            </a:r>
            <a:r>
              <a:rPr lang="ru-RU" b="1" smtClean="0">
                <a:solidFill>
                  <a:schemeClr val="hlink"/>
                </a:solidFill>
              </a:rPr>
              <a:t>расслабить горло и сделать</a:t>
            </a:r>
            <a:r>
              <a:rPr lang="ru-RU" smtClean="0">
                <a:solidFill>
                  <a:schemeClr val="hlink"/>
                </a:solidFill>
              </a:rPr>
              <a:t> </a:t>
            </a:r>
            <a:r>
              <a:rPr lang="ru-RU" b="1" smtClean="0">
                <a:solidFill>
                  <a:schemeClr val="hlink"/>
                </a:solidFill>
              </a:rPr>
              <a:t>глоток</a:t>
            </a:r>
            <a:r>
              <a:rPr lang="ru-RU" smtClean="0"/>
              <a:t>, во время которого врач вводит гастроскоп в пищевод.</a:t>
            </a:r>
          </a:p>
          <a:p>
            <a:pPr eaLnBrk="1" hangingPunct="1"/>
            <a:r>
              <a:rPr lang="ru-RU" smtClean="0"/>
              <a:t> Во время проведения исследования для уменьшения рвотных позывов и неприятных ощущений </a:t>
            </a:r>
            <a:r>
              <a:rPr lang="ru-RU" b="1" smtClean="0">
                <a:solidFill>
                  <a:schemeClr val="hlink"/>
                </a:solidFill>
              </a:rPr>
              <a:t>пациенту</a:t>
            </a:r>
            <a:r>
              <a:rPr lang="ru-RU" smtClean="0"/>
              <a:t> рекомендуется </a:t>
            </a:r>
            <a:r>
              <a:rPr lang="ru-RU" b="1" smtClean="0">
                <a:solidFill>
                  <a:schemeClr val="hlink"/>
                </a:solidFill>
              </a:rPr>
              <a:t>спокойно и глубоко дышать.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14843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Язва желудка</a:t>
            </a:r>
          </a:p>
        </p:txBody>
      </p:sp>
      <p:pic>
        <p:nvPicPr>
          <p:cNvPr id="21506" name="Содержимое 3" descr="9nfRB6G5JR_larg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2571750"/>
            <a:ext cx="4945063" cy="4110038"/>
          </a:xfrm>
        </p:spPr>
      </p:pic>
      <p:pic>
        <p:nvPicPr>
          <p:cNvPr id="21507" name="Рисунок 4" descr="1321390957_dkwk2q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2571750"/>
            <a:ext cx="39147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291</TotalTime>
  <Words>409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Trebuchet MS</vt:lpstr>
      <vt:lpstr>Georgia</vt:lpstr>
      <vt:lpstr>Wingdings 2</vt:lpstr>
      <vt:lpstr>Calibri</vt:lpstr>
      <vt:lpstr>Impact</vt:lpstr>
      <vt:lpstr>Городская</vt:lpstr>
      <vt:lpstr>Городская</vt:lpstr>
      <vt:lpstr>Городская</vt:lpstr>
      <vt:lpstr>Городская</vt:lpstr>
      <vt:lpstr> ГБОУ СПО Медицинский колледж №5 Департамента здравоохранения города Москвы»  Презентация на тему: «Гастроскопия» </vt:lpstr>
      <vt:lpstr>Гастроскопия </vt:lpstr>
      <vt:lpstr>Проведение гастроскопии</vt:lpstr>
      <vt:lpstr>Гастроскоп</vt:lpstr>
      <vt:lpstr>Противопоказания </vt:lpstr>
      <vt:lpstr>Подготовка к гастроскопии </vt:lpstr>
      <vt:lpstr>Премедикация </vt:lpstr>
      <vt:lpstr>Проведение гастроскопии </vt:lpstr>
      <vt:lpstr>Язва желудка</vt:lpstr>
      <vt:lpstr>Слайд 10</vt:lpstr>
      <vt:lpstr>Эрозия желудка</vt:lpstr>
      <vt:lpstr>Слайд 12</vt:lpstr>
      <vt:lpstr>Окончание манипуляции</vt:lpstr>
      <vt:lpstr>Дезинфекция гастроскопа</vt:lpstr>
      <vt:lpstr>Возможные осложнения гастроскопии:</vt:lpstr>
      <vt:lpstr>Список источников</vt:lpstr>
      <vt:lpstr>Слайд 17</vt:lpstr>
      <vt:lpstr>Слайд 18</vt:lpstr>
    </vt:vector>
  </TitlesOfParts>
  <Company>Mi5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Гастроскопия</dc:title>
  <dc:creator>Q</dc:creator>
  <cp:lastModifiedBy>user</cp:lastModifiedBy>
  <cp:revision>27</cp:revision>
  <dcterms:created xsi:type="dcterms:W3CDTF">2013-01-25T17:45:53Z</dcterms:created>
  <dcterms:modified xsi:type="dcterms:W3CDTF">2014-01-28T07:58:55Z</dcterms:modified>
</cp:coreProperties>
</file>