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93" r:id="rId3"/>
    <p:sldId id="258" r:id="rId4"/>
    <p:sldId id="264" r:id="rId5"/>
    <p:sldId id="259" r:id="rId6"/>
    <p:sldId id="265" r:id="rId7"/>
    <p:sldId id="266" r:id="rId8"/>
    <p:sldId id="263" r:id="rId9"/>
    <p:sldId id="260" r:id="rId10"/>
    <p:sldId id="262" r:id="rId11"/>
    <p:sldId id="282" r:id="rId12"/>
    <p:sldId id="283" r:id="rId13"/>
    <p:sldId id="268" r:id="rId14"/>
    <p:sldId id="291" r:id="rId15"/>
    <p:sldId id="292" r:id="rId16"/>
    <p:sldId id="281" r:id="rId17"/>
    <p:sldId id="277" r:id="rId18"/>
    <p:sldId id="285" r:id="rId19"/>
    <p:sldId id="287" r:id="rId20"/>
    <p:sldId id="276" r:id="rId21"/>
    <p:sldId id="275" r:id="rId22"/>
    <p:sldId id="288" r:id="rId23"/>
    <p:sldId id="294" r:id="rId24"/>
    <p:sldId id="295" r:id="rId25"/>
    <p:sldId id="296" r:id="rId26"/>
    <p:sldId id="305" r:id="rId27"/>
    <p:sldId id="297" r:id="rId28"/>
    <p:sldId id="298" r:id="rId29"/>
    <p:sldId id="299" r:id="rId30"/>
    <p:sldId id="300" r:id="rId31"/>
    <p:sldId id="302" r:id="rId32"/>
    <p:sldId id="303" r:id="rId33"/>
    <p:sldId id="304" r:id="rId34"/>
    <p:sldId id="306" r:id="rId35"/>
    <p:sldId id="289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  <a:srgbClr val="3333FF"/>
    <a:srgbClr val="FF9900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709" autoAdjust="0"/>
  </p:normalViewPr>
  <p:slideViewPr>
    <p:cSldViewPr>
      <p:cViewPr>
        <p:scale>
          <a:sx n="80" d="100"/>
          <a:sy n="80" d="100"/>
        </p:scale>
        <p:origin x="-870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08980E-206C-4212-88DF-4009CCB6AEC7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B4EA6D-5077-4721-9EB9-7E7C7C73D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B54312-97C1-4CA5-B211-0378A4084F7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BFA87A7-B032-42C7-BE37-481BB797B6B1}" type="slidenum">
              <a:rPr lang="ru-RU" sz="1200">
                <a:latin typeface="+mn-lt"/>
              </a:rPr>
              <a:pPr algn="r">
                <a:defRPr/>
              </a:pPr>
              <a:t>2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8CF8B5-8F06-40D5-A73F-37CD5269BD0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78596-6E5D-4BA7-9552-1D73C3D3E666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6FF17-B5C5-473B-9937-6B9F5E3BB735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9A28-D2FD-4D88-8B47-FF8795CF1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09F4-B466-4505-AA7A-87946881D3FE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E7B7-6BF1-43AD-8DCA-5B2F6E7A3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6A164-9A61-4DE8-B969-A51AB61809A5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BAD89-5D82-46D1-8BB1-0DDB31B74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4C8A4-89F3-4AA8-9D11-3418CACB78B3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C432-8946-484C-8500-82B9C4E8F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D286E-CA0F-43AC-812D-BE03012E97D3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F4F8-AD87-4038-B73E-4CF8C7130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9664-45CE-4D20-ABB0-4557CBF3D412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DCCE-DC6F-4641-BFC1-A279704BA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9F5E-0D1E-4CB2-834C-EF365DE768A3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99E2-A664-4136-9E26-4024C0D79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BE01D-09F8-4C2B-A1A6-B06FE9ADB1F5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876A-D116-481A-ACD9-56B5DAE32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DD1B9-6460-4EE2-BE6A-EDBD7068FCEA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910BD-5D34-438E-9A16-194CB534F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E4FA-BC27-4FEE-96CD-5365AAFB7769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7130-A052-40C8-BCC2-B68ADEE30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1BC09-14C2-4348-9211-2739587E2E35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8B4D-4CDD-4DD0-B555-F5C523C63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A39349-5F99-40BF-BD8A-7764495DE7F6}" type="datetimeFigureOut">
              <a:rPr lang="ru-RU"/>
              <a:pPr>
                <a:defRPr/>
              </a:pPr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3C53B4-0453-431C-9880-0A4CAC53E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1.jpeg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&#1048;&#1075;&#1088;&#1072;.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-english.info/exercises-article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28750" y="2643188"/>
            <a:ext cx="6572250" cy="155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9600">
                <a:latin typeface="Andalus"/>
                <a:ea typeface="Andalus"/>
                <a:cs typeface="Andalus"/>
              </a:rPr>
              <a:t>ARTICLES</a:t>
            </a:r>
            <a:endParaRPr lang="ru-RU" sz="9600" i="1">
              <a:latin typeface="Calibri" pitchFamily="34" charset="0"/>
              <a:ea typeface="Andalus"/>
              <a:cs typeface="Andalus"/>
            </a:endParaRPr>
          </a:p>
        </p:txBody>
      </p:sp>
      <p:sp>
        <p:nvSpPr>
          <p:cNvPr id="7" name="Волна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7563" y="928688"/>
            <a:ext cx="2516187" cy="1484312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>
                <a:solidFill>
                  <a:srgbClr val="FF9900"/>
                </a:solidFill>
                <a:latin typeface="Calibri" pitchFamily="34" charset="0"/>
                <a:hlinkClick r:id="rId5" action="ppaction://hlinksldjump"/>
              </a:rPr>
              <a:t>INDEFINITE ARTICLE</a:t>
            </a:r>
            <a:endParaRPr lang="ru-RU" sz="2000" b="1" i="1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8" name="Волна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738813" y="908050"/>
            <a:ext cx="2500312" cy="1584325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rgbClr val="FFC000"/>
                </a:solidFill>
                <a:latin typeface="+mn-lt"/>
                <a:hlinkClick r:id="rId6" action="ppaction://hlinksldjump"/>
              </a:rPr>
              <a:t>DEFINITE ARTICLE</a:t>
            </a:r>
            <a:endParaRPr lang="ru-RU" sz="2000" b="1" i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" name="Волна 8"/>
          <p:cNvSpPr>
            <a:spLocks noChangeArrowheads="1"/>
          </p:cNvSpPr>
          <p:nvPr/>
        </p:nvSpPr>
        <p:spPr bwMode="auto">
          <a:xfrm>
            <a:off x="827088" y="4365625"/>
            <a:ext cx="2520950" cy="1563688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1600" b="1" i="1">
              <a:solidFill>
                <a:srgbClr val="FFC000"/>
              </a:solidFill>
            </a:endParaRPr>
          </a:p>
          <a:p>
            <a:pPr algn="ctr">
              <a:defRPr/>
            </a:pPr>
            <a:r>
              <a:rPr lang="en-US" sz="1600" b="1" i="1">
                <a:solidFill>
                  <a:srgbClr val="FFC000"/>
                </a:solidFill>
                <a:hlinkClick r:id="rId7" action="ppaction://hlinksldjump"/>
              </a:rPr>
              <a:t>DEFINITE ARTICLE</a:t>
            </a:r>
            <a:r>
              <a:rPr lang="ru-RU" sz="1600" b="1" i="1">
                <a:solidFill>
                  <a:srgbClr val="FFC000"/>
                </a:solidFill>
                <a:hlinkClick r:id="rId7" action="ppaction://hlinksldjump"/>
              </a:rPr>
              <a:t> </a:t>
            </a:r>
          </a:p>
          <a:p>
            <a:pPr algn="ctr">
              <a:defRPr/>
            </a:pPr>
            <a:r>
              <a:rPr lang="en-US" sz="1600" b="1" i="1">
                <a:solidFill>
                  <a:srgbClr val="FFC000"/>
                </a:solidFill>
                <a:hlinkClick r:id="rId7" action="ppaction://hlinksldjump"/>
              </a:rPr>
              <a:t>WITH PROPER NAMES</a:t>
            </a:r>
            <a:endParaRPr lang="ru-RU" sz="1600" b="1" i="1">
              <a:solidFill>
                <a:srgbClr val="FFC000"/>
              </a:solidFill>
              <a:hlinkClick r:id="rId7" action="ppaction://hlinksldjump"/>
            </a:endParaRPr>
          </a:p>
          <a:p>
            <a:pPr algn="ctr">
              <a:defRPr/>
            </a:pPr>
            <a:endParaRPr lang="ru-RU" sz="1600" b="1" i="1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Волна 8"/>
          <p:cNvSpPr>
            <a:spLocks noChangeArrowheads="1"/>
          </p:cNvSpPr>
          <p:nvPr/>
        </p:nvSpPr>
        <p:spPr bwMode="auto">
          <a:xfrm>
            <a:off x="5795963" y="4437063"/>
            <a:ext cx="2447925" cy="1512887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i="1" dirty="0">
                <a:solidFill>
                  <a:srgbClr val="FFC000"/>
                </a:solidFill>
                <a:latin typeface="+mn-lt"/>
                <a:hlinkClick r:id="rId8" action="ppaction://hlinksldjump"/>
              </a:rPr>
              <a:t>ARTICLES WITH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FFC000"/>
                </a:solidFill>
                <a:latin typeface="+mn-lt"/>
                <a:hlinkClick r:id="rId8" action="ppaction://hlinksldjump"/>
              </a:rPr>
              <a:t>SET-EXPRESSIONS</a:t>
            </a:r>
            <a:endParaRPr lang="ru-RU" sz="2000" b="1" i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4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90488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Определенный артикль</a:t>
            </a:r>
            <a:b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с именами собственными.</a:t>
            </a:r>
            <a:endParaRPr lang="ru-RU" sz="3600" b="1" dirty="0" smtClean="0">
              <a:solidFill>
                <a:srgbClr val="403152"/>
              </a:solidFill>
              <a:latin typeface="Monotype Corsiva" pitchFamily="66" charset="0"/>
            </a:endParaRPr>
          </a:p>
        </p:txBody>
      </p:sp>
      <p:sp>
        <p:nvSpPr>
          <p:cNvPr id="26627" name="Содержимое 5"/>
          <p:cNvSpPr>
            <a:spLocks noGrp="1"/>
          </p:cNvSpPr>
          <p:nvPr>
            <p:ph idx="1"/>
          </p:nvPr>
        </p:nvSpPr>
        <p:spPr>
          <a:xfrm>
            <a:off x="457200" y="1500188"/>
            <a:ext cx="8075613" cy="471487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latin typeface="Monotype Corsiva" pitchFamily="66" charset="0"/>
              </a:rPr>
              <a:t>Имена собственные употребляются, как правило, </a:t>
            </a: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без артиклей: </a:t>
            </a:r>
            <a:r>
              <a:rPr lang="en-US" sz="2400" b="1" dirty="0" smtClean="0">
                <a:latin typeface="Monotype Corsiva" pitchFamily="66" charset="0"/>
              </a:rPr>
              <a:t>Ann, Moscow, England, Africa.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London-is the capital of Great Britain</a:t>
            </a:r>
            <a:r>
              <a:rPr lang="en-US" sz="2400" b="1" dirty="0" smtClean="0">
                <a:latin typeface="Monotype Corsiva" pitchFamily="66" charset="0"/>
              </a:rPr>
              <a:t>.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latin typeface="Monotype Corsiva" pitchFamily="66" charset="0"/>
              </a:rPr>
              <a:t>Это могут быть: 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Имена и фамилии людей: </a:t>
            </a:r>
            <a:endParaRPr lang="en-US" sz="2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I spoke about Tommy.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Без артиклей употребляются слова, обозначающие </a:t>
            </a: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ранг, титул, семейные отношения, общественное положение: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  <a:r>
              <a:rPr lang="en-US" sz="2400" b="1" dirty="0" smtClean="0">
                <a:latin typeface="Monotype Corsiva" pitchFamily="66" charset="0"/>
              </a:rPr>
              <a:t>Aunt Polly, Captain Brown, </a:t>
            </a:r>
            <a:r>
              <a:rPr lang="en-US" sz="2400" b="1" dirty="0" err="1" smtClean="0">
                <a:latin typeface="Monotype Corsiva" pitchFamily="66" charset="0"/>
              </a:rPr>
              <a:t>Mrs</a:t>
            </a:r>
            <a:r>
              <a:rPr lang="en-US" sz="2400" b="1" dirty="0" smtClean="0">
                <a:latin typeface="Monotype Corsiva" pitchFamily="66" charset="0"/>
              </a:rPr>
              <a:t> White.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Нет артикля если перед именем собственным стоят слова : </a:t>
            </a:r>
            <a:r>
              <a:rPr lang="en-US" sz="2400" b="1" dirty="0" smtClean="0">
                <a:latin typeface="Monotype Corsiva" pitchFamily="66" charset="0"/>
              </a:rPr>
              <a:t>young, old, good, poor, little, honest, kind, dear.</a:t>
            </a:r>
            <a:r>
              <a:rPr lang="ru-RU" sz="2400" b="1" dirty="0" smtClean="0">
                <a:latin typeface="Monotype Corsiva" pitchFamily="66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Little John sat down on the bottom step and nodded.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5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6045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Определенный артикль</a:t>
            </a:r>
            <a:b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с именами собственными.</a:t>
            </a:r>
          </a:p>
        </p:txBody>
      </p:sp>
      <p:sp>
        <p:nvSpPr>
          <p:cNvPr id="27651" name="Rectangle 6"/>
          <p:cNvSpPr>
            <a:spLocks noGrp="1"/>
          </p:cNvSpPr>
          <p:nvPr>
            <p:ph type="body" idx="1"/>
          </p:nvPr>
        </p:nvSpPr>
        <p:spPr>
          <a:xfrm>
            <a:off x="457200" y="1357313"/>
            <a:ext cx="8075613" cy="476885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Артикль не употребляется</a:t>
            </a:r>
            <a:r>
              <a:rPr lang="en-US" sz="2400" b="1" dirty="0" smtClean="0">
                <a:solidFill>
                  <a:srgbClr val="C00000"/>
                </a:solidFill>
                <a:latin typeface="Monotype Corsiva" pitchFamily="66" charset="0"/>
              </a:rPr>
              <a:t>: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sz="2400" b="1" dirty="0" smtClean="0">
                <a:latin typeface="Monotype Corsiva" pitchFamily="66" charset="0"/>
              </a:rPr>
              <a:t>C </a:t>
            </a:r>
            <a:r>
              <a:rPr lang="ru-RU" sz="2400" b="1" dirty="0" smtClean="0">
                <a:latin typeface="Monotype Corsiva" pitchFamily="66" charset="0"/>
              </a:rPr>
              <a:t>названиями городов, континентов, стран: </a:t>
            </a:r>
            <a:r>
              <a:rPr lang="en-US" sz="2400" b="1" dirty="0" smtClean="0">
                <a:latin typeface="Monotype Corsiva" pitchFamily="66" charset="0"/>
              </a:rPr>
              <a:t>Europe, America, Great Britain, Moscow, London.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I asked him how he liked Paris.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С названиями отдельных островов, горных вершин, заливов: </a:t>
            </a:r>
            <a:r>
              <a:rPr lang="en-US" sz="2400" b="1" dirty="0" smtClean="0">
                <a:latin typeface="Monotype Corsiva" pitchFamily="66" charset="0"/>
              </a:rPr>
              <a:t>Cuba, Elbrus, Hudson Bay. 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Kilimanjaro is a snow covered mountain 19 710 feet high.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С названиями улиц, парков, площадей: </a:t>
            </a:r>
            <a:r>
              <a:rPr lang="en-US" sz="2400" b="1" dirty="0" smtClean="0">
                <a:latin typeface="Monotype Corsiva" pitchFamily="66" charset="0"/>
              </a:rPr>
              <a:t>Gorki Street, Oxford  Street, Central  Park. 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He began to walk very rapidly up towards Trafalgar Square.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С названиями университетов, аэропортов, железнодорожных станций: </a:t>
            </a:r>
            <a:r>
              <a:rPr lang="en-US" sz="2400" b="1" dirty="0" smtClean="0">
                <a:latin typeface="Monotype Corsiva" pitchFamily="66" charset="0"/>
              </a:rPr>
              <a:t>Moscow State University, London Airport, Victoria Station. S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     </a:t>
            </a:r>
            <a:r>
              <a:rPr lang="en-US" sz="2400" b="1" dirty="0" err="1" smtClean="0">
                <a:solidFill>
                  <a:srgbClr val="3333FF"/>
                </a:solidFill>
                <a:latin typeface="Monotype Corsiva" pitchFamily="66" charset="0"/>
              </a:rPr>
              <a:t>E.g.he</a:t>
            </a: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 had seen him with </a:t>
            </a:r>
            <a:r>
              <a:rPr lang="en-US" sz="2400" b="1" dirty="0" err="1" smtClean="0">
                <a:solidFill>
                  <a:srgbClr val="3333FF"/>
                </a:solidFill>
                <a:latin typeface="Monotype Corsiva" pitchFamily="66" charset="0"/>
              </a:rPr>
              <a:t>Bayliss</a:t>
            </a: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 in </a:t>
            </a:r>
            <a:r>
              <a:rPr lang="en-US" sz="2400" b="1" dirty="0" err="1" smtClean="0">
                <a:solidFill>
                  <a:srgbClr val="3333FF"/>
                </a:solidFill>
                <a:latin typeface="Monotype Corsiva" pitchFamily="66" charset="0"/>
              </a:rPr>
              <a:t>Padington</a:t>
            </a: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 Street.</a:t>
            </a:r>
            <a:endParaRPr lang="ru-RU" sz="2400" dirty="0" smtClean="0">
              <a:solidFill>
                <a:srgbClr val="3333FF"/>
              </a:solidFill>
              <a:latin typeface="Monotype Corsiva" pitchFamily="66" charset="0"/>
            </a:endParaRPr>
          </a:p>
          <a:p>
            <a:pPr eaLnBrk="1" hangingPunct="1"/>
            <a:endParaRPr lang="ru-RU" sz="24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  <a:t>Употребление  определенного артикля</a:t>
            </a:r>
            <a:b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  <a:t>с именами собственными.</a:t>
            </a:r>
          </a:p>
        </p:txBody>
      </p:sp>
      <p:sp>
        <p:nvSpPr>
          <p:cNvPr id="28675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773238"/>
            <a:ext cx="8075613" cy="43529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Определенный артикль обычно употребляется: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С названиями океанов, морей, рек, озер, проливов: </a:t>
            </a:r>
            <a:r>
              <a:rPr lang="en-US" sz="2400" b="1" dirty="0" smtClean="0">
                <a:latin typeface="Monotype Corsiva" pitchFamily="66" charset="0"/>
              </a:rPr>
              <a:t> the Pacific Ocean, the Atlantic Ocean,  the Baltic Sea, the  English Channel, the Volga, the Thames,  the  Baikal.  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The liner crossed the Atlantic Ocean  in seven days.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С названиями  горных цепей, групп островов, пустынь:  </a:t>
            </a:r>
            <a:r>
              <a:rPr lang="en-US" sz="2400" b="1" dirty="0" smtClean="0">
                <a:latin typeface="Monotype Corsiva" pitchFamily="66" charset="0"/>
              </a:rPr>
              <a:t>the  Urals, the </a:t>
            </a:r>
            <a:r>
              <a:rPr lang="en-US" sz="2400" b="1" dirty="0" err="1" smtClean="0">
                <a:latin typeface="Monotype Corsiva" pitchFamily="66" charset="0"/>
              </a:rPr>
              <a:t>Pamirs</a:t>
            </a:r>
            <a:r>
              <a:rPr lang="en-US" sz="2400" b="1" dirty="0" smtClean="0">
                <a:latin typeface="Monotype Corsiva" pitchFamily="66" charset="0"/>
              </a:rPr>
              <a:t>, the Philippines, the British Isles, the Sahara. 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With my father I had seen the Rockies and the Andes.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С названиями театров, музеев, гостиниц: </a:t>
            </a:r>
            <a:r>
              <a:rPr lang="en-US" sz="2400" b="1" dirty="0" smtClean="0">
                <a:latin typeface="Monotype Corsiva" pitchFamily="66" charset="0"/>
              </a:rPr>
              <a:t>the Bolshoi Theatre, the Hermitage, the </a:t>
            </a:r>
            <a:r>
              <a:rPr lang="en-US" sz="2400" b="1" dirty="0" err="1" smtClean="0">
                <a:latin typeface="Monotype Corsiva" pitchFamily="66" charset="0"/>
              </a:rPr>
              <a:t>Metropole</a:t>
            </a:r>
            <a:r>
              <a:rPr lang="en-US" sz="2400" b="1" dirty="0" smtClean="0">
                <a:latin typeface="Monotype Corsiva" pitchFamily="66" charset="0"/>
              </a:rPr>
              <a:t>. 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I thought I’d take a look  at the British Museum.</a:t>
            </a:r>
          </a:p>
          <a:p>
            <a:endParaRPr lang="ru-RU" sz="24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Заголовок 4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9048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  <a:t>Употребление  определенного артикля</a:t>
            </a:r>
            <a:b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  <a:t>с именами собственными.</a:t>
            </a:r>
            <a:endParaRPr lang="ru-RU" sz="3600" b="1" smtClean="0">
              <a:solidFill>
                <a:srgbClr val="403152"/>
              </a:solidFill>
              <a:latin typeface="Monotype Corsiva" pitchFamily="66" charset="0"/>
            </a:endParaRPr>
          </a:p>
        </p:txBody>
      </p:sp>
      <p:sp>
        <p:nvSpPr>
          <p:cNvPr id="29699" name="Содержимое 5"/>
          <p:cNvSpPr>
            <a:spLocks noGrp="1"/>
          </p:cNvSpPr>
          <p:nvPr>
            <p:ph idx="1"/>
          </p:nvPr>
        </p:nvSpPr>
        <p:spPr>
          <a:xfrm>
            <a:off x="457200" y="2060575"/>
            <a:ext cx="8075613" cy="4154488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С названиями кораблей и названиями большинства английских и американских газет и журналов: </a:t>
            </a:r>
            <a:r>
              <a:rPr lang="en-US" sz="2400" b="1" dirty="0" smtClean="0">
                <a:latin typeface="Monotype Corsiva" pitchFamily="66" charset="0"/>
              </a:rPr>
              <a:t>the Titanic, the Morning Star, the Times.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So you’re sailing on the Atlantic, too!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С названиями государственных учреждений и организаций: </a:t>
            </a:r>
            <a:endParaRPr lang="en-US" sz="2400" b="1" dirty="0" smtClean="0">
              <a:latin typeface="Monotype Corsiva" pitchFamily="66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latin typeface="Monotype Corsiva" pitchFamily="66" charset="0"/>
              </a:rPr>
              <a:t>E.g. He sends bills to the Parliament, I suppose. 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ru-RU" sz="2400" b="1" dirty="0" smtClean="0">
                <a:latin typeface="Monotype Corsiva" pitchFamily="66" charset="0"/>
              </a:rPr>
              <a:t>С названиями четырех стран света: </a:t>
            </a:r>
            <a:r>
              <a:rPr lang="en-US" sz="2400" b="1" dirty="0" smtClean="0">
                <a:latin typeface="Monotype Corsiva" pitchFamily="66" charset="0"/>
              </a:rPr>
              <a:t>the North, the  South, the East, the West.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3333FF"/>
                </a:solidFill>
                <a:latin typeface="Monotype Corsiva" pitchFamily="66" charset="0"/>
              </a:rPr>
              <a:t>E.g. The sun has moved to the West.</a:t>
            </a:r>
            <a:endParaRPr lang="ru-RU" sz="2400" dirty="0" smtClean="0">
              <a:solidFill>
                <a:srgbClr val="3333FF"/>
              </a:solidFill>
              <a:latin typeface="Monotype Corsiva" pitchFamily="66" charset="0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14375" y="1643063"/>
            <a:ext cx="5980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Определенный артикль обычно употребляется: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56325" y="6021388"/>
            <a:ext cx="1987550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  <a:hlinkClick r:id="" action="ppaction://noaction"/>
              </a:rPr>
              <a:t>УПРАЖНЕНИЯ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18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r>
              <a:rPr lang="ru-RU" sz="2800" b="1" i="1" smtClean="0">
                <a:solidFill>
                  <a:srgbClr val="3333FF"/>
                </a:solidFill>
              </a:rPr>
              <a:t>Вставьте артикль, где необходимо:</a:t>
            </a:r>
            <a:br>
              <a:rPr lang="ru-RU" sz="2800" b="1" i="1" smtClean="0">
                <a:solidFill>
                  <a:srgbClr val="3333FF"/>
                </a:solidFill>
              </a:rPr>
            </a:br>
            <a:endParaRPr lang="ru-RU" sz="2800" b="1" i="1" smtClean="0">
              <a:solidFill>
                <a:srgbClr val="3333FF"/>
              </a:solidFill>
            </a:endParaRPr>
          </a:p>
        </p:txBody>
      </p:sp>
      <p:sp>
        <p:nvSpPr>
          <p:cNvPr id="30723" name="Содержимо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smtClean="0">
                <a:latin typeface="Arial" charset="0"/>
              </a:rPr>
              <a:t>            </a:t>
            </a:r>
            <a:r>
              <a:rPr lang="en-US" sz="2400" b="1" smtClean="0">
                <a:latin typeface="Arial" charset="0"/>
              </a:rPr>
              <a:t>Atlantic Ocean                      North America 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Philippines                            Stockholm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Norway                                  Emirates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Andes                                    Indian Ocean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United Kingdom                   Volga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Baikal                                    South of Spain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Budapest                              Mediterranean  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Suez Canal                           English Channel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Japan                                    Africa 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Venezuela                             Sweden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latin typeface="Arial" charset="0"/>
              </a:rPr>
              <a:t>            British Isles                          Red Sea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400" smtClean="0"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400" smtClean="0">
              <a:latin typeface="Arial" charset="0"/>
            </a:endParaRP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735013" y="1574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755650" y="1935163"/>
            <a:ext cx="76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735013" y="26558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808038" y="22240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735013" y="3016250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  <a:p>
            <a:endParaRPr lang="ru-RU" sz="2400" b="1"/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735013" y="3375025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  <a:p>
            <a:endParaRPr lang="ru-RU" sz="2400" b="1"/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827088" y="380841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808038" y="4167188"/>
            <a:ext cx="488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  <a:p>
            <a:endParaRPr lang="ru-RU" sz="2400"/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808038" y="5229225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  <a:p>
            <a:endParaRPr lang="ru-RU" sz="2400"/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808038" y="452755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808038" y="48879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840288" y="157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4840288" y="19351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4840288" y="22955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4840288" y="26558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4840288" y="3068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4840288" y="3429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4840288" y="3789363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4840288" y="41671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4840288" y="45275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4840288" y="488791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---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79" name="Text Box 43"/>
          <p:cNvSpPr txBox="1">
            <a:spLocks noChangeArrowheads="1"/>
          </p:cNvSpPr>
          <p:nvPr/>
        </p:nvSpPr>
        <p:spPr bwMode="auto">
          <a:xfrm>
            <a:off x="4840288" y="524827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the</a:t>
            </a:r>
            <a:endParaRPr lang="ru-RU" sz="24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16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r>
              <a:rPr lang="ru-RU" sz="2800" b="1" i="1" smtClean="0">
                <a:solidFill>
                  <a:srgbClr val="3333FF"/>
                </a:solidFill>
              </a:rPr>
              <a:t>Найдите  в предложениях ошибки и исправьте их:</a:t>
            </a:r>
          </a:p>
        </p:txBody>
      </p:sp>
      <p:sp>
        <p:nvSpPr>
          <p:cNvPr id="40977" name="Rectangle 17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533400" indent="-533400" eaLnBrk="1" hangingPunct="1">
              <a:spcBef>
                <a:spcPct val="0"/>
              </a:spcBef>
              <a:buFont typeface="Calibri" pitchFamily="34" charset="0"/>
              <a:buNone/>
            </a:pPr>
            <a:r>
              <a:rPr lang="en-US" sz="2800" smtClean="0">
                <a:latin typeface="Arial" charset="0"/>
              </a:rPr>
              <a:t>1.  Everest was climbed in 1953.</a:t>
            </a:r>
          </a:p>
          <a:p>
            <a:pPr marL="533400" indent="-533400" eaLnBrk="1" hangingPunct="1">
              <a:spcBef>
                <a:spcPct val="0"/>
              </a:spcBef>
              <a:buFont typeface="Calibri" pitchFamily="34" charset="0"/>
              <a:buNone/>
            </a:pPr>
            <a:r>
              <a:rPr lang="en-US" sz="2800" smtClean="0">
                <a:latin typeface="Arial" charset="0"/>
              </a:rPr>
              <a:t>2.  Milan is in north of Italy.</a:t>
            </a:r>
          </a:p>
          <a:p>
            <a:pPr marL="533400" indent="-533400" eaLnBrk="1" hangingPunct="1">
              <a:spcBef>
                <a:spcPct val="0"/>
              </a:spcBef>
              <a:buFont typeface="Calibri" pitchFamily="34" charset="0"/>
              <a:buNone/>
            </a:pPr>
            <a:r>
              <a:rPr lang="en-US" sz="2800" smtClean="0">
                <a:latin typeface="Arial" charset="0"/>
              </a:rPr>
              <a:t>3.  Last year we visited Canada and</a:t>
            </a:r>
            <a:r>
              <a:rPr lang="ru-RU" sz="2800" smtClean="0">
                <a:latin typeface="Arial" charset="0"/>
              </a:rPr>
              <a:t>  </a:t>
            </a:r>
            <a:r>
              <a:rPr lang="en-US" sz="2800" smtClean="0">
                <a:latin typeface="Arial" charset="0"/>
              </a:rPr>
              <a:t>United </a:t>
            </a:r>
            <a:r>
              <a:rPr lang="ru-RU" sz="2800" smtClean="0">
                <a:latin typeface="Arial" charset="0"/>
              </a:rPr>
              <a:t>   </a:t>
            </a:r>
            <a:r>
              <a:rPr lang="en-US" sz="2800" smtClean="0">
                <a:latin typeface="Arial" charset="0"/>
              </a:rPr>
              <a:t>States.</a:t>
            </a:r>
          </a:p>
          <a:p>
            <a:pPr marL="533400" indent="-533400" eaLnBrk="1" hangingPunct="1">
              <a:spcBef>
                <a:spcPct val="0"/>
              </a:spcBef>
              <a:buFont typeface="Calibri" pitchFamily="34" charset="0"/>
              <a:buNone/>
            </a:pPr>
            <a:r>
              <a:rPr lang="en-US" sz="2800" smtClean="0">
                <a:latin typeface="Arial" charset="0"/>
              </a:rPr>
              <a:t>4.  Africa is much larger than Europe.</a:t>
            </a:r>
          </a:p>
          <a:p>
            <a:pPr marL="533400" indent="-533400" eaLnBrk="1" hangingPunct="1">
              <a:spcBef>
                <a:spcPct val="0"/>
              </a:spcBef>
              <a:buFont typeface="Calibri" pitchFamily="34" charset="0"/>
              <a:buAutoNum type="arabicPeriod" startAt="5"/>
            </a:pPr>
            <a:r>
              <a:rPr lang="en-US" sz="2800" smtClean="0">
                <a:latin typeface="Arial" charset="0"/>
              </a:rPr>
              <a:t>South of England is warmer than north.</a:t>
            </a:r>
          </a:p>
          <a:p>
            <a:pPr marL="533400" indent="-533400" eaLnBrk="1" hangingPunct="1">
              <a:spcBef>
                <a:spcPct val="0"/>
              </a:spcBef>
              <a:buFont typeface="Calibri" pitchFamily="34" charset="0"/>
              <a:buNone/>
            </a:pPr>
            <a:r>
              <a:rPr lang="en-US" sz="2800" smtClean="0">
                <a:latin typeface="Arial" charset="0"/>
              </a:rPr>
              <a:t>6.  We went to Spain for holidays and swam in </a:t>
            </a:r>
          </a:p>
          <a:p>
            <a:pPr marL="533400" indent="-533400" eaLnBrk="1" hangingPunct="1">
              <a:spcBef>
                <a:spcPct val="0"/>
              </a:spcBef>
              <a:buFont typeface="Calibri" pitchFamily="34" charset="0"/>
              <a:buNone/>
            </a:pPr>
            <a:r>
              <a:rPr lang="en-US" sz="2800" smtClean="0">
                <a:latin typeface="Arial" charset="0"/>
              </a:rPr>
              <a:t>     </a:t>
            </a:r>
            <a:r>
              <a:rPr lang="ru-RU" sz="2800" smtClean="0">
                <a:latin typeface="Arial" charset="0"/>
              </a:rPr>
              <a:t>М</a:t>
            </a:r>
            <a:r>
              <a:rPr lang="en-US" sz="2800" smtClean="0">
                <a:latin typeface="Arial" charset="0"/>
              </a:rPr>
              <a:t>editerranean.</a:t>
            </a:r>
          </a:p>
          <a:p>
            <a:pPr marL="533400" indent="-533400" eaLnBrk="1" hangingPunct="1">
              <a:spcBef>
                <a:spcPct val="0"/>
              </a:spcBef>
              <a:buFont typeface="Calibri" pitchFamily="34" charset="0"/>
              <a:buNone/>
            </a:pPr>
            <a:r>
              <a:rPr lang="en-US" sz="2800" smtClean="0">
                <a:latin typeface="Arial" charset="0"/>
              </a:rPr>
              <a:t>7. Nile is the longest river in Africa.</a:t>
            </a:r>
          </a:p>
          <a:p>
            <a:pPr marL="533400" indent="-533400" eaLnBrk="1" hangingPunct="1">
              <a:spcBef>
                <a:spcPct val="0"/>
              </a:spcBef>
              <a:buFont typeface="Calibri" pitchFamily="34" charset="0"/>
              <a:buNone/>
            </a:pPr>
            <a:r>
              <a:rPr lang="en-US" sz="2800" smtClean="0">
                <a:latin typeface="Arial" charset="0"/>
              </a:rPr>
              <a:t>8. United Kingdom consists of Great Britain and </a:t>
            </a:r>
            <a:r>
              <a:rPr lang="ru-RU" sz="2800" smtClean="0">
                <a:latin typeface="Arial" charset="0"/>
              </a:rPr>
              <a:t>     </a:t>
            </a:r>
            <a:r>
              <a:rPr lang="en-US" sz="2800" smtClean="0">
                <a:latin typeface="Arial" charset="0"/>
              </a:rPr>
              <a:t>Northern Ireland.</a:t>
            </a:r>
            <a:endParaRPr lang="ru-RU" sz="2800" smtClean="0">
              <a:latin typeface="Arial" charset="0"/>
            </a:endParaRPr>
          </a:p>
          <a:p>
            <a:pPr marL="533400" indent="-533400"/>
            <a:endParaRPr lang="ru-RU" sz="2800" smtClean="0">
              <a:latin typeface="Arial" charset="0"/>
            </a:endParaRPr>
          </a:p>
        </p:txBody>
      </p:sp>
      <p:sp>
        <p:nvSpPr>
          <p:cNvPr id="31748" name="Прямоугольник 8"/>
          <p:cNvSpPr>
            <a:spLocks noChangeArrowheads="1"/>
          </p:cNvSpPr>
          <p:nvPr/>
        </p:nvSpPr>
        <p:spPr bwMode="auto">
          <a:xfrm>
            <a:off x="857250" y="2643188"/>
            <a:ext cx="785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Arial Black" pitchFamily="34" charset="0"/>
              </a:rPr>
              <a:t>                        </a:t>
            </a:r>
            <a:endParaRPr lang="ru-RU" sz="20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1749" name="Прямоугольник 9"/>
          <p:cNvSpPr>
            <a:spLocks noChangeArrowheads="1"/>
          </p:cNvSpPr>
          <p:nvPr/>
        </p:nvSpPr>
        <p:spPr bwMode="auto">
          <a:xfrm>
            <a:off x="857250" y="3286125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Arial Black" pitchFamily="34" charset="0"/>
              </a:rPr>
              <a:t>           </a:t>
            </a:r>
            <a:endParaRPr lang="ru-RU" sz="24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447675" y="1052513"/>
            <a:ext cx="7724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sz="2800"/>
              <a:t>  </a:t>
            </a:r>
            <a:r>
              <a:rPr lang="en-US" sz="2800"/>
              <a:t>Everest was climbed in 1953.</a:t>
            </a:r>
          </a:p>
          <a:p>
            <a:pPr marL="342900" indent="-342900"/>
            <a:endParaRPr lang="ru-RU" sz="2800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447675" y="1484313"/>
            <a:ext cx="6572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ru-RU" sz="2800"/>
              <a:t>2.  </a:t>
            </a:r>
            <a:r>
              <a:rPr lang="en-US" sz="2800"/>
              <a:t>Milan is in </a:t>
            </a:r>
            <a:r>
              <a:rPr lang="en-US" sz="2800">
                <a:solidFill>
                  <a:srgbClr val="CC0000"/>
                </a:solidFill>
              </a:rPr>
              <a:t>the</a:t>
            </a:r>
            <a:r>
              <a:rPr lang="en-US" sz="2800"/>
              <a:t> north of Italy.</a:t>
            </a:r>
          </a:p>
          <a:p>
            <a:pPr marL="342900" indent="-342900"/>
            <a:endParaRPr lang="ru-RU" sz="2800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447675" y="1916113"/>
            <a:ext cx="79406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US" sz="2800"/>
              <a:t>3.  Last year we visited Canada and</a:t>
            </a:r>
            <a:r>
              <a:rPr lang="ru-RU" sz="2800"/>
              <a:t>  </a:t>
            </a:r>
            <a:r>
              <a:rPr lang="en-US" sz="2800">
                <a:solidFill>
                  <a:srgbClr val="CC0000"/>
                </a:solidFill>
              </a:rPr>
              <a:t>the</a:t>
            </a:r>
            <a:r>
              <a:rPr lang="ru-RU" sz="2800"/>
              <a:t> </a:t>
            </a:r>
            <a:r>
              <a:rPr lang="en-US" sz="2800"/>
              <a:t>United States.</a:t>
            </a:r>
          </a:p>
          <a:p>
            <a:pPr marL="342900" indent="-342900"/>
            <a:endParaRPr lang="ru-RU" sz="2800"/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468313" y="3213100"/>
            <a:ext cx="8280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5.</a:t>
            </a:r>
            <a:r>
              <a:rPr lang="en-US" sz="2800">
                <a:solidFill>
                  <a:srgbClr val="FF0000"/>
                </a:solidFill>
              </a:rPr>
              <a:t>  The</a:t>
            </a:r>
            <a:r>
              <a:rPr lang="en-US" sz="2800"/>
              <a:t> South of England is warmer than </a:t>
            </a:r>
            <a:r>
              <a:rPr lang="en-US" sz="2800">
                <a:solidFill>
                  <a:srgbClr val="FF0000"/>
                </a:solidFill>
              </a:rPr>
              <a:t>the</a:t>
            </a:r>
            <a:r>
              <a:rPr lang="en-US" sz="2800"/>
              <a:t> north.</a:t>
            </a:r>
            <a:endParaRPr lang="ru-RU" sz="2800"/>
          </a:p>
          <a:p>
            <a:endParaRPr lang="ru-RU" sz="2800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447675" y="2781300"/>
            <a:ext cx="72199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4.  Africa is much larger than Europe.</a:t>
            </a:r>
            <a:endParaRPr lang="ru-RU" sz="2800"/>
          </a:p>
          <a:p>
            <a:endParaRPr lang="ru-RU" sz="2800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447675" y="3573463"/>
            <a:ext cx="8085138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None/>
            </a:pPr>
            <a:r>
              <a:rPr lang="en-US" sz="2800"/>
              <a:t>6.  We went to Spain for holidays and swam in </a:t>
            </a:r>
            <a:r>
              <a:rPr lang="en-US" sz="2800">
                <a:solidFill>
                  <a:srgbClr val="FF0000"/>
                </a:solidFill>
              </a:rPr>
              <a:t>the     </a:t>
            </a:r>
            <a:r>
              <a:rPr lang="en-US" sz="2800"/>
              <a:t>Mediterranean</a:t>
            </a:r>
            <a:r>
              <a:rPr lang="en-US"/>
              <a:t> </a:t>
            </a:r>
          </a:p>
          <a:p>
            <a:endParaRPr lang="ru-RU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447675" y="4508500"/>
            <a:ext cx="7724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7.</a:t>
            </a:r>
            <a:r>
              <a:rPr lang="en-US" sz="2800">
                <a:solidFill>
                  <a:srgbClr val="FF0000"/>
                </a:solidFill>
              </a:rPr>
              <a:t>  The</a:t>
            </a:r>
            <a:r>
              <a:rPr lang="en-US" sz="2800"/>
              <a:t> Nile is the longest river in Africa.</a:t>
            </a:r>
            <a:endParaRPr lang="ru-RU" sz="2800"/>
          </a:p>
          <a:p>
            <a:endParaRPr lang="ru-RU" sz="2800"/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447675" y="4868863"/>
            <a:ext cx="80851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8.</a:t>
            </a:r>
            <a:r>
              <a:rPr lang="en-US" sz="2800">
                <a:solidFill>
                  <a:srgbClr val="FF0000"/>
                </a:solidFill>
              </a:rPr>
              <a:t>  The</a:t>
            </a:r>
            <a:r>
              <a:rPr lang="en-US" sz="2800"/>
              <a:t> United Kingdom consists of Great Britain and Northern Ireland.</a:t>
            </a:r>
            <a:endParaRPr lang="ru-RU" sz="2800"/>
          </a:p>
          <a:p>
            <a:endParaRPr lang="ru-RU" sz="28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40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40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40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1000"/>
                                        <p:tgtEl>
                                          <p:spTgt spid="40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40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09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1000"/>
                                        <p:tgtEl>
                                          <p:spTgt spid="409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1000"/>
                                        <p:tgtEl>
                                          <p:spTgt spid="409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Заголовок 4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522288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3333FF"/>
                </a:solidFill>
              </a:rPr>
              <a:t>Переведите на английский язык:</a:t>
            </a:r>
            <a:endParaRPr lang="ru-RU" sz="2800" b="1" smtClean="0">
              <a:solidFill>
                <a:srgbClr val="403152"/>
              </a:solidFill>
              <a:latin typeface="Monotype Corsiva" pitchFamily="66" charset="0"/>
            </a:endParaRPr>
          </a:p>
        </p:txBody>
      </p:sp>
      <p:sp>
        <p:nvSpPr>
          <p:cNvPr id="32771" name="Содержимое 5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1435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000" smtClean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00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4375" y="1357313"/>
            <a:ext cx="7889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Кордильеры находятся в Северной Америке.</a:t>
            </a:r>
          </a:p>
          <a:p>
            <a:endParaRPr lang="ru-RU" sz="28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2938" y="1341438"/>
            <a:ext cx="8105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The Cordilleras are situated in North America.</a:t>
            </a:r>
            <a:endParaRPr lang="ru-RU" sz="2800">
              <a:solidFill>
                <a:srgbClr val="FF0000"/>
              </a:solidFill>
            </a:endParaRPr>
          </a:p>
          <a:p>
            <a:endParaRPr lang="ru-RU" sz="28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4375" y="1773238"/>
            <a:ext cx="6737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Берега Рейна очень красивы.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14375" y="1773238"/>
            <a:ext cx="76025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The banks of the Rhine are very beautiful.</a:t>
            </a:r>
          </a:p>
          <a:p>
            <a:endParaRPr lang="ru-RU" sz="2800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7588" y="2500313"/>
            <a:ext cx="6856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14375" y="2205038"/>
            <a:ext cx="7673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В прошлом году мы были на берегу Волги.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4375" y="2636838"/>
            <a:ext cx="6089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Лондон- столица Великобритании.</a:t>
            </a:r>
          </a:p>
          <a:p>
            <a:endParaRPr lang="ru-RU" sz="28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375" y="2636838"/>
            <a:ext cx="7172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London is the capital of Great Britain.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4375" y="3068638"/>
            <a:ext cx="5768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Мой брат вернулся из США.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14375" y="3068638"/>
            <a:ext cx="7529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My brother came back from the USA.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14375" y="3500438"/>
            <a:ext cx="6856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В Киеве мы жили в гостинице «Восток».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14375" y="3500438"/>
            <a:ext cx="6669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In Kiev we lived in the hotel “Vostok”.</a:t>
            </a:r>
          </a:p>
          <a:p>
            <a:endParaRPr lang="ru-RU" sz="2800" b="1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14375" y="3933825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800"/>
              <a:t>Эльбрус- очень красивая гора.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4375" y="3933825"/>
            <a:ext cx="6929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Elbrus is a very beautiful mountain.</a:t>
            </a:r>
          </a:p>
        </p:txBody>
      </p:sp>
      <p:sp>
        <p:nvSpPr>
          <p:cNvPr id="32786" name="TextBox 23"/>
          <p:cNvSpPr txBox="1">
            <a:spLocks noChangeArrowheads="1"/>
          </p:cNvSpPr>
          <p:nvPr/>
        </p:nvSpPr>
        <p:spPr bwMode="auto">
          <a:xfrm>
            <a:off x="2357438" y="48577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4375" y="4365625"/>
            <a:ext cx="8072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ru-RU" sz="2800"/>
              <a:t>Средиземное море находится между Европой</a:t>
            </a:r>
          </a:p>
          <a:p>
            <a:pPr marL="457200" indent="-457200" algn="just"/>
            <a:r>
              <a:rPr lang="ru-RU" sz="2800"/>
              <a:t>и Африкой.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4375" y="4365625"/>
            <a:ext cx="78184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The Mediterranean Sea is situated between Europe and Africa.</a:t>
            </a:r>
          </a:p>
          <a:p>
            <a:endParaRPr lang="ru-RU" sz="2800" b="1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4213" y="2205038"/>
            <a:ext cx="8459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Last year we were on the bank of the Volga.</a:t>
            </a:r>
            <a:endParaRPr lang="ru-RU" sz="2800" b="1"/>
          </a:p>
        </p:txBody>
      </p:sp>
      <p:pic>
        <p:nvPicPr>
          <p:cNvPr id="32790" name="Рисунок 23" descr="i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25" y="5857875"/>
            <a:ext cx="9144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 build="allAtOnce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Заголовок 4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Определённый артикль с </a:t>
            </a:r>
            <a:b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 нарицательными существительными</a:t>
            </a:r>
          </a:p>
        </p:txBody>
      </p:sp>
      <p:sp>
        <p:nvSpPr>
          <p:cNvPr id="33795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400" b="1" dirty="0" smtClean="0">
              <a:latin typeface="Monotype Corsiva" pitchFamily="66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latin typeface="Monotype Corsiva" pitchFamily="66" charset="0"/>
              </a:rPr>
              <a:t>Определённый артикль </a:t>
            </a:r>
            <a:r>
              <a:rPr lang="en-US" sz="2400" b="1" dirty="0" smtClean="0">
                <a:solidFill>
                  <a:srgbClr val="CC0000"/>
                </a:solidFill>
                <a:latin typeface="Monotype Corsiva" pitchFamily="66" charset="0"/>
              </a:rPr>
              <a:t>the</a:t>
            </a:r>
            <a:r>
              <a:rPr lang="en-US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происходит от указательного местоимения </a:t>
            </a:r>
            <a:r>
              <a:rPr lang="en-US" sz="2400" b="1" dirty="0" smtClean="0">
                <a:solidFill>
                  <a:srgbClr val="CC0000"/>
                </a:solidFill>
                <a:latin typeface="Monotype Corsiva" pitchFamily="66" charset="0"/>
              </a:rPr>
              <a:t>this</a:t>
            </a:r>
            <a:r>
              <a:rPr lang="en-US" sz="2400" b="1" dirty="0" smtClean="0">
                <a:latin typeface="Monotype Corsiva" pitchFamily="66" charset="0"/>
              </a:rPr>
              <a:t> – </a:t>
            </a:r>
            <a:r>
              <a:rPr lang="ru-RU" sz="2400" b="1" dirty="0" smtClean="0">
                <a:latin typeface="Monotype Corsiva" pitchFamily="66" charset="0"/>
              </a:rPr>
              <a:t>это.</a:t>
            </a:r>
            <a:endParaRPr lang="en-US" sz="2400" b="1" dirty="0" smtClean="0">
              <a:latin typeface="Monotype Corsiva" pitchFamily="66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400" b="1" dirty="0" smtClean="0">
              <a:latin typeface="Monotype Corsiva" pitchFamily="66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latin typeface="Monotype Corsiva" pitchFamily="66" charset="0"/>
              </a:rPr>
              <a:t>Определённый артикль </a:t>
            </a:r>
            <a:r>
              <a:rPr lang="en-US" sz="2400" b="1" dirty="0" smtClean="0">
                <a:solidFill>
                  <a:srgbClr val="CC0000"/>
                </a:solidFill>
                <a:latin typeface="Monotype Corsiva" pitchFamily="66" charset="0"/>
              </a:rPr>
              <a:t>the</a:t>
            </a:r>
            <a:r>
              <a:rPr lang="ru-RU" sz="2400" b="1" dirty="0" smtClean="0">
                <a:solidFill>
                  <a:srgbClr val="CC0000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используется как   с исчисляемыми, так и с неисчисляемыми существительными, как с единственным, так и со множественным числом.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400" b="1" dirty="0" smtClean="0">
              <a:solidFill>
                <a:schemeClr val="hlink"/>
              </a:solidFill>
              <a:latin typeface="Monotype Corsiva" pitchFamily="66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E.g.</a:t>
            </a:r>
            <a:r>
              <a:rPr lang="en-US" sz="2400" b="1" dirty="0" smtClean="0"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  </a:t>
            </a:r>
            <a:r>
              <a:rPr lang="en-US" sz="2400" b="1" dirty="0" smtClean="0">
                <a:solidFill>
                  <a:srgbClr val="CC0000"/>
                </a:solidFill>
                <a:latin typeface="Monotype Corsiva" pitchFamily="66" charset="0"/>
              </a:rPr>
              <a:t>The</a:t>
            </a:r>
            <a:r>
              <a:rPr lang="en-US" sz="2400" b="1" dirty="0" smtClean="0">
                <a:latin typeface="Monotype Corsiva" pitchFamily="66" charset="0"/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book is interesting. </a:t>
            </a:r>
            <a:r>
              <a:rPr lang="en-US" sz="2400" b="1" dirty="0" smtClean="0">
                <a:latin typeface="Monotype Corsiva" pitchFamily="66" charset="0"/>
              </a:rPr>
              <a:t>(</a:t>
            </a:r>
            <a:r>
              <a:rPr lang="ru-RU" sz="2400" b="1" dirty="0" smtClean="0">
                <a:latin typeface="Monotype Corsiva" pitchFamily="66" charset="0"/>
              </a:rPr>
              <a:t>исчисляемое в единственном числе)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solidFill>
                  <a:schemeClr val="hlink"/>
                </a:solidFill>
                <a:latin typeface="Monotype Corsiva" pitchFamily="66" charset="0"/>
              </a:rPr>
              <a:t>         </a:t>
            </a:r>
            <a:r>
              <a:rPr lang="en-US" sz="2400" b="1" dirty="0" smtClean="0">
                <a:solidFill>
                  <a:srgbClr val="CC0000"/>
                </a:solidFill>
                <a:latin typeface="Monotype Corsiva" pitchFamily="66" charset="0"/>
              </a:rPr>
              <a:t>The</a:t>
            </a: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 books are good. </a:t>
            </a:r>
            <a:r>
              <a:rPr lang="ru-RU" sz="2400" b="1" dirty="0" smtClean="0">
                <a:latin typeface="Monotype Corsiva" pitchFamily="66" charset="0"/>
              </a:rPr>
              <a:t>(исчисляемое во множественном числе)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latin typeface="Monotype Corsiva" pitchFamily="66" charset="0"/>
              </a:rPr>
              <a:t>         </a:t>
            </a:r>
            <a:r>
              <a:rPr lang="en-US" sz="2400" b="1" dirty="0" smtClean="0">
                <a:solidFill>
                  <a:srgbClr val="CC0000"/>
                </a:solidFill>
                <a:latin typeface="Monotype Corsiva" pitchFamily="66" charset="0"/>
              </a:rPr>
              <a:t>The</a:t>
            </a: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 meat is fresh.</a:t>
            </a:r>
            <a:r>
              <a:rPr lang="en-US" sz="2400" b="1" dirty="0" smtClean="0">
                <a:latin typeface="Monotype Corsiva" pitchFamily="66" charset="0"/>
              </a:rPr>
              <a:t> (</a:t>
            </a:r>
            <a:r>
              <a:rPr lang="ru-RU" sz="2400" b="1" dirty="0" smtClean="0">
                <a:latin typeface="Monotype Corsiva" pitchFamily="66" charset="0"/>
              </a:rPr>
              <a:t>неисчисляемое существительное)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5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81088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  <a:t>Употребление определённого артикля с </a:t>
            </a:r>
            <a:b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Monotype Corsiva" pitchFamily="66" charset="0"/>
              </a:rPr>
              <a:t> нарицательными существительными</a:t>
            </a:r>
          </a:p>
        </p:txBody>
      </p:sp>
      <p:sp>
        <p:nvSpPr>
          <p:cNvPr id="41988" name="Содержимо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400" b="1" dirty="0" smtClean="0">
                <a:latin typeface="Monotype Corsiva" pitchFamily="66" charset="0"/>
              </a:rPr>
              <a:t>Артикль </a:t>
            </a:r>
            <a:r>
              <a:rPr lang="en-US" sz="2400" b="1" dirty="0" smtClean="0">
                <a:solidFill>
                  <a:srgbClr val="CC0000"/>
                </a:solidFill>
                <a:latin typeface="Monotype Corsiva" pitchFamily="66" charset="0"/>
              </a:rPr>
              <a:t>The</a:t>
            </a:r>
            <a:r>
              <a:rPr lang="en-US" sz="2400" b="1" dirty="0" smtClean="0">
                <a:solidFill>
                  <a:srgbClr val="403152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latin typeface="Monotype Corsiva" pitchFamily="66" charset="0"/>
              </a:rPr>
              <a:t>с нарицательными существительными обычно употребляется:</a:t>
            </a: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>
                <a:latin typeface="Monotype Corsiva" pitchFamily="66" charset="0"/>
              </a:rPr>
              <a:t>1. </a:t>
            </a:r>
            <a:r>
              <a:rPr lang="ru-RU" sz="2000" b="1" dirty="0" smtClean="0">
                <a:latin typeface="Monotype Corsiva" pitchFamily="66" charset="0"/>
              </a:rPr>
              <a:t>Когда ситуация делает предмет определённым.</a:t>
            </a:r>
            <a:endParaRPr lang="en-US" sz="2000" b="1" dirty="0" smtClean="0">
              <a:latin typeface="Monotype Corsiva" pitchFamily="66" charset="0"/>
            </a:endParaRP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403152"/>
                </a:solidFill>
                <a:latin typeface="Monotype Corsiva" pitchFamily="66" charset="0"/>
              </a:rPr>
              <a:t>   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E.g. Give me </a:t>
            </a:r>
            <a:r>
              <a:rPr lang="en-US" sz="2000" b="1" dirty="0" smtClean="0">
                <a:solidFill>
                  <a:srgbClr val="CC0000"/>
                </a:solidFill>
                <a:latin typeface="Monotype Corsiva" pitchFamily="66" charset="0"/>
              </a:rPr>
              <a:t>the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book.</a:t>
            </a: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>
                <a:latin typeface="Monotype Corsiva" pitchFamily="66" charset="0"/>
              </a:rPr>
              <a:t>2. </a:t>
            </a:r>
            <a:r>
              <a:rPr lang="ru-RU" sz="2000" b="1" dirty="0" smtClean="0">
                <a:latin typeface="Monotype Corsiva" pitchFamily="66" charset="0"/>
              </a:rPr>
              <a:t>Если есть уточняющее определение.</a:t>
            </a: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403152"/>
                </a:solidFill>
                <a:latin typeface="Monotype Corsiva" pitchFamily="66" charset="0"/>
              </a:rPr>
              <a:t>    </a:t>
            </a:r>
            <a:r>
              <a:rPr lang="en-US" sz="2000" b="1" dirty="0" smtClean="0">
                <a:solidFill>
                  <a:srgbClr val="3333FF"/>
                </a:solidFill>
                <a:latin typeface="Monotype Corsiva" pitchFamily="66" charset="0"/>
              </a:rPr>
              <a:t>E.g. This is </a:t>
            </a:r>
            <a:r>
              <a:rPr lang="en-US" sz="2000" b="1" dirty="0" smtClean="0">
                <a:solidFill>
                  <a:srgbClr val="CC0000"/>
                </a:solidFill>
                <a:latin typeface="Monotype Corsiva" pitchFamily="66" charset="0"/>
              </a:rPr>
              <a:t>the</a:t>
            </a:r>
            <a:r>
              <a:rPr lang="en-US" sz="2000" b="1" dirty="0" smtClean="0">
                <a:solidFill>
                  <a:srgbClr val="3333FF"/>
                </a:solidFill>
                <a:latin typeface="Monotype Corsiva" pitchFamily="66" charset="0"/>
              </a:rPr>
              <a:t> house </a:t>
            </a:r>
            <a:r>
              <a:rPr lang="en-US" sz="2000" b="1" u="sng" dirty="0" smtClean="0">
                <a:solidFill>
                  <a:srgbClr val="3333FF"/>
                </a:solidFill>
                <a:latin typeface="Monotype Corsiva" pitchFamily="66" charset="0"/>
              </a:rPr>
              <a:t>that Jack build.</a:t>
            </a: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>
                <a:latin typeface="Monotype Corsiva" pitchFamily="66" charset="0"/>
              </a:rPr>
              <a:t>3. </a:t>
            </a:r>
            <a:r>
              <a:rPr lang="ru-RU" sz="2000" b="1" dirty="0" smtClean="0">
                <a:latin typeface="Monotype Corsiva" pitchFamily="66" charset="0"/>
              </a:rPr>
              <a:t>Если есть самостоятельные прилагательные, выступающие  в роли существительных.</a:t>
            </a: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000" b="1" dirty="0" smtClean="0">
                <a:latin typeface="Monotype Corsiva" pitchFamily="66" charset="0"/>
              </a:rPr>
              <a:t>   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E.g. </a:t>
            </a:r>
            <a:r>
              <a:rPr lang="en-US" sz="2000" b="1" dirty="0" smtClean="0">
                <a:solidFill>
                  <a:srgbClr val="CC0000"/>
                </a:solidFill>
                <a:latin typeface="Monotype Corsiva" pitchFamily="66" charset="0"/>
              </a:rPr>
              <a:t>The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rich and </a:t>
            </a:r>
            <a:r>
              <a:rPr lang="en-US" sz="2000" b="1" dirty="0" smtClean="0">
                <a:solidFill>
                  <a:srgbClr val="CC0000"/>
                </a:solidFill>
                <a:latin typeface="Monotype Corsiva" pitchFamily="66" charset="0"/>
              </a:rPr>
              <a:t>the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poor live in different districts.</a:t>
            </a:r>
            <a:endParaRPr lang="ru-RU" sz="2000" b="1" dirty="0" smtClean="0">
              <a:solidFill>
                <a:schemeClr val="hlink"/>
              </a:solidFill>
              <a:latin typeface="Monotype Corsiva" pitchFamily="66" charset="0"/>
            </a:endParaRP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000" b="1" dirty="0" smtClean="0">
                <a:latin typeface="Monotype Corsiva" pitchFamily="66" charset="0"/>
              </a:rPr>
              <a:t>4. С названиями музыкальных инструментов.</a:t>
            </a: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000" b="1" dirty="0" smtClean="0">
                <a:latin typeface="Monotype Corsiva" pitchFamily="66" charset="0"/>
              </a:rPr>
              <a:t>   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E.g.  I play </a:t>
            </a:r>
            <a:r>
              <a:rPr lang="en-US" sz="2000" b="1" dirty="0" smtClean="0">
                <a:solidFill>
                  <a:srgbClr val="CC0000"/>
                </a:solidFill>
                <a:latin typeface="Monotype Corsiva" pitchFamily="66" charset="0"/>
              </a:rPr>
              <a:t>the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guitar.</a:t>
            </a: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dirty="0" smtClean="0">
                <a:latin typeface="Monotype Corsiva" pitchFamily="66" charset="0"/>
              </a:rPr>
              <a:t>5. </a:t>
            </a:r>
            <a:r>
              <a:rPr lang="ru-RU" sz="2000" b="1" dirty="0" smtClean="0">
                <a:latin typeface="Monotype Corsiva" pitchFamily="66" charset="0"/>
              </a:rPr>
              <a:t>Со следующими существительными: </a:t>
            </a:r>
            <a:r>
              <a:rPr lang="en-US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cathedral, cinema, office, theatre, radio, bank, post office, doctor, dentist, opera</a:t>
            </a: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 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E.g. I like to go to </a:t>
            </a:r>
            <a:r>
              <a:rPr lang="en-US" sz="2000" b="1" dirty="0" smtClean="0">
                <a:solidFill>
                  <a:srgbClr val="CC0000"/>
                </a:solidFill>
                <a:latin typeface="Monotype Corsiva" pitchFamily="66" charset="0"/>
              </a:rPr>
              <a:t>the </a:t>
            </a:r>
            <a:r>
              <a:rPr lang="en-US" sz="2000" b="1" dirty="0" smtClean="0">
                <a:solidFill>
                  <a:schemeClr val="hlink"/>
                </a:solidFill>
                <a:latin typeface="Monotype Corsiva" pitchFamily="66" charset="0"/>
              </a:rPr>
              <a:t>opera.</a:t>
            </a:r>
            <a:endParaRPr lang="en-US" sz="2000" b="1" u="sng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sz="2000" b="1" u="sng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marL="265113" indent="-265113"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sz="24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3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81088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Нет артикля </a:t>
            </a:r>
            <a:b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с нарицательными существительными</a:t>
            </a:r>
          </a:p>
        </p:txBody>
      </p:sp>
      <p:sp>
        <p:nvSpPr>
          <p:cNvPr id="35843" name="Содержимо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en-US" sz="2400" b="1" dirty="0" smtClean="0">
              <a:latin typeface="Monotype Corsiva" pitchFamily="66" charset="0"/>
            </a:endParaRP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ru-RU" sz="2800" b="1" dirty="0" smtClean="0">
                <a:latin typeface="Monotype Corsiva" pitchFamily="66" charset="0"/>
              </a:rPr>
              <a:t>Ни один артикль не используется: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en-US" sz="2800" b="1" dirty="0" smtClean="0">
              <a:latin typeface="Monotype Corsiva" pitchFamily="66" charset="0"/>
            </a:endParaRP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latin typeface="Monotype Corsiva" pitchFamily="66" charset="0"/>
              </a:rPr>
              <a:t>1. </a:t>
            </a:r>
            <a:r>
              <a:rPr lang="ru-RU" sz="2400" b="1" dirty="0" smtClean="0">
                <a:latin typeface="Monotype Corsiva" pitchFamily="66" charset="0"/>
              </a:rPr>
              <a:t>Если перед существительным стоит притяжательное местоимение или указательное местоимение.</a:t>
            </a:r>
            <a:endParaRPr lang="en-US" sz="2400" b="1" dirty="0" smtClean="0">
              <a:latin typeface="Monotype Corsiva" pitchFamily="66" charset="0"/>
            </a:endParaRP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rgbClr val="403152"/>
                </a:solidFill>
                <a:latin typeface="Monotype Corsiva" pitchFamily="66" charset="0"/>
              </a:rPr>
              <a:t>    </a:t>
            </a: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E.g. Give me </a:t>
            </a:r>
            <a:r>
              <a:rPr lang="en-US" sz="2400" b="1" u="sng" dirty="0" smtClean="0">
                <a:solidFill>
                  <a:schemeClr val="hlink"/>
                </a:solidFill>
                <a:latin typeface="Monotype Corsiva" pitchFamily="66" charset="0"/>
              </a:rPr>
              <a:t>my pen.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            This is </a:t>
            </a:r>
            <a:r>
              <a:rPr lang="en-US" sz="2400" b="1" u="sng" dirty="0" smtClean="0">
                <a:solidFill>
                  <a:schemeClr val="hlink"/>
                </a:solidFill>
                <a:latin typeface="Monotype Corsiva" pitchFamily="66" charset="0"/>
              </a:rPr>
              <a:t>my book.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b="1" dirty="0" smtClean="0">
                <a:latin typeface="Monotype Corsiva" pitchFamily="66" charset="0"/>
              </a:rPr>
              <a:t>2. </a:t>
            </a:r>
            <a:r>
              <a:rPr lang="ru-RU" sz="2400" b="1" dirty="0" smtClean="0">
                <a:latin typeface="Monotype Corsiva" pitchFamily="66" charset="0"/>
              </a:rPr>
              <a:t>Если существительное стоит перед количественным числительным.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ru-RU" sz="2400" b="1" dirty="0" smtClean="0">
                <a:solidFill>
                  <a:srgbClr val="403152"/>
                </a:solidFill>
                <a:latin typeface="Monotype Corsiva" pitchFamily="66" charset="0"/>
              </a:rPr>
              <a:t>    </a:t>
            </a: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E.g. Open </a:t>
            </a:r>
            <a:r>
              <a:rPr lang="en-US" sz="2400" b="1" u="sng" dirty="0" smtClean="0">
                <a:solidFill>
                  <a:schemeClr val="hlink"/>
                </a:solidFill>
                <a:latin typeface="Monotype Corsiva" pitchFamily="66" charset="0"/>
              </a:rPr>
              <a:t>text ten</a:t>
            </a: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. Open </a:t>
            </a:r>
            <a:r>
              <a:rPr lang="en-US" sz="2400" b="1" u="sng" dirty="0" smtClean="0">
                <a:solidFill>
                  <a:schemeClr val="hlink"/>
                </a:solidFill>
                <a:latin typeface="Monotype Corsiva" pitchFamily="66" charset="0"/>
              </a:rPr>
              <a:t>page five</a:t>
            </a:r>
            <a:r>
              <a:rPr lang="en-US" sz="2400" b="1" dirty="0" smtClean="0">
                <a:solidFill>
                  <a:schemeClr val="hlink"/>
                </a:solidFill>
                <a:latin typeface="Monotype Corsiva" pitchFamily="66" charset="0"/>
              </a:rPr>
              <a:t>.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>
              <a:latin typeface="Monotype Corsiva" pitchFamily="66" charset="0"/>
            </a:endParaRP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>
                <a:latin typeface="Monotype Corsiva" pitchFamily="66" charset="0"/>
              </a:rPr>
              <a:t>                                                                                 </a:t>
            </a:r>
          </a:p>
          <a:p>
            <a:pPr marL="265113" indent="-265113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>
                <a:latin typeface="Monotype Corsiva" pitchFamily="66" charset="0"/>
              </a:rPr>
              <a:t>                                                                                    </a:t>
            </a:r>
            <a:r>
              <a:rPr lang="ru-RU" sz="2400" b="1" u="sng" dirty="0" smtClean="0">
                <a:solidFill>
                  <a:schemeClr val="hlink"/>
                </a:solidFill>
              </a:rPr>
              <a:t>упражнения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6387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28750" y="2492375"/>
            <a:ext cx="6572250" cy="1797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ndalus"/>
                <a:ea typeface="Andalus"/>
                <a:cs typeface="Andalus"/>
              </a:rPr>
              <a:t>РАБОТУ ПОДГОТОВИЛИ</a:t>
            </a:r>
          </a:p>
          <a:p>
            <a:pPr algn="ctr"/>
            <a:endParaRPr lang="ru-RU" sz="2400" b="1">
              <a:effectLst>
                <a:outerShdw blurRad="38100" dist="38100" dir="2700000" algn="tl">
                  <a:srgbClr val="C0C0C0"/>
                </a:outerShdw>
              </a:effectLst>
              <a:latin typeface="Andalus"/>
              <a:ea typeface="Andalus"/>
              <a:cs typeface="Andalus"/>
            </a:endParaRPr>
          </a:p>
          <a:p>
            <a:pPr algn="ctr"/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ndalus"/>
                <a:ea typeface="Andalus"/>
                <a:cs typeface="Andalus"/>
              </a:rPr>
              <a:t>УЧИТЕЛЯ ИНОСТРАННОГО ЯЗЫКА </a:t>
            </a:r>
          </a:p>
          <a:p>
            <a:pPr algn="ctr"/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ndalus"/>
                <a:ea typeface="Andalus"/>
                <a:cs typeface="Andalus"/>
              </a:rPr>
              <a:t>МАОУ «ГИМНАЗИЯ «ИСТОК»</a:t>
            </a:r>
          </a:p>
        </p:txBody>
      </p:sp>
      <p:sp>
        <p:nvSpPr>
          <p:cNvPr id="7" name="Волна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17563" y="928688"/>
            <a:ext cx="2516187" cy="1484312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Calibri" pitchFamily="34" charset="0"/>
              </a:rPr>
              <a:t>СМЕЛКОВА О.Н</a:t>
            </a:r>
          </a:p>
        </p:txBody>
      </p:sp>
      <p:sp>
        <p:nvSpPr>
          <p:cNvPr id="8" name="Волна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738813" y="1052513"/>
            <a:ext cx="2500312" cy="1368425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Calibri" pitchFamily="34" charset="0"/>
              </a:rPr>
              <a:t>МАРФИЦИНА С.В.</a:t>
            </a:r>
          </a:p>
        </p:txBody>
      </p:sp>
      <p:sp>
        <p:nvSpPr>
          <p:cNvPr id="9" name="Волна 8"/>
          <p:cNvSpPr>
            <a:spLocks noChangeArrowheads="1"/>
          </p:cNvSpPr>
          <p:nvPr/>
        </p:nvSpPr>
        <p:spPr bwMode="auto">
          <a:xfrm>
            <a:off x="827088" y="4365625"/>
            <a:ext cx="2520950" cy="1563688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 b="1" i="1">
              <a:solidFill>
                <a:srgbClr val="FFC000"/>
              </a:solidFill>
            </a:endParaRPr>
          </a:p>
          <a:p>
            <a:pPr algn="ctr"/>
            <a:r>
              <a:rPr lang="ru-RU" sz="1600" b="1" i="1">
                <a:solidFill>
                  <a:schemeClr val="hlink"/>
                </a:solidFill>
              </a:rPr>
              <a:t>МЕЛЬНИКОВА И.Ю</a:t>
            </a:r>
          </a:p>
          <a:p>
            <a:pPr algn="ctr"/>
            <a:endParaRPr lang="ru-RU" sz="1600" b="1" i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" name="Волна 8"/>
          <p:cNvSpPr>
            <a:spLocks noChangeArrowheads="1"/>
          </p:cNvSpPr>
          <p:nvPr/>
        </p:nvSpPr>
        <p:spPr bwMode="auto">
          <a:xfrm>
            <a:off x="5795963" y="4437063"/>
            <a:ext cx="2447925" cy="1512887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66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Calibri" pitchFamily="34" charset="0"/>
              </a:rPr>
              <a:t>СЕДЫХ Е.В.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995738" y="587692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2014 ГОД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132138" y="549275"/>
            <a:ext cx="3492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Г. ВЕЛИКИЙ НОВГОРОД</a:t>
            </a:r>
          </a:p>
          <a:p>
            <a:pPr>
              <a:defRPr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Заголовок 4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chemeClr val="hlink"/>
                </a:solidFill>
              </a:rPr>
              <a:t>Вставьте артикль</a:t>
            </a:r>
            <a:r>
              <a:rPr lang="en-US" sz="3200" b="1" i="1" smtClean="0">
                <a:solidFill>
                  <a:schemeClr val="hlink"/>
                </a:solidFill>
              </a:rPr>
              <a:t> </a:t>
            </a:r>
            <a:r>
              <a:rPr lang="en-US" sz="3200" b="1" i="1" smtClean="0">
                <a:solidFill>
                  <a:srgbClr val="CC0000"/>
                </a:solidFill>
              </a:rPr>
              <a:t>The</a:t>
            </a:r>
            <a:r>
              <a:rPr lang="ru-RU" sz="3200" b="1" i="1" smtClean="0">
                <a:solidFill>
                  <a:schemeClr val="hlink"/>
                </a:solidFill>
              </a:rPr>
              <a:t>, где необходимо.</a:t>
            </a:r>
            <a:br>
              <a:rPr lang="ru-RU" sz="3200" b="1" i="1" smtClean="0">
                <a:solidFill>
                  <a:schemeClr val="hlink"/>
                </a:solidFill>
              </a:rPr>
            </a:br>
            <a:endParaRPr lang="ru-RU" sz="3200" b="1" i="1" smtClean="0">
              <a:solidFill>
                <a:schemeClr val="hlink"/>
              </a:solidFill>
            </a:endParaRPr>
          </a:p>
        </p:txBody>
      </p:sp>
      <p:sp>
        <p:nvSpPr>
          <p:cNvPr id="30725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63538" indent="-363538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1.   Nora works as a cleaner at … hospital.</a:t>
            </a:r>
          </a:p>
          <a:p>
            <a:pPr marL="363538" indent="-363538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2.    Every term parents are invited to … school to meet our … teacher.</a:t>
            </a:r>
          </a:p>
          <a:p>
            <a:pPr marL="363538" indent="-363538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3.    … bread which you have bought is not fresh.</a:t>
            </a:r>
          </a:p>
          <a:p>
            <a:pPr marL="363538" indent="-363538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4.   Simon prefers to play … piano.</a:t>
            </a:r>
          </a:p>
          <a:p>
            <a:pPr marL="363538" indent="-363538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5.   This is my … house and that is yours.</a:t>
            </a:r>
          </a:p>
          <a:p>
            <a:pPr marL="363538" indent="-363538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6.   </a:t>
            </a:r>
            <a:r>
              <a:rPr lang="ru-RU" sz="2800" smtClean="0">
                <a:latin typeface="Arial" charset="0"/>
              </a:rPr>
              <a:t>… charity begins at … home. </a:t>
            </a:r>
            <a:endParaRPr lang="en-US" sz="2800" smtClean="0">
              <a:latin typeface="Arial" charset="0"/>
            </a:endParaRPr>
          </a:p>
          <a:p>
            <a:pPr marL="363538" indent="-363538" eaLnBrk="1" hangingPunct="1">
              <a:buFont typeface="Arial" charset="0"/>
              <a:buNone/>
            </a:pPr>
            <a:r>
              <a:rPr lang="en-US" sz="2800" smtClean="0">
                <a:latin typeface="Arial" charset="0"/>
              </a:rPr>
              <a:t>7.   </a:t>
            </a:r>
            <a:r>
              <a:rPr lang="ru-RU" sz="2800" smtClean="0">
                <a:latin typeface="Arial" charset="0"/>
              </a:rPr>
              <a:t>… curiosity killed … cat. 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519113" y="1562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>
              <a:latin typeface="Monotype Corsiva" pitchFamily="66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447675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19113" y="1562100"/>
            <a:ext cx="677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   Nora works as a cleaner at </a:t>
            </a:r>
            <a:r>
              <a:rPr lang="ru-RU" sz="2800">
                <a:solidFill>
                  <a:srgbClr val="CC0000"/>
                </a:solidFill>
              </a:rPr>
              <a:t>Х</a:t>
            </a:r>
            <a:r>
              <a:rPr lang="en-US" sz="2800"/>
              <a:t> hospital.</a:t>
            </a:r>
            <a:endParaRPr lang="ru-RU" sz="2800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68313" y="2133600"/>
            <a:ext cx="8466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2.   Every term parents are invited to </a:t>
            </a:r>
            <a:r>
              <a:rPr lang="ru-RU" sz="2800">
                <a:solidFill>
                  <a:srgbClr val="CC0000"/>
                </a:solidFill>
              </a:rPr>
              <a:t>Х</a:t>
            </a:r>
            <a:r>
              <a:rPr lang="en-US" sz="2800"/>
              <a:t> school to meet our  </a:t>
            </a:r>
            <a:r>
              <a:rPr lang="ru-RU" sz="2800">
                <a:solidFill>
                  <a:srgbClr val="CC0000"/>
                </a:solidFill>
              </a:rPr>
              <a:t>Х</a:t>
            </a:r>
            <a:r>
              <a:rPr lang="ru-RU" sz="2800"/>
              <a:t> </a:t>
            </a:r>
            <a:r>
              <a:rPr lang="en-US" sz="2800"/>
              <a:t>teacher.</a:t>
            </a:r>
            <a:endParaRPr lang="ru-RU" sz="2800"/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47675" y="3074988"/>
            <a:ext cx="8083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3.   </a:t>
            </a:r>
            <a:r>
              <a:rPr lang="en-US" sz="2800">
                <a:solidFill>
                  <a:srgbClr val="CC0000"/>
                </a:solidFill>
              </a:rPr>
              <a:t>The </a:t>
            </a:r>
            <a:r>
              <a:rPr lang="en-US" sz="2800"/>
              <a:t>bread which you have bought is not fresh.</a:t>
            </a:r>
            <a:endParaRPr lang="ru-RU" sz="2800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47675" y="3579813"/>
            <a:ext cx="5805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4.   Simon prefers to play </a:t>
            </a:r>
            <a:r>
              <a:rPr lang="en-US" sz="2800">
                <a:solidFill>
                  <a:srgbClr val="CC0000"/>
                </a:solidFill>
              </a:rPr>
              <a:t>the </a:t>
            </a:r>
            <a:r>
              <a:rPr lang="en-US" sz="2800"/>
              <a:t>piano.</a:t>
            </a:r>
            <a:endParaRPr lang="ru-RU" sz="28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47675" y="4083050"/>
            <a:ext cx="6592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5.   This is my </a:t>
            </a:r>
            <a:r>
              <a:rPr lang="ru-RU" sz="2800">
                <a:solidFill>
                  <a:srgbClr val="CC0000"/>
                </a:solidFill>
              </a:rPr>
              <a:t>Х</a:t>
            </a:r>
            <a:r>
              <a:rPr lang="ru-RU" sz="2800"/>
              <a:t> </a:t>
            </a:r>
            <a:r>
              <a:rPr lang="en-US" sz="2800"/>
              <a:t>house and that is yours.</a:t>
            </a:r>
            <a:endParaRPr lang="ru-RU" sz="2800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68313" y="4587875"/>
            <a:ext cx="6335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6.   </a:t>
            </a:r>
            <a:r>
              <a:rPr lang="ru-RU" sz="2800">
                <a:solidFill>
                  <a:srgbClr val="CC0000"/>
                </a:solidFill>
              </a:rPr>
              <a:t>Х</a:t>
            </a:r>
            <a:r>
              <a:rPr lang="en-US" sz="2800"/>
              <a:t> Charity begins at </a:t>
            </a:r>
            <a:r>
              <a:rPr lang="ru-RU" sz="2800">
                <a:solidFill>
                  <a:srgbClr val="CC0000"/>
                </a:solidFill>
              </a:rPr>
              <a:t>Х</a:t>
            </a:r>
            <a:r>
              <a:rPr lang="en-US" sz="2800"/>
              <a:t> home.</a:t>
            </a:r>
            <a:endParaRPr lang="ru-RU" sz="2800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47675" y="5091113"/>
            <a:ext cx="6932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7.    </a:t>
            </a:r>
            <a:r>
              <a:rPr lang="ru-RU" sz="2800">
                <a:solidFill>
                  <a:srgbClr val="CC0000"/>
                </a:solidFill>
              </a:rPr>
              <a:t>Х</a:t>
            </a:r>
            <a:r>
              <a:rPr lang="en-US" sz="2800"/>
              <a:t> Curiosity killed </a:t>
            </a:r>
            <a:r>
              <a:rPr lang="en-US" sz="2800">
                <a:solidFill>
                  <a:srgbClr val="CC0000"/>
                </a:solidFill>
              </a:rPr>
              <a:t>the </a:t>
            </a:r>
            <a:r>
              <a:rPr lang="en-US" sz="2800"/>
              <a:t>cat.</a:t>
            </a:r>
            <a:endParaRPr lang="ru-RU" sz="28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Заголовок 4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8108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hlink"/>
                </a:solidFill>
              </a:rPr>
              <a:t>Вставьте артикли в пословицах, если необходимо.</a:t>
            </a:r>
          </a:p>
        </p:txBody>
      </p:sp>
      <p:sp>
        <p:nvSpPr>
          <p:cNvPr id="31749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363538" indent="-363538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ru-RU" sz="2800" smtClean="0">
                <a:latin typeface="Arial" charset="0"/>
              </a:rPr>
              <a:t>… apple … day keeps … doctor away. </a:t>
            </a:r>
          </a:p>
          <a:p>
            <a:pPr marL="363538" indent="-363538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2. … appetite comes with eating. </a:t>
            </a:r>
          </a:p>
          <a:p>
            <a:pPr marL="363538" indent="-363538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3. … good beginning makes … good ending. </a:t>
            </a:r>
          </a:p>
          <a:p>
            <a:pPr marL="363538" indent="-363538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4. … bird in … hand is worth two in … bush. </a:t>
            </a:r>
          </a:p>
          <a:p>
            <a:pPr marL="363538" indent="-363538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5. Among … blind … one-eyed man is king. </a:t>
            </a:r>
          </a:p>
          <a:p>
            <a:pPr marL="363538" indent="-363538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6. … brevity is … soul of wit. </a:t>
            </a:r>
          </a:p>
          <a:p>
            <a:pPr marL="363538" indent="-363538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7. … cat has nine lives. </a:t>
            </a:r>
            <a:br>
              <a:rPr lang="ru-RU" sz="28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/>
            </a:r>
            <a:br>
              <a:rPr lang="ru-RU" sz="2800" smtClean="0">
                <a:latin typeface="Arial" charset="0"/>
              </a:rPr>
            </a:br>
            <a:endParaRPr lang="ru-RU" sz="2800" smtClean="0">
              <a:latin typeface="Arial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68313" y="1989138"/>
            <a:ext cx="755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1</a:t>
            </a:r>
            <a:r>
              <a:rPr lang="en-US" sz="2800"/>
              <a:t>. </a:t>
            </a:r>
            <a:r>
              <a:rPr lang="en-US" sz="2800">
                <a:solidFill>
                  <a:srgbClr val="CC0000"/>
                </a:solidFill>
              </a:rPr>
              <a:t> An </a:t>
            </a:r>
            <a:r>
              <a:rPr lang="en-US" sz="2800"/>
              <a:t>apple </a:t>
            </a:r>
            <a:r>
              <a:rPr lang="en-US" sz="2800">
                <a:solidFill>
                  <a:srgbClr val="CC0000"/>
                </a:solidFill>
              </a:rPr>
              <a:t>a </a:t>
            </a:r>
            <a:r>
              <a:rPr lang="en-US" sz="2800"/>
              <a:t>day keeps </a:t>
            </a:r>
            <a:r>
              <a:rPr lang="en-US" sz="2800">
                <a:solidFill>
                  <a:srgbClr val="CC0000"/>
                </a:solidFill>
              </a:rPr>
              <a:t>the</a:t>
            </a:r>
            <a:r>
              <a:rPr lang="en-US" sz="2800"/>
              <a:t> doctor away.</a:t>
            </a:r>
            <a:endParaRPr lang="ru-RU" sz="28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47675" y="2492375"/>
            <a:ext cx="6932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2.  </a:t>
            </a:r>
            <a:r>
              <a:rPr lang="en-US" sz="2800">
                <a:solidFill>
                  <a:srgbClr val="CC0000"/>
                </a:solidFill>
              </a:rPr>
              <a:t>The </a:t>
            </a:r>
            <a:r>
              <a:rPr lang="en-US" sz="2800"/>
              <a:t>appetite comes with eating.</a:t>
            </a:r>
            <a:endParaRPr lang="ru-RU" sz="2800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68313" y="2997200"/>
            <a:ext cx="7920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3.  </a:t>
            </a:r>
            <a:r>
              <a:rPr lang="en-US" sz="2800">
                <a:solidFill>
                  <a:srgbClr val="CC0000"/>
                </a:solidFill>
              </a:rPr>
              <a:t>A</a:t>
            </a:r>
            <a:r>
              <a:rPr lang="en-US" sz="2800"/>
              <a:t> good beginning makes </a:t>
            </a:r>
            <a:r>
              <a:rPr lang="en-US" sz="2800">
                <a:solidFill>
                  <a:srgbClr val="CC0000"/>
                </a:solidFill>
              </a:rPr>
              <a:t>a </a:t>
            </a:r>
            <a:r>
              <a:rPr lang="en-US" sz="2800"/>
              <a:t>good ending.</a:t>
            </a:r>
            <a:endParaRPr lang="ru-RU" sz="2800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47675" y="3435350"/>
            <a:ext cx="801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4.  </a:t>
            </a:r>
            <a:r>
              <a:rPr lang="en-US" sz="2800">
                <a:solidFill>
                  <a:srgbClr val="CC0000"/>
                </a:solidFill>
              </a:rPr>
              <a:t>A</a:t>
            </a:r>
            <a:r>
              <a:rPr lang="en-US" sz="2800"/>
              <a:t> bird in </a:t>
            </a:r>
            <a:r>
              <a:rPr lang="en-US" sz="2800">
                <a:solidFill>
                  <a:srgbClr val="CC0000"/>
                </a:solidFill>
              </a:rPr>
              <a:t>the </a:t>
            </a:r>
            <a:r>
              <a:rPr lang="en-US" sz="2800"/>
              <a:t>hand is worth two in </a:t>
            </a:r>
            <a:r>
              <a:rPr lang="en-US" sz="2800">
                <a:solidFill>
                  <a:srgbClr val="CC0000"/>
                </a:solidFill>
              </a:rPr>
              <a:t>the</a:t>
            </a:r>
            <a:r>
              <a:rPr lang="en-US" sz="2800"/>
              <a:t> bush.</a:t>
            </a:r>
            <a:endParaRPr lang="ru-RU" sz="2800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47675" y="3933825"/>
            <a:ext cx="7437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5.  Among </a:t>
            </a:r>
            <a:r>
              <a:rPr lang="en-US" sz="2800">
                <a:solidFill>
                  <a:srgbClr val="CC0000"/>
                </a:solidFill>
              </a:rPr>
              <a:t>the </a:t>
            </a:r>
            <a:r>
              <a:rPr lang="en-US" sz="2800"/>
              <a:t>blind </a:t>
            </a:r>
            <a:r>
              <a:rPr lang="en-US" sz="2800">
                <a:solidFill>
                  <a:srgbClr val="CC0000"/>
                </a:solidFill>
              </a:rPr>
              <a:t>the</a:t>
            </a:r>
            <a:r>
              <a:rPr lang="en-US" sz="2800"/>
              <a:t> one-eyed man is king.</a:t>
            </a:r>
            <a:endParaRPr lang="ru-RU" sz="2800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68313" y="4370388"/>
            <a:ext cx="6911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6.  Brevity is </a:t>
            </a:r>
            <a:r>
              <a:rPr lang="en-US" sz="2800">
                <a:solidFill>
                  <a:srgbClr val="CC0000"/>
                </a:solidFill>
              </a:rPr>
              <a:t>the </a:t>
            </a:r>
            <a:r>
              <a:rPr lang="en-US" sz="2800"/>
              <a:t>soul of wit.</a:t>
            </a:r>
            <a:endParaRPr lang="ru-RU" sz="280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68313" y="4875213"/>
            <a:ext cx="5399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7.  </a:t>
            </a:r>
            <a:r>
              <a:rPr lang="en-US" sz="2800">
                <a:solidFill>
                  <a:srgbClr val="CC0000"/>
                </a:solidFill>
              </a:rPr>
              <a:t>A</a:t>
            </a:r>
            <a:r>
              <a:rPr lang="en-US" sz="2800"/>
              <a:t> cat has nine lives.</a:t>
            </a:r>
            <a:endParaRPr lang="ru-RU" sz="2800"/>
          </a:p>
        </p:txBody>
      </p:sp>
      <p:pic>
        <p:nvPicPr>
          <p:cNvPr id="37899" name="Рисунок 11" descr="i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5857875"/>
            <a:ext cx="7858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10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10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500063"/>
            <a:ext cx="8229600" cy="98425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C0000"/>
                </a:solidFill>
                <a:latin typeface="Monotype Corsiva" pitchFamily="66" charset="0"/>
              </a:rPr>
              <a:t>Использование артиклей с</a:t>
            </a:r>
            <a:br>
              <a:rPr lang="ru-RU" sz="4000" b="1" dirty="0" smtClean="0">
                <a:solidFill>
                  <a:srgbClr val="CC000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CC0000"/>
                </a:solidFill>
                <a:latin typeface="Monotype Corsiva" pitchFamily="66" charset="0"/>
              </a:rPr>
              <a:t>«застывшими словосочетаниями»</a:t>
            </a:r>
          </a:p>
        </p:txBody>
      </p:sp>
      <p:sp>
        <p:nvSpPr>
          <p:cNvPr id="38915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2989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sz="4000" b="1" dirty="0" smtClean="0">
                <a:latin typeface="Monotype Corsiva" pitchFamily="66" charset="0"/>
              </a:rPr>
              <a:t>Существует огромное количество так называемых «застывших словосочетаний», в которых артикль употребляется или отсутствует традиционно. Эти словосочетания необходимо заучивать наизусть.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450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</a:rPr>
              <a:t>Запомните следующие  конструкции и предложения:</a:t>
            </a:r>
          </a:p>
        </p:txBody>
      </p:sp>
      <p:sp>
        <p:nvSpPr>
          <p:cNvPr id="39939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8229600" cy="451485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dirty="0" smtClean="0"/>
              <a:t> </a:t>
            </a:r>
            <a:r>
              <a:rPr lang="de-LI" sz="4000" b="1" dirty="0" err="1" smtClean="0">
                <a:latin typeface="Monotype Corsiva" pitchFamily="66" charset="0"/>
              </a:rPr>
              <a:t>There</a:t>
            </a:r>
            <a:r>
              <a:rPr lang="de-LI" sz="4000" b="1" dirty="0" smtClean="0">
                <a:latin typeface="Monotype Corsiva" pitchFamily="66" charset="0"/>
              </a:rPr>
              <a:t>  </a:t>
            </a:r>
            <a:r>
              <a:rPr lang="de-LI" sz="4000" b="1" dirty="0" err="1" smtClean="0">
                <a:latin typeface="Monotype Corsiva" pitchFamily="66" charset="0"/>
              </a:rPr>
              <a:t>is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smtClean="0">
                <a:solidFill>
                  <a:srgbClr val="C00000"/>
                </a:solidFill>
                <a:latin typeface="Monotype Corsiva" pitchFamily="66" charset="0"/>
              </a:rPr>
              <a:t>a</a:t>
            </a:r>
            <a:r>
              <a:rPr lang="de-LI" sz="4000" b="1" dirty="0" smtClean="0">
                <a:latin typeface="Monotype Corsiva" pitchFamily="66" charset="0"/>
              </a:rPr>
              <a:t> …                         I </a:t>
            </a:r>
            <a:r>
              <a:rPr lang="de-LI" sz="4000" b="1" dirty="0" err="1" smtClean="0">
                <a:latin typeface="Monotype Corsiva" pitchFamily="66" charset="0"/>
              </a:rPr>
              <a:t>have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smtClean="0">
                <a:solidFill>
                  <a:srgbClr val="C00000"/>
                </a:solidFill>
                <a:latin typeface="Monotype Corsiva" pitchFamily="66" charset="0"/>
              </a:rPr>
              <a:t>a</a:t>
            </a:r>
            <a:r>
              <a:rPr lang="de-LI" sz="4000" b="1" dirty="0" smtClean="0">
                <a:latin typeface="Monotype Corsiva" pitchFamily="66" charset="0"/>
              </a:rPr>
              <a:t>…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de-LI" sz="4000" b="1" dirty="0" err="1" smtClean="0">
                <a:latin typeface="Monotype Corsiva" pitchFamily="66" charset="0"/>
              </a:rPr>
              <a:t>Where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err="1" smtClean="0">
                <a:latin typeface="Monotype Corsiva" pitchFamily="66" charset="0"/>
              </a:rPr>
              <a:t>is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err="1" smtClean="0">
                <a:solidFill>
                  <a:srgbClr val="C00000"/>
                </a:solidFill>
                <a:latin typeface="Monotype Corsiva" pitchFamily="66" charset="0"/>
              </a:rPr>
              <a:t>the</a:t>
            </a:r>
            <a:r>
              <a:rPr lang="de-LI" sz="40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de-LI" sz="4000" b="1" dirty="0" smtClean="0">
                <a:latin typeface="Monotype Corsiva" pitchFamily="66" charset="0"/>
              </a:rPr>
              <a:t>…</a:t>
            </a:r>
            <a:r>
              <a:rPr lang="ru-RU" sz="4000" b="1" dirty="0" smtClean="0">
                <a:latin typeface="Monotype Corsiva" pitchFamily="66" charset="0"/>
              </a:rPr>
              <a:t>?</a:t>
            </a:r>
            <a:r>
              <a:rPr lang="en-US" sz="4000" b="1" dirty="0" smtClean="0">
                <a:latin typeface="Monotype Corsiva" pitchFamily="66" charset="0"/>
              </a:rPr>
              <a:t>                    This is </a:t>
            </a:r>
            <a:r>
              <a:rPr lang="en-US" sz="4000" b="1" dirty="0" smtClean="0">
                <a:solidFill>
                  <a:srgbClr val="C00000"/>
                </a:solidFill>
                <a:latin typeface="Monotype Corsiva" pitchFamily="66" charset="0"/>
              </a:rPr>
              <a:t>a </a:t>
            </a:r>
            <a:r>
              <a:rPr lang="en-US" sz="4000" b="1" dirty="0" smtClean="0">
                <a:latin typeface="Monotype Corsiva" pitchFamily="66" charset="0"/>
              </a:rPr>
              <a:t>…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de-LI" sz="4000" b="1" dirty="0" smtClean="0">
                <a:latin typeface="Monotype Corsiva" pitchFamily="66" charset="0"/>
                <a:cs typeface="Arial" charset="0"/>
              </a:rPr>
              <a:t>            The 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>(</a:t>
            </a:r>
            <a:r>
              <a:rPr lang="de-LI" sz="4000" b="1" dirty="0" err="1" smtClean="0">
                <a:latin typeface="Monotype Corsiva" pitchFamily="66" charset="0"/>
                <a:cs typeface="Arial" charset="0"/>
              </a:rPr>
              <a:t>book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> ) </a:t>
            </a:r>
            <a:r>
              <a:rPr lang="de-LI" sz="4000" b="1" dirty="0" err="1" smtClean="0">
                <a:latin typeface="Monotype Corsiva" pitchFamily="66" charset="0"/>
                <a:cs typeface="Arial" charset="0"/>
              </a:rPr>
              <a:t>is</a:t>
            </a:r>
            <a:r>
              <a:rPr lang="de-LI" sz="4000" b="1" dirty="0" smtClean="0">
                <a:latin typeface="Monotype Corsiva" pitchFamily="66" charset="0"/>
                <a:cs typeface="Arial" charset="0"/>
              </a:rPr>
              <a:t> on </a:t>
            </a:r>
            <a:r>
              <a:rPr lang="de-LI" sz="4000" b="1" dirty="0" err="1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the</a:t>
            </a:r>
            <a:r>
              <a:rPr lang="de-LI" sz="4000" b="1" dirty="0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 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> (</a:t>
            </a:r>
            <a:r>
              <a:rPr lang="de-LI" sz="4000" b="1" dirty="0" err="1" smtClean="0">
                <a:latin typeface="Monotype Corsiva" pitchFamily="66" charset="0"/>
                <a:cs typeface="Arial" charset="0"/>
              </a:rPr>
              <a:t>table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>) 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de-LI" sz="4000" b="1" dirty="0" smtClean="0">
                <a:latin typeface="Monotype Corsiva" pitchFamily="66" charset="0"/>
                <a:cs typeface="Arial" charset="0"/>
              </a:rPr>
              <a:t>          </a:t>
            </a:r>
            <a:r>
              <a:rPr lang="ru-RU" sz="4000" b="1" dirty="0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Но:</a:t>
            </a:r>
            <a:r>
              <a:rPr lang="de-LI" sz="4000" b="1" dirty="0" smtClean="0">
                <a:solidFill>
                  <a:schemeClr val="tx2"/>
                </a:solidFill>
                <a:latin typeface="Monotype Corsiva" pitchFamily="66" charset="0"/>
                <a:cs typeface="Arial" charset="0"/>
              </a:rPr>
              <a:t>  </a:t>
            </a:r>
            <a:r>
              <a:rPr lang="de-LI" sz="4000" b="1" dirty="0" smtClean="0">
                <a:latin typeface="Monotype Corsiva" pitchFamily="66" charset="0"/>
                <a:cs typeface="Arial" charset="0"/>
              </a:rPr>
              <a:t>The 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>(</a:t>
            </a:r>
            <a:r>
              <a:rPr lang="de-LI" sz="4000" b="1" dirty="0" err="1" smtClean="0">
                <a:latin typeface="Monotype Corsiva" pitchFamily="66" charset="0"/>
                <a:cs typeface="Arial" charset="0"/>
              </a:rPr>
              <a:t>book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> ) </a:t>
            </a:r>
            <a:r>
              <a:rPr lang="de-LI" sz="4000" b="1" dirty="0" err="1" smtClean="0">
                <a:latin typeface="Monotype Corsiva" pitchFamily="66" charset="0"/>
                <a:cs typeface="Arial" charset="0"/>
              </a:rPr>
              <a:t>is</a:t>
            </a:r>
            <a:r>
              <a:rPr lang="de-LI" sz="4000" b="1" dirty="0" smtClean="0">
                <a:latin typeface="Monotype Corsiva" pitchFamily="66" charset="0"/>
                <a:cs typeface="Arial" charset="0"/>
              </a:rPr>
              <a:t> on </a:t>
            </a:r>
            <a:r>
              <a:rPr lang="de-LI" sz="4000" b="1" dirty="0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a</a:t>
            </a:r>
            <a:r>
              <a:rPr lang="de-LI" sz="4000" b="1" dirty="0" smtClean="0">
                <a:latin typeface="Monotype Corsiva" pitchFamily="66" charset="0"/>
                <a:cs typeface="Arial" charset="0"/>
              </a:rPr>
              <a:t> </a:t>
            </a:r>
            <a:r>
              <a:rPr lang="de-LI" sz="4000" b="1" dirty="0" err="1" smtClean="0">
                <a:latin typeface="Monotype Corsiva" pitchFamily="66" charset="0"/>
                <a:cs typeface="Arial" charset="0"/>
              </a:rPr>
              <a:t>little</a:t>
            </a:r>
            <a:r>
              <a:rPr lang="de-LI" sz="4000" b="1" dirty="0" smtClean="0">
                <a:latin typeface="Monotype Corsiva" pitchFamily="66" charset="0"/>
                <a:cs typeface="Arial" charset="0"/>
              </a:rPr>
              <a:t> 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> (</a:t>
            </a:r>
            <a:r>
              <a:rPr lang="de-LI" sz="4000" b="1" dirty="0" err="1" smtClean="0">
                <a:latin typeface="Monotype Corsiva" pitchFamily="66" charset="0"/>
                <a:cs typeface="Arial" charset="0"/>
              </a:rPr>
              <a:t>table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>) 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de-LI" sz="4000" b="1" dirty="0" smtClean="0">
                <a:latin typeface="Monotype Corsiva" pitchFamily="66" charset="0"/>
                <a:cs typeface="Arial" charset="0"/>
              </a:rPr>
              <a:t>                        In </a:t>
            </a:r>
            <a:r>
              <a:rPr lang="ru-RU" sz="40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en-US" sz="4000" b="1" dirty="0" smtClean="0">
                <a:latin typeface="Monotype Corsiva" pitchFamily="66" charset="0"/>
                <a:sym typeface="Wingdings 2" pitchFamily="18" charset="2"/>
              </a:rPr>
              <a:t>   </a:t>
            </a:r>
            <a:r>
              <a:rPr lang="de-LI" sz="4000" b="1" dirty="0" smtClean="0">
                <a:latin typeface="Monotype Corsiva" pitchFamily="66" charset="0"/>
                <a:cs typeface="Arial" charset="0"/>
              </a:rPr>
              <a:t>front</a:t>
            </a:r>
            <a:endParaRPr lang="ru-RU" sz="4000" b="1" dirty="0" smtClean="0">
              <a:latin typeface="Monotype Corsiva" pitchFamily="66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44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3333FF"/>
                </a:solidFill>
                <a:latin typeface="+mn-lt"/>
              </a:rPr>
              <a:t>Вставьте артикль, где необходимо.</a:t>
            </a:r>
            <a:endParaRPr lang="ru-RU" sz="3200" b="1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0983" name="Rectangle 2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5" y="1052513"/>
            <a:ext cx="6072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1.</a:t>
            </a:r>
            <a:r>
              <a:rPr lang="de-LI" sz="2400" b="1">
                <a:cs typeface="Arial" charset="0"/>
              </a:rPr>
              <a:t>There is  … big tree in …. garden. </a:t>
            </a:r>
            <a:endParaRPr lang="ru-RU" sz="2400" b="1">
              <a:cs typeface="Arial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071563"/>
            <a:ext cx="6215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1.</a:t>
            </a:r>
            <a:r>
              <a:rPr lang="de-LI" sz="2400" b="1">
                <a:cs typeface="Arial" charset="0"/>
              </a:rPr>
              <a:t>There is  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de-LI" sz="2400" b="1">
                <a:solidFill>
                  <a:srgbClr val="00206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big tree in  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de-LI" sz="2400" b="1">
                <a:cs typeface="Arial" charset="0"/>
              </a:rPr>
              <a:t>garden. </a:t>
            </a:r>
            <a:endParaRPr lang="ru-RU" sz="2400" b="1"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412875"/>
            <a:ext cx="7604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2.There is …. bank  near here.</a:t>
            </a:r>
            <a:r>
              <a:rPr lang="ru-RU" sz="2400" b="1">
                <a:cs typeface="Arial" charset="0"/>
              </a:rPr>
              <a:t>  </a:t>
            </a:r>
            <a:r>
              <a:rPr lang="en-US" sz="2400" b="1">
                <a:cs typeface="Arial" charset="0"/>
              </a:rPr>
              <a:t>- Where is … bank</a:t>
            </a:r>
            <a:r>
              <a:rPr lang="ru-RU" sz="2400" b="1">
                <a:cs typeface="Arial" charset="0"/>
              </a:rPr>
              <a:t> 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1428750"/>
            <a:ext cx="8215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2.</a:t>
            </a:r>
            <a:r>
              <a:rPr lang="de-LI" sz="2400" b="1">
                <a:cs typeface="Arial" charset="0"/>
              </a:rPr>
              <a:t>There is  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de-LI" sz="2400" b="1">
                <a:solidFill>
                  <a:srgbClr val="00206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bank  near here.</a:t>
            </a:r>
            <a:r>
              <a:rPr lang="ru-RU" sz="2400" b="1">
                <a:cs typeface="Arial" charset="0"/>
              </a:rPr>
              <a:t>  </a:t>
            </a:r>
            <a:r>
              <a:rPr lang="en-US" sz="2400" b="1">
                <a:cs typeface="Arial" charset="0"/>
              </a:rPr>
              <a:t>- Where is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</a:t>
            </a:r>
            <a:r>
              <a:rPr lang="en-US" sz="2400" b="1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bank</a:t>
            </a:r>
            <a:r>
              <a:rPr lang="ru-RU" sz="2400" b="1">
                <a:cs typeface="Arial" charset="0"/>
              </a:rPr>
              <a:t>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1773238"/>
            <a:ext cx="8675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3.There is … new supermarket in  …. centre of our …. town.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1785938"/>
            <a:ext cx="82343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3.</a:t>
            </a:r>
            <a:r>
              <a:rPr lang="en-US" sz="2400" b="1">
                <a:cs typeface="Arial" charset="0"/>
              </a:rPr>
              <a:t>There is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a </a:t>
            </a:r>
            <a:r>
              <a:rPr lang="en-US" sz="2400" b="1">
                <a:cs typeface="Arial" charset="0"/>
              </a:rPr>
              <a:t>new supermarket in  the centre of our 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town.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8313" y="2500313"/>
            <a:ext cx="7104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4.Where  is  … book</a:t>
            </a:r>
            <a:r>
              <a:rPr lang="ru-RU" sz="2400" b="1">
                <a:cs typeface="Arial" charset="0"/>
              </a:rPr>
              <a:t>? -  </a:t>
            </a:r>
            <a:r>
              <a:rPr lang="en-US" sz="2400" b="1">
                <a:cs typeface="Arial" charset="0"/>
              </a:rPr>
              <a:t>… book is on  … shelf.</a:t>
            </a:r>
          </a:p>
        </p:txBody>
      </p:sp>
      <p:sp>
        <p:nvSpPr>
          <p:cNvPr id="40971" name="TextBox 11"/>
          <p:cNvSpPr txBox="1">
            <a:spLocks noChangeArrowheads="1"/>
          </p:cNvSpPr>
          <p:nvPr/>
        </p:nvSpPr>
        <p:spPr bwMode="auto">
          <a:xfrm>
            <a:off x="3097213" y="37893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0972" name="TextBox 14"/>
          <p:cNvSpPr txBox="1">
            <a:spLocks noChangeArrowheads="1"/>
          </p:cNvSpPr>
          <p:nvPr/>
        </p:nvSpPr>
        <p:spPr bwMode="auto">
          <a:xfrm>
            <a:off x="2843213" y="3789363"/>
            <a:ext cx="73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8625" y="2500313"/>
            <a:ext cx="800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4.</a:t>
            </a:r>
            <a:r>
              <a:rPr lang="en-US" sz="2400" b="1">
                <a:cs typeface="Arial" charset="0"/>
              </a:rPr>
              <a:t>Where  is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en-US" sz="2400" b="1">
                <a:cs typeface="Arial" charset="0"/>
              </a:rPr>
              <a:t>book</a:t>
            </a:r>
            <a:r>
              <a:rPr lang="ru-RU" sz="2400" b="1">
                <a:cs typeface="Arial" charset="0"/>
              </a:rPr>
              <a:t>? -  </a:t>
            </a:r>
            <a:r>
              <a:rPr lang="en-US" sz="2400" b="1">
                <a:cs typeface="Arial" charset="0"/>
              </a:rPr>
              <a:t>The book is on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en-US" sz="2400" b="1">
                <a:cs typeface="Arial" charset="0"/>
              </a:rPr>
              <a:t>shelf.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28625" y="2928938"/>
            <a:ext cx="11715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5.Where is  … </a:t>
            </a:r>
            <a:r>
              <a:rPr lang="de-LI" sz="2400" b="1">
                <a:cs typeface="Arial" charset="0"/>
              </a:rPr>
              <a:t>v</a:t>
            </a:r>
            <a:r>
              <a:rPr lang="en-US" sz="2400" b="1">
                <a:cs typeface="Arial" charset="0"/>
              </a:rPr>
              <a:t>ase</a:t>
            </a:r>
            <a:r>
              <a:rPr lang="ru-RU" sz="2400" b="1">
                <a:cs typeface="Arial" charset="0"/>
              </a:rPr>
              <a:t>?</a:t>
            </a:r>
            <a:r>
              <a:rPr lang="de-LI" sz="2400" b="1"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– …  </a:t>
            </a:r>
            <a:r>
              <a:rPr lang="de-LI" sz="2400" b="1">
                <a:cs typeface="Arial" charset="0"/>
              </a:rPr>
              <a:t>vase is on  … little table near</a:t>
            </a:r>
            <a:endParaRPr lang="ru-RU" sz="2400" b="1">
              <a:cs typeface="Arial" charset="0"/>
            </a:endParaRPr>
          </a:p>
          <a:p>
            <a:r>
              <a:rPr lang="de-LI" sz="2400" b="1">
                <a:cs typeface="Arial" charset="0"/>
              </a:rPr>
              <a:t> … window.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625" y="2928938"/>
            <a:ext cx="8929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5.</a:t>
            </a:r>
            <a:r>
              <a:rPr lang="en-US" sz="2400" b="1">
                <a:cs typeface="Arial" charset="0"/>
              </a:rPr>
              <a:t>Where is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de-LI" sz="2400" b="1">
                <a:cs typeface="Arial" charset="0"/>
              </a:rPr>
              <a:t>v</a:t>
            </a:r>
            <a:r>
              <a:rPr lang="en-US" sz="2400" b="1">
                <a:cs typeface="Arial" charset="0"/>
              </a:rPr>
              <a:t>ase</a:t>
            </a:r>
            <a:r>
              <a:rPr lang="ru-RU" sz="2400" b="1">
                <a:cs typeface="Arial" charset="0"/>
              </a:rPr>
              <a:t>?</a:t>
            </a:r>
            <a:r>
              <a:rPr lang="de-LI" sz="2400" b="1"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–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</a:t>
            </a:r>
            <a:r>
              <a:rPr lang="en-US" sz="2400" b="1">
                <a:solidFill>
                  <a:srgbClr val="00206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vase is on 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a </a:t>
            </a:r>
            <a:r>
              <a:rPr lang="de-LI" sz="2400" b="1">
                <a:cs typeface="Arial" charset="0"/>
              </a:rPr>
              <a:t>little table near </a:t>
            </a:r>
          </a:p>
          <a:p>
            <a:r>
              <a:rPr lang="de-LI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de-LI" sz="2400" b="1">
                <a:cs typeface="Arial" charset="0"/>
              </a:rPr>
              <a:t>window.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3714750"/>
            <a:ext cx="8286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6.Where are  … flowers</a:t>
            </a:r>
            <a:r>
              <a:rPr lang="ru-RU" sz="2400" b="1">
                <a:cs typeface="Arial" charset="0"/>
              </a:rPr>
              <a:t>?</a:t>
            </a:r>
            <a:r>
              <a:rPr lang="de-LI" sz="2400" b="1"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-  … flowers are</a:t>
            </a:r>
            <a:r>
              <a:rPr lang="ru-RU" sz="2400" b="1"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in</a:t>
            </a:r>
            <a:r>
              <a:rPr lang="ru-RU" sz="2400" b="1"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…beautiful vase.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" y="3714750"/>
            <a:ext cx="8823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6.</a:t>
            </a:r>
            <a:r>
              <a:rPr lang="de-LI" sz="2400" b="1">
                <a:cs typeface="Arial" charset="0"/>
              </a:rPr>
              <a:t>Where are  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de-LI" sz="2400" b="1">
                <a:cs typeface="Arial" charset="0"/>
              </a:rPr>
              <a:t>flowers</a:t>
            </a:r>
            <a:r>
              <a:rPr lang="ru-RU" sz="2400" b="1">
                <a:cs typeface="Arial" charset="0"/>
              </a:rPr>
              <a:t>?</a:t>
            </a:r>
            <a:r>
              <a:rPr lang="de-LI" sz="2400" b="1"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-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en-US" sz="2400" b="1">
                <a:cs typeface="Arial" charset="0"/>
              </a:rPr>
              <a:t>flowers are  in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400" b="1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beautiful vase.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8625" y="4429125"/>
            <a:ext cx="8072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7.</a:t>
            </a:r>
            <a:r>
              <a:rPr lang="ru-RU" sz="2400" b="1"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Open  … window, please.  … weather is fine  today.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8625" y="4429125"/>
            <a:ext cx="900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7. </a:t>
            </a:r>
            <a:r>
              <a:rPr lang="en-US" sz="2400" b="1">
                <a:cs typeface="Arial" charset="0"/>
              </a:rPr>
              <a:t>Open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en-US" sz="2400" b="1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window, please. 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en-US" sz="2400" b="1">
                <a:cs typeface="Arial" charset="0"/>
              </a:rPr>
              <a:t>weather is fine  today.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28625" y="4868863"/>
            <a:ext cx="6357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8.</a:t>
            </a:r>
            <a:r>
              <a:rPr lang="en-US" sz="2400" b="1">
                <a:cs typeface="Arial" charset="0"/>
              </a:rPr>
              <a:t>There is … little white cloud in … sky</a:t>
            </a:r>
            <a:r>
              <a:rPr lang="en-US">
                <a:cs typeface="Arial" charset="0"/>
              </a:rPr>
              <a:t>.</a:t>
            </a:r>
            <a:endParaRPr lang="ru-RU">
              <a:cs typeface="Arial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8625" y="4857750"/>
            <a:ext cx="7143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8. </a:t>
            </a:r>
            <a:r>
              <a:rPr lang="en-US" sz="2400" b="1">
                <a:cs typeface="Arial" charset="0"/>
              </a:rPr>
              <a:t>There is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400" b="1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little white cloud in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en-US" sz="2400" b="1">
                <a:cs typeface="Arial" charset="0"/>
              </a:rPr>
              <a:t>sky.</a:t>
            </a:r>
            <a:endParaRPr lang="ru-RU" sz="2400" b="1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11" grpId="0"/>
      <p:bldP spid="16" grpId="0"/>
      <p:bldP spid="17" grpId="0"/>
      <p:bldP spid="9" grpId="0"/>
      <p:bldP spid="10" grpId="0"/>
      <p:bldP spid="13" grpId="0"/>
      <p:bldP spid="14" grpId="0"/>
      <p:bldP spid="18" grpId="0"/>
      <p:bldP spid="21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500063"/>
            <a:ext cx="8229600" cy="84137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C00000"/>
                </a:solidFill>
                <a:latin typeface="Monotype Corsiva" pitchFamily="66" charset="0"/>
              </a:rPr>
              <a:t>Запомните следующие  застывшие словосочетания:</a:t>
            </a:r>
          </a:p>
        </p:txBody>
      </p:sp>
      <p:sp>
        <p:nvSpPr>
          <p:cNvPr id="43011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989138"/>
            <a:ext cx="8229600" cy="42259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LI" sz="4000" b="1" dirty="0" smtClean="0">
                <a:solidFill>
                  <a:srgbClr val="002060"/>
                </a:solidFill>
                <a:latin typeface="Monotype Corsiva" pitchFamily="66" charset="0"/>
              </a:rPr>
              <a:t>         </a:t>
            </a:r>
            <a:r>
              <a:rPr lang="de-LI" sz="4000" b="1" dirty="0" smtClean="0">
                <a:latin typeface="Monotype Corsiva" pitchFamily="66" charset="0"/>
              </a:rPr>
              <a:t>in </a:t>
            </a:r>
            <a:r>
              <a:rPr lang="de-LI" sz="4000" b="1" dirty="0" err="1" smtClean="0">
                <a:solidFill>
                  <a:srgbClr val="C00000"/>
                </a:solidFill>
                <a:latin typeface="Monotype Corsiva" pitchFamily="66" charset="0"/>
              </a:rPr>
              <a:t>the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err="1" smtClean="0">
                <a:latin typeface="Monotype Corsiva" pitchFamily="66" charset="0"/>
              </a:rPr>
              <a:t>middle</a:t>
            </a:r>
            <a:endParaRPr lang="de-LI" sz="4000" b="1" dirty="0" smtClean="0">
              <a:latin typeface="Monotype Corsiva" pitchFamily="66" charset="0"/>
            </a:endParaRPr>
          </a:p>
          <a:p>
            <a:pPr marL="0" indent="0" algn="ctr">
              <a:buFont typeface="Arial" charset="0"/>
              <a:buNone/>
            </a:pPr>
            <a:r>
              <a:rPr lang="de-LI" sz="4000" b="1" dirty="0" smtClean="0">
                <a:latin typeface="Monotype Corsiva" pitchFamily="66" charset="0"/>
              </a:rPr>
              <a:t>         in </a:t>
            </a:r>
            <a:r>
              <a:rPr lang="de-LI" sz="4000" b="1" dirty="0" err="1" smtClean="0">
                <a:solidFill>
                  <a:srgbClr val="C00000"/>
                </a:solidFill>
                <a:latin typeface="Monotype Corsiva" pitchFamily="66" charset="0"/>
              </a:rPr>
              <a:t>the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err="1" smtClean="0">
                <a:latin typeface="Monotype Corsiva" pitchFamily="66" charset="0"/>
              </a:rPr>
              <a:t>corner</a:t>
            </a:r>
            <a:endParaRPr lang="de-LI" sz="4000" b="1" dirty="0" smtClean="0">
              <a:latin typeface="Monotype Corsiva" pitchFamily="66" charset="0"/>
            </a:endParaRPr>
          </a:p>
          <a:p>
            <a:pPr marL="0" indent="0" algn="ctr">
              <a:buFont typeface="Arial" charset="0"/>
              <a:buNone/>
            </a:pPr>
            <a:r>
              <a:rPr lang="de-LI" sz="4000" b="1" dirty="0" smtClean="0">
                <a:latin typeface="Monotype Corsiva" pitchFamily="66" charset="0"/>
              </a:rPr>
              <a:t>         </a:t>
            </a:r>
            <a:r>
              <a:rPr lang="de-LI" sz="4000" b="1" dirty="0" err="1" smtClean="0">
                <a:latin typeface="Monotype Corsiva" pitchFamily="66" charset="0"/>
              </a:rPr>
              <a:t>to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err="1" smtClean="0">
                <a:solidFill>
                  <a:srgbClr val="C00000"/>
                </a:solidFill>
                <a:latin typeface="Monotype Corsiva" pitchFamily="66" charset="0"/>
              </a:rPr>
              <a:t>the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err="1" smtClean="0">
                <a:latin typeface="Monotype Corsiva" pitchFamily="66" charset="0"/>
              </a:rPr>
              <a:t>right</a:t>
            </a:r>
            <a:endParaRPr lang="de-LI" sz="4000" b="1" dirty="0" smtClean="0">
              <a:latin typeface="Monotype Corsiva" pitchFamily="66" charset="0"/>
            </a:endParaRPr>
          </a:p>
          <a:p>
            <a:pPr marL="0" indent="0" algn="ctr">
              <a:buFont typeface="Arial" charset="0"/>
              <a:buNone/>
            </a:pPr>
            <a:r>
              <a:rPr lang="de-LI" sz="4000" b="1" dirty="0" smtClean="0">
                <a:latin typeface="Monotype Corsiva" pitchFamily="66" charset="0"/>
              </a:rPr>
              <a:t>         </a:t>
            </a:r>
            <a:r>
              <a:rPr lang="de-LI" sz="4000" b="1" dirty="0" err="1" smtClean="0">
                <a:latin typeface="Monotype Corsiva" pitchFamily="66" charset="0"/>
              </a:rPr>
              <a:t>to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err="1" smtClean="0">
                <a:solidFill>
                  <a:srgbClr val="C00000"/>
                </a:solidFill>
                <a:latin typeface="Monotype Corsiva" pitchFamily="66" charset="0"/>
              </a:rPr>
              <a:t>the</a:t>
            </a:r>
            <a:r>
              <a:rPr lang="de-LI" sz="4000" b="1" dirty="0" smtClean="0">
                <a:latin typeface="Monotype Corsiva" pitchFamily="66" charset="0"/>
              </a:rPr>
              <a:t> </a:t>
            </a:r>
            <a:r>
              <a:rPr lang="de-LI" sz="4000" b="1" dirty="0" err="1" smtClean="0">
                <a:latin typeface="Monotype Corsiva" pitchFamily="66" charset="0"/>
              </a:rPr>
              <a:t>left</a:t>
            </a:r>
            <a:endParaRPr lang="ru-RU" sz="4000" b="1" dirty="0" smtClean="0">
              <a:latin typeface="Monotype Corsiva" pitchFamily="66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3333FF"/>
                </a:solidFill>
                <a:latin typeface="+mn-lt"/>
              </a:rPr>
              <a:t>Исправьте ошибки.</a:t>
            </a:r>
          </a:p>
        </p:txBody>
      </p:sp>
      <p:sp>
        <p:nvSpPr>
          <p:cNvPr id="44049" name="Rectangle 1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1052513"/>
            <a:ext cx="96535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1.There is a jar of  the orange marmelade  in a middle </a:t>
            </a:r>
            <a:endParaRPr lang="ru-RU" sz="2400" b="1">
              <a:cs typeface="Arial" charset="0"/>
            </a:endParaRPr>
          </a:p>
          <a:p>
            <a:r>
              <a:rPr lang="de-LI" sz="2400" b="1">
                <a:cs typeface="Arial" charset="0"/>
              </a:rPr>
              <a:t>of shelf.</a:t>
            </a:r>
            <a:r>
              <a:rPr lang="ru-RU" sz="2400" b="1"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1071563"/>
            <a:ext cx="101869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1.There is  a jar of</a:t>
            </a:r>
            <a:r>
              <a:rPr lang="ru-RU" sz="2400" b="1"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400" b="1">
                <a:cs typeface="Arial" charset="0"/>
              </a:rPr>
              <a:t> orange marmelade  in 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de-LI" sz="2400" b="1">
                <a:cs typeface="Arial" charset="0"/>
              </a:rPr>
              <a:t>middle </a:t>
            </a:r>
            <a:endParaRPr lang="ru-RU" sz="2400" b="1">
              <a:cs typeface="Arial" charset="0"/>
            </a:endParaRPr>
          </a:p>
          <a:p>
            <a:r>
              <a:rPr lang="de-LI" sz="2400" b="1">
                <a:cs typeface="Arial" charset="0"/>
              </a:rPr>
              <a:t>of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the </a:t>
            </a:r>
            <a:r>
              <a:rPr lang="de-LI" sz="2400" b="1">
                <a:cs typeface="Arial" charset="0"/>
              </a:rPr>
              <a:t>shelf.</a:t>
            </a:r>
            <a:r>
              <a:rPr lang="ru-RU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857375"/>
            <a:ext cx="8247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2.There is  the  big box  of cereal to right of you.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313" y="1857375"/>
            <a:ext cx="8285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2.There is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a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big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box  of cereal to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the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right of you.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2286000"/>
            <a:ext cx="7880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3.There is  the bunch of the bananas on the table.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8313" y="2286000"/>
            <a:ext cx="7802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3.There is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a</a:t>
            </a:r>
            <a:r>
              <a:rPr lang="de-LI" sz="2400" b="1">
                <a:cs typeface="Arial" charset="0"/>
              </a:rPr>
              <a:t> bunch of bananas on the table.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8313" y="2786063"/>
            <a:ext cx="91376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4.There was a bottle of the </a:t>
            </a:r>
            <a:r>
              <a:rPr lang="en-US" sz="2400" b="1">
                <a:cs typeface="Arial" charset="0"/>
              </a:rPr>
              <a:t>l</a:t>
            </a:r>
            <a:r>
              <a:rPr lang="de-LI" sz="2400" b="1">
                <a:cs typeface="Arial" charset="0"/>
              </a:rPr>
              <a:t>emonade in  a corner </a:t>
            </a:r>
          </a:p>
          <a:p>
            <a:r>
              <a:rPr lang="de-LI" sz="2400" b="1">
                <a:cs typeface="Arial" charset="0"/>
              </a:rPr>
              <a:t>of kitchen.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2786063"/>
            <a:ext cx="9972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4.There was a bottle of 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</a:t>
            </a:r>
            <a:r>
              <a:rPr lang="de-LI" sz="2400" b="1">
                <a:cs typeface="Arial" charset="0"/>
              </a:rPr>
              <a:t>lemonade in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the 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corner </a:t>
            </a:r>
          </a:p>
          <a:p>
            <a:r>
              <a:rPr lang="de-LI" sz="2400" b="1">
                <a:cs typeface="Arial" charset="0"/>
              </a:rPr>
              <a:t>of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the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kitchen.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8313" y="3643313"/>
            <a:ext cx="8034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5.The carpet is  on the floor in  the front of the sofa.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" y="3643313"/>
            <a:ext cx="800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5.The carpet is  on the floor in </a:t>
            </a:r>
            <a:r>
              <a:rPr lang="ru-RU" sz="2400" b="1" u="sng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400" b="1">
                <a:cs typeface="Arial" charset="0"/>
              </a:rPr>
              <a:t> front of the sofa.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8313" y="4143375"/>
            <a:ext cx="7818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6.I can see  the  nice coffee table in  a middle of the room to  right of the door. It is  black and  red. </a:t>
            </a:r>
          </a:p>
          <a:p>
            <a:r>
              <a:rPr lang="de-LI" sz="2400" b="1">
                <a:cs typeface="Arial" charset="0"/>
              </a:rPr>
              <a:t> I like  the coffee table.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8313" y="4143375"/>
            <a:ext cx="101742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6.I can see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a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 </a:t>
            </a:r>
            <a:r>
              <a:rPr lang="de-LI" sz="2400" b="1">
                <a:cs typeface="Arial" charset="0"/>
              </a:rPr>
              <a:t>nice coffee table in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the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middle of the room </a:t>
            </a:r>
          </a:p>
          <a:p>
            <a:r>
              <a:rPr lang="de-LI" sz="2400" b="1">
                <a:cs typeface="Arial" charset="0"/>
              </a:rPr>
              <a:t>to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the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right of the door. It is  black and  red. </a:t>
            </a:r>
          </a:p>
          <a:p>
            <a:r>
              <a:rPr lang="de-LI" sz="2400" b="1">
                <a:cs typeface="Arial" charset="0"/>
              </a:rPr>
              <a:t>I like  the coffee table.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500063"/>
            <a:ext cx="8229600" cy="5715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Запомните следующие застывшие словосочетания:</a:t>
            </a:r>
            <a:endParaRPr lang="ru-RU" sz="36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5059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4657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b="1" smtClean="0">
                <a:latin typeface="Monotype Corsiva" pitchFamily="66" charset="0"/>
                <a:cs typeface="Calibri" pitchFamily="34" charset="0"/>
              </a:rPr>
              <a:t>to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the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 cinema                at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the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 cinema</a:t>
            </a:r>
          </a:p>
          <a:p>
            <a:pPr marL="0" indent="0">
              <a:buFont typeface="Arial" charset="0"/>
              <a:buNone/>
            </a:pPr>
            <a:r>
              <a:rPr lang="en-US" b="1" smtClean="0">
                <a:latin typeface="Monotype Corsiva" pitchFamily="66" charset="0"/>
                <a:cs typeface="Calibri" pitchFamily="34" charset="0"/>
              </a:rPr>
              <a:t>to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the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 theatre                at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the 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theatre</a:t>
            </a:r>
          </a:p>
          <a:p>
            <a:pPr marL="0" indent="0">
              <a:buFont typeface="Arial" charset="0"/>
              <a:buNone/>
            </a:pPr>
            <a:r>
              <a:rPr lang="en-US" b="1" smtClean="0">
                <a:latin typeface="Monotype Corsiva" pitchFamily="66" charset="0"/>
                <a:cs typeface="Calibri" pitchFamily="34" charset="0"/>
              </a:rPr>
              <a:t>to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the 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shop                    at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the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 shop</a:t>
            </a:r>
          </a:p>
          <a:p>
            <a:pPr marL="0" indent="0">
              <a:buFont typeface="Arial" charset="0"/>
              <a:buNone/>
            </a:pPr>
            <a:r>
              <a:rPr lang="en-US" b="1" smtClean="0">
                <a:latin typeface="Monotype Corsiva" pitchFamily="66" charset="0"/>
                <a:cs typeface="Calibri" pitchFamily="34" charset="0"/>
              </a:rPr>
              <a:t>to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the 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market                at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the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 market</a:t>
            </a:r>
          </a:p>
          <a:p>
            <a:pPr marL="0" indent="0">
              <a:buFont typeface="Arial" charset="0"/>
              <a:buNone/>
            </a:pPr>
            <a:r>
              <a:rPr lang="en-US" b="1" smtClean="0">
                <a:latin typeface="Monotype Corsiva" pitchFamily="66" charset="0"/>
                <a:cs typeface="Calibri" pitchFamily="34" charset="0"/>
              </a:rPr>
              <a:t>                     to go for </a:t>
            </a:r>
            <a:r>
              <a:rPr lang="en-US" b="1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a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 walk</a:t>
            </a:r>
          </a:p>
          <a:p>
            <a:pPr marL="0" indent="0">
              <a:buFont typeface="Arial" charset="0"/>
              <a:buNone/>
            </a:pPr>
            <a:r>
              <a:rPr lang="en-US" b="1" smtClean="0">
                <a:latin typeface="Monotype Corsiva" pitchFamily="66" charset="0"/>
                <a:cs typeface="Calibri" pitchFamily="34" charset="0"/>
              </a:rPr>
              <a:t>                 from </a:t>
            </a:r>
            <a:r>
              <a:rPr lang="ru-RU" b="1" u="sng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ru-RU" b="1" u="sng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 morning till </a:t>
            </a:r>
            <a:r>
              <a:rPr lang="ru-RU" b="1" u="sng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ru-RU" b="1" u="sng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en-US" b="1" smtClean="0">
                <a:latin typeface="Monotype Corsiva" pitchFamily="66" charset="0"/>
                <a:cs typeface="Calibri" pitchFamily="34" charset="0"/>
              </a:rPr>
              <a:t>night</a:t>
            </a:r>
          </a:p>
          <a:p>
            <a:pPr marL="0" indent="0">
              <a:buFont typeface="Arial" charset="0"/>
              <a:buNone/>
            </a:pPr>
            <a:r>
              <a:rPr lang="en-US" b="1" smtClean="0">
                <a:latin typeface="Monotype Corsiva" pitchFamily="66" charset="0"/>
                <a:cs typeface="Calibri" pitchFamily="34" charset="0"/>
              </a:rPr>
              <a:t>                       all day long</a:t>
            </a:r>
          </a:p>
          <a:p>
            <a:pPr marL="0" indent="0">
              <a:buFont typeface="Arial" charset="0"/>
              <a:buNone/>
            </a:pPr>
            <a:r>
              <a:rPr lang="en-US" b="1" smtClean="0">
                <a:latin typeface="Monotype Corsiva" pitchFamily="66" charset="0"/>
                <a:cs typeface="Calibri" pitchFamily="34" charset="0"/>
              </a:rPr>
              <a:t>                 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3600" b="1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3333FF"/>
                </a:solidFill>
                <a:latin typeface="+mn-lt"/>
              </a:rPr>
              <a:t>Вставьте артикль, где необходимо.</a:t>
            </a:r>
          </a:p>
        </p:txBody>
      </p:sp>
      <p:sp>
        <p:nvSpPr>
          <p:cNvPr id="46097" name="Rectangle 1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1052513"/>
            <a:ext cx="89773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latin typeface="Calibri" pitchFamily="34" charset="0"/>
                <a:cs typeface="Calibri" pitchFamily="34" charset="0"/>
              </a:rPr>
              <a:t>1.I was at … cinema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yesterday. – What … film did you see</a:t>
            </a:r>
            <a:r>
              <a:rPr lang="ru-RU" sz="2400" b="1">
                <a:latin typeface="Calibri" pitchFamily="34" charset="0"/>
                <a:cs typeface="Calibri" pitchFamily="34" charset="0"/>
              </a:rPr>
              <a:t>?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 – </a:t>
            </a:r>
            <a:endParaRPr lang="ru-RU" sz="2400" b="1">
              <a:latin typeface="Calibri" pitchFamily="34" charset="0"/>
              <a:cs typeface="Calibri" pitchFamily="34" charset="0"/>
            </a:endParaRPr>
          </a:p>
          <a:p>
            <a:r>
              <a:rPr lang="en-US" sz="2400" b="1">
                <a:latin typeface="Calibri" pitchFamily="34" charset="0"/>
                <a:cs typeface="Calibri" pitchFamily="34" charset="0"/>
              </a:rPr>
              <a:t>Oh, I saw … very  good film. I think it is  … best film of … year.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143000"/>
            <a:ext cx="9286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000" b="1">
                <a:cs typeface="Arial" charset="0"/>
              </a:rPr>
              <a:t>1.I was at </a:t>
            </a:r>
            <a:r>
              <a:rPr lang="ru-RU" sz="2000" b="1">
                <a:cs typeface="Arial" charset="0"/>
              </a:rPr>
              <a:t> </a:t>
            </a:r>
            <a:r>
              <a:rPr lang="en-US" sz="2000" b="1">
                <a:solidFill>
                  <a:srgbClr val="C00000"/>
                </a:solidFill>
                <a:cs typeface="Arial" charset="0"/>
              </a:rPr>
              <a:t>the </a:t>
            </a:r>
            <a:r>
              <a:rPr lang="de-LI" sz="2000" b="1">
                <a:cs typeface="Arial" charset="0"/>
              </a:rPr>
              <a:t>cinema </a:t>
            </a:r>
            <a:r>
              <a:rPr lang="en-US" sz="2000" b="1">
                <a:cs typeface="Arial" charset="0"/>
              </a:rPr>
              <a:t>yesterday. – What </a:t>
            </a:r>
            <a:r>
              <a:rPr lang="ru-RU" sz="20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000" b="1">
                <a:cs typeface="Arial" charset="0"/>
              </a:rPr>
              <a:t>film did you see</a:t>
            </a:r>
            <a:r>
              <a:rPr lang="ru-RU" sz="2000" b="1">
                <a:cs typeface="Arial" charset="0"/>
              </a:rPr>
              <a:t>?</a:t>
            </a:r>
            <a:r>
              <a:rPr lang="en-US" sz="2000" b="1">
                <a:cs typeface="Arial" charset="0"/>
              </a:rPr>
              <a:t> </a:t>
            </a:r>
            <a:endParaRPr lang="ru-RU" sz="2000" b="1">
              <a:cs typeface="Arial" charset="0"/>
            </a:endParaRPr>
          </a:p>
          <a:p>
            <a:r>
              <a:rPr lang="en-US" sz="2000" b="1">
                <a:cs typeface="Arial" charset="0"/>
              </a:rPr>
              <a:t>– Oh, I saw  </a:t>
            </a:r>
            <a:r>
              <a:rPr lang="en-US" sz="20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000" b="1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000" b="1">
                <a:cs typeface="Arial" charset="0"/>
              </a:rPr>
              <a:t>very  good film. I think it is</a:t>
            </a:r>
            <a:r>
              <a:rPr lang="en-US" sz="2000" b="1">
                <a:solidFill>
                  <a:srgbClr val="002060"/>
                </a:solidFill>
                <a:cs typeface="Arial" charset="0"/>
              </a:rPr>
              <a:t>  </a:t>
            </a:r>
            <a:r>
              <a:rPr lang="en-US" sz="2000" b="1">
                <a:solidFill>
                  <a:srgbClr val="C00000"/>
                </a:solidFill>
                <a:cs typeface="Arial" charset="0"/>
              </a:rPr>
              <a:t>the</a:t>
            </a:r>
            <a:r>
              <a:rPr lang="en-US" sz="2000" b="1">
                <a:solidFill>
                  <a:srgbClr val="002060"/>
                </a:solidFill>
                <a:cs typeface="Arial" charset="0"/>
              </a:rPr>
              <a:t>  </a:t>
            </a:r>
            <a:r>
              <a:rPr lang="en-US" sz="2000" b="1">
                <a:cs typeface="Arial" charset="0"/>
              </a:rPr>
              <a:t>best film of the  year.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313" y="1773238"/>
            <a:ext cx="100123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2.Do you often go to … theatre</a:t>
            </a:r>
            <a:r>
              <a:rPr lang="ru-RU" sz="2400" b="1">
                <a:latin typeface="Calibri" pitchFamily="34" charset="0"/>
                <a:cs typeface="Calibri" pitchFamily="34" charset="0"/>
              </a:rPr>
              <a:t>?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– No, I don’t. I like to go </a:t>
            </a:r>
            <a:endParaRPr lang="ru-RU" sz="2400" b="1">
              <a:latin typeface="Calibri" pitchFamily="34" charset="0"/>
              <a:cs typeface="Calibri" pitchFamily="34" charset="0"/>
            </a:endParaRPr>
          </a:p>
          <a:p>
            <a:r>
              <a:rPr lang="en-US" sz="2400" b="1">
                <a:latin typeface="Calibri" pitchFamily="34" charset="0"/>
                <a:cs typeface="Calibri" pitchFamily="34" charset="0"/>
              </a:rPr>
              <a:t>to…theatre, but I am very busy. I work  from  … morning </a:t>
            </a:r>
            <a:endParaRPr lang="ru-RU" sz="2400" b="1">
              <a:latin typeface="Calibri" pitchFamily="34" charset="0"/>
              <a:cs typeface="Calibri" pitchFamily="34" charset="0"/>
            </a:endParaRPr>
          </a:p>
          <a:p>
            <a:r>
              <a:rPr lang="en-US" sz="2400" b="1">
                <a:latin typeface="Calibri" pitchFamily="34" charset="0"/>
                <a:cs typeface="Calibri" pitchFamily="34" charset="0"/>
              </a:rPr>
              <a:t>till  … night.</a:t>
            </a:r>
          </a:p>
          <a:p>
            <a:endParaRPr lang="en-US" sz="2400" b="1">
              <a:solidFill>
                <a:srgbClr val="C00000"/>
              </a:solidFill>
              <a:latin typeface="Monotype Corsiva" pitchFamily="66" charset="0"/>
              <a:cs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1785938"/>
            <a:ext cx="97901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2.Do you often go to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theatre</a:t>
            </a:r>
            <a:r>
              <a:rPr lang="ru-RU" sz="2400" b="1">
                <a:latin typeface="Calibri" pitchFamily="34" charset="0"/>
                <a:cs typeface="Calibri" pitchFamily="34" charset="0"/>
              </a:rPr>
              <a:t>?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– No, I don’t. I like to go to </a:t>
            </a:r>
            <a:endParaRPr lang="ru-RU" sz="2400" b="1">
              <a:latin typeface="Calibri" pitchFamily="34" charset="0"/>
              <a:cs typeface="Calibri" pitchFamily="34" charset="0"/>
            </a:endParaRPr>
          </a:p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theatre, but I am very busy. I work  from </a:t>
            </a:r>
            <a:r>
              <a:rPr lang="ru-RU" sz="2400" b="1" u="sng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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morning </a:t>
            </a:r>
            <a:endParaRPr lang="ru-RU" sz="2400" b="1">
              <a:latin typeface="Calibri" pitchFamily="34" charset="0"/>
              <a:cs typeface="Calibri" pitchFamily="34" charset="0"/>
            </a:endParaRPr>
          </a:p>
          <a:p>
            <a:r>
              <a:rPr lang="en-US" sz="2400" b="1">
                <a:latin typeface="Calibri" pitchFamily="34" charset="0"/>
                <a:cs typeface="Calibri" pitchFamily="34" charset="0"/>
              </a:rPr>
              <a:t>till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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night.</a:t>
            </a:r>
          </a:p>
          <a:p>
            <a:endParaRPr lang="en-US" b="1">
              <a:solidFill>
                <a:srgbClr val="C00000"/>
              </a:solidFill>
              <a:latin typeface="Monotype Corsiva" pitchFamily="66" charset="0"/>
              <a:cs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8313" y="2857500"/>
            <a:ext cx="626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3. We went to … cinema in  … evening.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8313" y="2857500"/>
            <a:ext cx="6192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3. We went to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cinema in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evening.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3214688"/>
            <a:ext cx="75358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4.Did you go for  … walk yesterday</a:t>
            </a:r>
            <a:r>
              <a:rPr lang="ru-RU" sz="2400" b="1">
                <a:latin typeface="Calibri" pitchFamily="34" charset="0"/>
                <a:cs typeface="Calibri" pitchFamily="34" charset="0"/>
              </a:rPr>
              <a:t>?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 –No, we didn’t. </a:t>
            </a:r>
          </a:p>
          <a:p>
            <a:r>
              <a:rPr lang="en-US" sz="2400" b="1">
                <a:latin typeface="Calibri" pitchFamily="34" charset="0"/>
                <a:cs typeface="Calibri" pitchFamily="34" charset="0"/>
              </a:rPr>
              <a:t>… weather was bad, and we went to  … cinema.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8313" y="3214688"/>
            <a:ext cx="77231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4.Did you go for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walk yesterday</a:t>
            </a:r>
            <a:r>
              <a:rPr lang="ru-RU" sz="2400" b="1">
                <a:latin typeface="Calibri" pitchFamily="34" charset="0"/>
                <a:cs typeface="Calibri" pitchFamily="34" charset="0"/>
              </a:rPr>
              <a:t>?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 –No, we didn’t. </a:t>
            </a:r>
          </a:p>
          <a:p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weather was bad, and we went to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cinema.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4000500"/>
            <a:ext cx="814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5.Let’s go to …shop. I must buy … bread and … milk.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8313" y="4000500"/>
            <a:ext cx="8980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5.Let’s go to the  shop. I must buy </a:t>
            </a:r>
            <a:r>
              <a:rPr lang="ru-RU" sz="2400" b="1" u="sng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</a:t>
            </a:r>
            <a:r>
              <a:rPr lang="en-US" sz="2400" b="1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bread and </a:t>
            </a:r>
            <a:r>
              <a:rPr lang="ru-RU" sz="2400" b="1" u="sng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 </a:t>
            </a:r>
            <a:r>
              <a:rPr lang="en-US" sz="2400" b="1">
                <a:latin typeface="Calibri" pitchFamily="34" charset="0"/>
              </a:rPr>
              <a:t>milk.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8313" y="4429125"/>
            <a:ext cx="86058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6.In … evening … friends went to … theatre and came back to … </a:t>
            </a:r>
          </a:p>
          <a:p>
            <a:r>
              <a:rPr lang="en-US" sz="2400" b="1">
                <a:latin typeface="Calibri" pitchFamily="34" charset="0"/>
              </a:rPr>
              <a:t>hotel very late.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8313" y="4429125"/>
            <a:ext cx="9755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sym typeface="Wingdings 2" pitchFamily="18" charset="2"/>
              </a:rPr>
              <a:t>6.In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  <a:sym typeface="Wingdings 2" pitchFamily="18" charset="2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the 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  <a:sym typeface="Wingdings 2" pitchFamily="18" charset="2"/>
              </a:rPr>
              <a:t> </a:t>
            </a:r>
            <a:r>
              <a:rPr lang="en-US" sz="2400" b="1">
                <a:latin typeface="Calibri" pitchFamily="34" charset="0"/>
                <a:sym typeface="Wingdings 2" pitchFamily="18" charset="2"/>
              </a:rPr>
              <a:t>evening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  <a:sym typeface="Wingdings 2" pitchFamily="18" charset="2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the </a:t>
            </a:r>
            <a:r>
              <a:rPr lang="en-US" sz="2400" b="1">
                <a:latin typeface="Calibri" pitchFamily="34" charset="0"/>
                <a:sym typeface="Wingdings 2" pitchFamily="18" charset="2"/>
              </a:rPr>
              <a:t>friends went to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the </a:t>
            </a:r>
            <a:r>
              <a:rPr lang="en-US" sz="2400" b="1">
                <a:latin typeface="Calibri" pitchFamily="34" charset="0"/>
                <a:sym typeface="Wingdings 2" pitchFamily="18" charset="2"/>
              </a:rPr>
              <a:t>theatre  and came back </a:t>
            </a:r>
          </a:p>
          <a:p>
            <a:r>
              <a:rPr lang="en-US" sz="2400" b="1">
                <a:latin typeface="Calibri" pitchFamily="34" charset="0"/>
                <a:sym typeface="Wingdings 2" pitchFamily="18" charset="2"/>
              </a:rPr>
              <a:t>to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the </a:t>
            </a:r>
            <a:r>
              <a:rPr lang="en-US" sz="2400" b="1">
                <a:latin typeface="Calibri" pitchFamily="34" charset="0"/>
                <a:sym typeface="Wingdings 2" pitchFamily="18" charset="2"/>
              </a:rPr>
              <a:t>hotel very late.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2" grpId="0"/>
      <p:bldP spid="12" grpId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500063"/>
            <a:ext cx="82296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Запомните следующие застывшие словосочетания: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7107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51435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 In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the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morning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              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after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work</a:t>
            </a:r>
            <a:endParaRPr lang="de-LI" sz="28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In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the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afternoon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               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from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work</a:t>
            </a:r>
            <a:endParaRPr lang="de-LI" sz="28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In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the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evening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                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after</a:t>
            </a:r>
            <a:r>
              <a:rPr lang="ru-RU" sz="2800" b="1" u="sng" dirty="0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school</a:t>
            </a:r>
            <a:endParaRPr lang="de-LI" sz="28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at</a:t>
            </a:r>
            <a:r>
              <a:rPr lang="ru-RU" sz="2800" b="1" u="sng" dirty="0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night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    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              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from</a:t>
            </a:r>
            <a:r>
              <a:rPr lang="ru-RU" sz="2800" b="1" u="sng" dirty="0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school</a:t>
            </a:r>
            <a:endParaRPr lang="ru-RU" sz="28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                  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      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А также:</a:t>
            </a:r>
          </a:p>
          <a:p>
            <a:pPr marL="0" indent="0">
              <a:buFont typeface="Arial" charset="0"/>
              <a:buNone/>
            </a:pP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     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to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go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to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bed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       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to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go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home</a:t>
            </a:r>
            <a:endParaRPr lang="de-LI" sz="28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       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to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go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to</a:t>
            </a:r>
            <a:r>
              <a:rPr lang="ru-RU" sz="2800" b="1" u="sng" dirty="0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work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     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to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come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home</a:t>
            </a:r>
            <a:endParaRPr lang="de-LI" sz="28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t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о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go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to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school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  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to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leave</a:t>
            </a:r>
            <a:r>
              <a:rPr lang="ru-RU" sz="2800" b="1" u="sng" dirty="0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dirty="0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home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for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work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for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</a:t>
            </a:r>
            <a:r>
              <a:rPr lang="ru-RU" sz="2800" b="1" u="sng" dirty="0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school</a:t>
            </a:r>
            <a:endParaRPr lang="de-LI" sz="28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</a:pP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At</a:t>
            </a:r>
            <a:r>
              <a:rPr lang="ru-RU" sz="2800" b="1" u="sng" dirty="0" smtClean="0">
                <a:latin typeface="Monotype Corsiva" pitchFamily="66" charset="0"/>
                <a:sym typeface="Wingdings 2" pitchFamily="18" charset="2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Monotype Corsiva" pitchFamily="66" charset="0"/>
                <a:sym typeface="Wingdings 2" pitchFamily="18" charset="2"/>
              </a:rPr>
              <a:t> 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half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past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five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         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at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smtClean="0">
                <a:solidFill>
                  <a:srgbClr val="C00000"/>
                </a:solidFill>
                <a:latin typeface="Monotype Corsiva" pitchFamily="66" charset="0"/>
                <a:cs typeface="Calibri" pitchFamily="34" charset="0"/>
              </a:rPr>
              <a:t>a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quarter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past</a:t>
            </a:r>
            <a:r>
              <a:rPr lang="de-LI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8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800" b="1" dirty="0" err="1" smtClean="0">
                <a:latin typeface="Monotype Corsiva" pitchFamily="66" charset="0"/>
                <a:cs typeface="Calibri" pitchFamily="34" charset="0"/>
              </a:rPr>
              <a:t>five</a:t>
            </a:r>
            <a:endParaRPr lang="de-LI" sz="28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4375" y="857250"/>
            <a:ext cx="771525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   </a:t>
            </a:r>
            <a:r>
              <a:rPr lang="ru-RU" sz="3200" b="1" dirty="0">
                <a:latin typeface="Monotype Corsiva" pitchFamily="66" charset="0"/>
              </a:rPr>
              <a:t>Артикли являются основными определителями имен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существительных. </a:t>
            </a:r>
            <a:r>
              <a:rPr lang="ru-RU" sz="3200" b="1" dirty="0">
                <a:latin typeface="Monotype Corsiva" pitchFamily="66" charset="0"/>
              </a:rPr>
              <a:t>Прежде чем употреблять какое-нибудь существительное, необходимо решить, определенное оно или неопределенное, т.е. надо представить, о каком предмете идет речь: о конкретном или любом.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      </a:t>
            </a:r>
            <a:endParaRPr lang="en-US" sz="3200" b="1" dirty="0"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В английском языке перед существительными почти всегда употребляется артикль.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142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500063"/>
            <a:ext cx="82296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3333FF"/>
                </a:solidFill>
              </a:rPr>
              <a:t>Вставьте артикль, где необходимо.</a:t>
            </a:r>
          </a:p>
        </p:txBody>
      </p:sp>
      <p:sp>
        <p:nvSpPr>
          <p:cNvPr id="48131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51435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sz="2000" smtClean="0"/>
              <a:t>  </a:t>
            </a:r>
            <a:endParaRPr lang="ru-RU" sz="20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5" y="1052513"/>
            <a:ext cx="69008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1. My brother is … pupil. </a:t>
            </a:r>
            <a:r>
              <a:rPr lang="ru-RU" sz="2400" b="1"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He goes to … school. 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071563"/>
            <a:ext cx="6878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1. My brother is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a </a:t>
            </a:r>
            <a:r>
              <a:rPr lang="en-US" sz="2400" b="1">
                <a:latin typeface="Calibri" pitchFamily="34" charset="0"/>
              </a:rPr>
              <a:t>pupil. He goes to </a:t>
            </a:r>
            <a:r>
              <a:rPr lang="ru-RU" sz="2400" b="1" u="sng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 </a:t>
            </a:r>
            <a:r>
              <a:rPr lang="en-US" sz="2400" b="1">
                <a:latin typeface="Calibri" pitchFamily="34" charset="0"/>
              </a:rPr>
              <a:t>school.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1412875"/>
            <a:ext cx="6054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2</a:t>
            </a:r>
            <a:r>
              <a:rPr lang="de-LI" sz="2400" b="1">
                <a:latin typeface="Calibri" pitchFamily="34" charset="0"/>
              </a:rPr>
              <a:t>.</a:t>
            </a:r>
            <a:r>
              <a:rPr lang="en-US" sz="2400" b="1">
                <a:latin typeface="Calibri" pitchFamily="34" charset="0"/>
              </a:rPr>
              <a:t>He goes to … school in … morning.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1428750"/>
            <a:ext cx="5734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He goes to </a:t>
            </a:r>
            <a:r>
              <a:rPr lang="ru-RU" sz="2400" b="1" u="sng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 </a:t>
            </a:r>
            <a:r>
              <a:rPr lang="en-US" sz="2400" b="1">
                <a:latin typeface="Calibri" pitchFamily="34" charset="0"/>
              </a:rPr>
              <a:t>school in 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the </a:t>
            </a:r>
            <a:r>
              <a:rPr lang="en-US" sz="2400" b="1">
                <a:latin typeface="Calibri" pitchFamily="34" charset="0"/>
              </a:rPr>
              <a:t>morning.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1773238"/>
            <a:ext cx="6367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3.He has five or six … lessons every day. 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8625" y="1785938"/>
            <a:ext cx="652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He has five or six </a:t>
            </a:r>
            <a:r>
              <a:rPr lang="ru-RU" sz="2400" b="1" u="sng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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b="1">
                <a:latin typeface="Calibri" pitchFamily="34" charset="0"/>
              </a:rPr>
              <a:t>lessons every day.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2133600"/>
            <a:ext cx="6227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4.In … afternoon he goes … home. </a:t>
            </a:r>
            <a:endParaRPr lang="ru-RU" sz="2400" b="1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625" y="2143125"/>
            <a:ext cx="5835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4. In  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the </a:t>
            </a:r>
            <a:r>
              <a:rPr lang="en-US" sz="2400" b="1">
                <a:latin typeface="Calibri" pitchFamily="34" charset="0"/>
              </a:rPr>
              <a:t>afternoon he goes </a:t>
            </a:r>
            <a:r>
              <a:rPr lang="ru-RU" sz="2400" b="1" u="sng">
                <a:solidFill>
                  <a:srgbClr val="C00000"/>
                </a:solidFill>
                <a:latin typeface="Calibri" pitchFamily="34" charset="0"/>
                <a:sym typeface="Wingdings 2" pitchFamily="18" charset="2"/>
              </a:rPr>
              <a:t> </a:t>
            </a:r>
            <a:r>
              <a:rPr lang="en-US" sz="2400" b="1">
                <a:latin typeface="Calibri" pitchFamily="34" charset="0"/>
              </a:rPr>
              <a:t>home.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" y="2492375"/>
            <a:ext cx="544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5.At home he  does  his … homework.</a:t>
            </a:r>
            <a:r>
              <a:rPr lang="en-US" b="1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5" y="2500313"/>
            <a:ext cx="6019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5. At home he  does  his </a:t>
            </a:r>
            <a:r>
              <a:rPr lang="ru-RU" sz="24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400" b="1" dirty="0">
                <a:latin typeface="+mn-lt"/>
              </a:rPr>
              <a:t>homework</a:t>
            </a:r>
            <a:r>
              <a:rPr lang="en-US" b="1" dirty="0">
                <a:latin typeface="+mn-lt"/>
              </a:rPr>
              <a:t>. </a:t>
            </a:r>
            <a:endParaRPr lang="ru-RU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625" y="2852738"/>
            <a:ext cx="57356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6.In … evening he reads … books. </a:t>
            </a:r>
            <a:endParaRPr lang="ru-RU" sz="24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5" y="2857500"/>
            <a:ext cx="5486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6. In 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2400" b="1" dirty="0">
                <a:latin typeface="+mn-lt"/>
              </a:rPr>
              <a:t>evening he reads </a:t>
            </a:r>
            <a:r>
              <a:rPr lang="ru-RU" sz="24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400" b="1" dirty="0">
                <a:latin typeface="+mn-lt"/>
              </a:rPr>
              <a:t>books. </a:t>
            </a:r>
            <a:endParaRPr lang="ru-RU" sz="24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625" y="3214688"/>
            <a:ext cx="68262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7.He usually goes to … bed at … half past ten. </a:t>
            </a:r>
            <a:endParaRPr lang="ru-RU" sz="24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5" y="3214688"/>
            <a:ext cx="8153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7. He usually goes to </a:t>
            </a:r>
            <a:r>
              <a:rPr lang="ru-RU" sz="24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400" b="1" dirty="0">
                <a:latin typeface="+mn-lt"/>
              </a:rPr>
              <a:t>bed  at </a:t>
            </a:r>
            <a:r>
              <a:rPr lang="ru-RU" sz="2400" b="1" u="sng" dirty="0">
                <a:solidFill>
                  <a:srgbClr val="C00000"/>
                </a:solidFill>
                <a:latin typeface="+mn-lt"/>
                <a:sym typeface="Wingdings 2"/>
              </a:rPr>
              <a:t>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 </a:t>
            </a:r>
            <a:r>
              <a:rPr lang="en-US" sz="2400" b="1" dirty="0">
                <a:latin typeface="+mn-lt"/>
              </a:rPr>
              <a:t>half past ten. </a:t>
            </a:r>
            <a:endParaRPr lang="ru-RU" sz="24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5" y="4643438"/>
            <a:ext cx="85947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10. I get up 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at </a:t>
            </a:r>
            <a:r>
              <a:rPr lang="en-US" sz="2400" b="1" dirty="0">
                <a:latin typeface="+mn-lt"/>
              </a:rPr>
              <a:t>half  past seven in 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the  </a:t>
            </a:r>
            <a:r>
              <a:rPr lang="en-US" sz="2400" b="1" dirty="0">
                <a:latin typeface="+mn-lt"/>
              </a:rPr>
              <a:t>morning and go to </a:t>
            </a:r>
            <a:r>
              <a:rPr lang="ru-RU" sz="2400" b="1" u="sng" dirty="0">
                <a:solidFill>
                  <a:srgbClr val="C00000"/>
                </a:solidFill>
                <a:latin typeface="+mn-lt"/>
                <a:sym typeface="Wingdings 2"/>
              </a:rPr>
              <a:t>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>
                <a:latin typeface="+mn-lt"/>
              </a:rPr>
              <a:t>bed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en-US" sz="2400" b="1" dirty="0">
                <a:latin typeface="+mn-lt"/>
              </a:rPr>
              <a:t>at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a </a:t>
            </a:r>
            <a:r>
              <a:rPr lang="en-US" sz="2400" b="1" dirty="0">
                <a:latin typeface="+mn-lt"/>
              </a:rPr>
              <a:t>quarter to eleven in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the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 </a:t>
            </a:r>
            <a:r>
              <a:rPr lang="en-US" sz="2400" b="1" dirty="0">
                <a:latin typeface="+mn-lt"/>
              </a:rPr>
              <a:t>evening. </a:t>
            </a:r>
            <a:endParaRPr lang="ru-RU" sz="24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625" y="3571875"/>
            <a:ext cx="4521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8.At … night he sleeps.</a:t>
            </a:r>
            <a:endParaRPr lang="ru-RU" sz="24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8313" y="3571875"/>
            <a:ext cx="59801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8. At </a:t>
            </a:r>
            <a:r>
              <a:rPr lang="ru-RU" sz="2400" b="1" u="sng" dirty="0">
                <a:solidFill>
                  <a:srgbClr val="C00000"/>
                </a:solidFill>
                <a:latin typeface="+mn-lt"/>
                <a:sym typeface="Wingdings 2"/>
              </a:rPr>
              <a:t></a:t>
            </a:r>
            <a:r>
              <a:rPr lang="ru-RU" sz="2400" b="1" u="sng" dirty="0">
                <a:solidFill>
                  <a:srgbClr val="002060"/>
                </a:solidFill>
                <a:latin typeface="+mn-lt"/>
                <a:sym typeface="Wingdings 2"/>
              </a:rPr>
              <a:t> </a:t>
            </a:r>
            <a:r>
              <a:rPr lang="en-US" sz="2400" b="1" dirty="0">
                <a:latin typeface="+mn-lt"/>
              </a:rPr>
              <a:t>night he sleeps .</a:t>
            </a:r>
            <a:endParaRPr lang="ru-RU" sz="24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625" y="3929063"/>
            <a:ext cx="99472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9.My father goes to  …work in … morning and  comes home</a:t>
            </a:r>
          </a:p>
          <a:p>
            <a:pPr>
              <a:defRPr/>
            </a:pPr>
            <a:r>
              <a:rPr lang="en-US" sz="2400" b="1" dirty="0">
                <a:latin typeface="+mn-lt"/>
              </a:rPr>
              <a:t> in  … evening.</a:t>
            </a:r>
          </a:p>
        </p:txBody>
      </p:sp>
      <p:sp>
        <p:nvSpPr>
          <p:cNvPr id="48150" name="TextBox 23"/>
          <p:cNvSpPr txBox="1">
            <a:spLocks noChangeArrowheads="1"/>
          </p:cNvSpPr>
          <p:nvPr/>
        </p:nvSpPr>
        <p:spPr bwMode="auto">
          <a:xfrm>
            <a:off x="2708275" y="429260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68313" y="3929063"/>
            <a:ext cx="113887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9. My father goes to </a:t>
            </a:r>
            <a:r>
              <a:rPr lang="ru-RU" sz="24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400" b="1" dirty="0">
                <a:latin typeface="+mn-lt"/>
              </a:rPr>
              <a:t>work in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2400" b="1" dirty="0">
                <a:latin typeface="+mn-lt"/>
              </a:rPr>
              <a:t>morning and  comes </a:t>
            </a:r>
            <a:r>
              <a:rPr lang="ru-RU" sz="24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400" b="1" dirty="0">
                <a:latin typeface="+mn-lt"/>
              </a:rPr>
              <a:t>home </a:t>
            </a:r>
          </a:p>
          <a:p>
            <a:pPr>
              <a:defRPr/>
            </a:pPr>
            <a:r>
              <a:rPr lang="en-US" sz="2400" b="1" dirty="0">
                <a:latin typeface="+mn-lt"/>
              </a:rPr>
              <a:t>in  </a:t>
            </a:r>
            <a:r>
              <a:rPr lang="en-US" sz="2400" b="1" dirty="0">
                <a:solidFill>
                  <a:srgbClr val="C00000"/>
                </a:solidFill>
                <a:latin typeface="+mn-lt"/>
              </a:rPr>
              <a:t>the</a:t>
            </a:r>
            <a:r>
              <a:rPr lang="en-US" sz="2400" b="1" dirty="0">
                <a:solidFill>
                  <a:srgbClr val="002060"/>
                </a:solidFill>
                <a:latin typeface="+mn-lt"/>
              </a:rPr>
              <a:t>  </a:t>
            </a:r>
            <a:r>
              <a:rPr lang="en-US" sz="2400" b="1" dirty="0">
                <a:latin typeface="+mn-lt"/>
              </a:rPr>
              <a:t>evening.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8625" y="4643438"/>
            <a:ext cx="126968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</a:rPr>
              <a:t>10.I get up  … half  past seven in  … morning and go to … bed </a:t>
            </a:r>
          </a:p>
          <a:p>
            <a:pPr>
              <a:defRPr/>
            </a:pPr>
            <a:r>
              <a:rPr lang="en-US" sz="2400" b="1" dirty="0">
                <a:latin typeface="+mn-lt"/>
              </a:rPr>
              <a:t>at … quarter to eleven in … evening.</a:t>
            </a:r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6" grpId="1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3333FF"/>
                </a:solidFill>
                <a:latin typeface="Arial" charset="0"/>
                <a:cs typeface="Arial" charset="0"/>
              </a:rPr>
              <a:t>Найдите в предложениях ошибки и исправьте их.</a:t>
            </a:r>
          </a:p>
        </p:txBody>
      </p:sp>
      <p:sp>
        <p:nvSpPr>
          <p:cNvPr id="49163" name="Rectangle 1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TextBox 1"/>
          <p:cNvSpPr txBox="1"/>
          <p:nvPr/>
        </p:nvSpPr>
        <p:spPr>
          <a:xfrm>
            <a:off x="468313" y="1643063"/>
            <a:ext cx="893286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1.When does your mother leave the home for a work</a:t>
            </a:r>
            <a:r>
              <a:rPr lang="ru-RU" sz="2800" b="1" dirty="0">
                <a:latin typeface="+mn-lt"/>
                <a:cs typeface="Calibri" panose="020F0502020204030204" pitchFamily="34" charset="0"/>
              </a:rPr>
              <a:t>?</a:t>
            </a:r>
          </a:p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- She leaves the home for a work at quarter past eight.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1643063"/>
            <a:ext cx="13806487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1.When does your mother leave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home for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work</a:t>
            </a:r>
            <a:r>
              <a:rPr lang="ru-RU" sz="2800" b="1" dirty="0">
                <a:latin typeface="+mn-lt"/>
                <a:cs typeface="Calibri" panose="020F0502020204030204" pitchFamily="34" charset="0"/>
              </a:rPr>
              <a:t>?</a:t>
            </a:r>
          </a:p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- She leaves  home for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work at 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a 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quarter past eight.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313" y="2928938"/>
            <a:ext cx="84169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2.When do you leave the home for a school</a:t>
            </a:r>
            <a:r>
              <a:rPr lang="ru-RU" sz="2800" b="1" dirty="0">
                <a:latin typeface="+mn-lt"/>
                <a:cs typeface="Calibri" panose="020F0502020204030204" pitchFamily="34" charset="0"/>
              </a:rPr>
              <a:t> ? 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 </a:t>
            </a:r>
            <a:endParaRPr lang="ru-RU" sz="2800" b="1" dirty="0">
              <a:latin typeface="+mn-lt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– I leave the home for a school at the half past eight.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313" y="2928938"/>
            <a:ext cx="82423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2.When do you leave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sym typeface="Wingdings 2"/>
              </a:rPr>
              <a:t>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home for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school</a:t>
            </a:r>
            <a:r>
              <a:rPr lang="ru-RU" sz="2800" b="1" dirty="0">
                <a:latin typeface="+mn-lt"/>
                <a:cs typeface="Calibri" panose="020F0502020204030204" pitchFamily="34" charset="0"/>
              </a:rPr>
              <a:t>?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 </a:t>
            </a:r>
            <a:endParaRPr lang="ru-RU" sz="2800" b="1" dirty="0">
              <a:latin typeface="+mn-lt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– I leave  home for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school at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sym typeface="Wingdings 2"/>
              </a:rPr>
              <a:t></a:t>
            </a:r>
            <a:r>
              <a:rPr lang="ru-RU" sz="28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half past eight.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313" y="4143375"/>
            <a:ext cx="1043622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3. What do you do when you come home from a school</a:t>
            </a:r>
            <a:r>
              <a:rPr lang="ru-RU" sz="2800" b="1" dirty="0">
                <a:latin typeface="+mn-lt"/>
                <a:cs typeface="Calibri" panose="020F0502020204030204" pitchFamily="34" charset="0"/>
              </a:rPr>
              <a:t>?</a:t>
            </a:r>
            <a:r>
              <a:rPr lang="de-LI" sz="2800" b="1" dirty="0">
                <a:latin typeface="+mn-lt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– I do my homework, talk to my friends on phone </a:t>
            </a:r>
          </a:p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and go for walk.</a:t>
            </a:r>
            <a:endParaRPr lang="de-LI" sz="28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313" y="4143375"/>
            <a:ext cx="1093787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3. What do you do when you come home from </a:t>
            </a:r>
            <a:r>
              <a:rPr lang="ru-RU" sz="2800" b="1" u="sng" dirty="0">
                <a:solidFill>
                  <a:srgbClr val="C00000"/>
                </a:solidFill>
                <a:latin typeface="+mn-lt"/>
                <a:sym typeface="Wingdings 2"/>
              </a:rPr>
              <a:t>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school</a:t>
            </a:r>
            <a:r>
              <a:rPr lang="ru-RU" sz="2800" b="1" dirty="0">
                <a:latin typeface="+mn-lt"/>
                <a:cs typeface="Calibri" panose="020F0502020204030204" pitchFamily="34" charset="0"/>
              </a:rPr>
              <a:t>?</a:t>
            </a:r>
            <a:r>
              <a:rPr lang="de-LI" sz="2800" b="1" dirty="0">
                <a:latin typeface="+mn-lt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– I do my homework, talk to my friends on phone </a:t>
            </a:r>
          </a:p>
          <a:p>
            <a:pPr>
              <a:defRPr/>
            </a:pPr>
            <a:r>
              <a:rPr lang="en-US" sz="2800" b="1" dirty="0">
                <a:latin typeface="+mn-lt"/>
                <a:cs typeface="Calibri" panose="020F0502020204030204" pitchFamily="34" charset="0"/>
              </a:rPr>
              <a:t>and go for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+mn-lt"/>
                <a:cs typeface="Calibri" panose="020F0502020204030204" pitchFamily="34" charset="0"/>
              </a:rPr>
              <a:t>a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+mn-lt"/>
                <a:cs typeface="Calibri" panose="020F0502020204030204" pitchFamily="34" charset="0"/>
              </a:rPr>
              <a:t>walk.</a:t>
            </a:r>
            <a:endParaRPr lang="de-LI" sz="2800" b="1" dirty="0">
              <a:latin typeface="+mn-lt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357188"/>
            <a:ext cx="8229600" cy="714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Запомните следующие застывшие словосочетания</a:t>
            </a:r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без артикля</a:t>
            </a:r>
          </a:p>
        </p:txBody>
      </p:sp>
      <p:sp>
        <p:nvSpPr>
          <p:cNvPr id="50179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214438"/>
            <a:ext cx="8229600" cy="50006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after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breakfast  , after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lunch, after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tea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,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after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dinner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, after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supper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 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;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</a:t>
            </a:r>
          </a:p>
          <a:p>
            <a:pPr marL="0" indent="0" algn="ctr">
              <a:buFont typeface="Arial" charset="0"/>
              <a:buNone/>
            </a:pPr>
            <a:endParaRPr lang="de-LI" sz="2400" b="1" dirty="0" smtClean="0">
              <a:latin typeface="Monotype Corsiva" pitchFamily="66" charset="0"/>
              <a:cs typeface="Calibri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before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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breakfast  ,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before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lunch, 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before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tea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,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err="1" smtClean="0">
                <a:latin typeface="Monotype Corsiva" pitchFamily="66" charset="0"/>
                <a:cs typeface="Calibri" pitchFamily="34" charset="0"/>
                <a:sym typeface="Wingdings 2" pitchFamily="18" charset="2"/>
              </a:rPr>
              <a:t>before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  <a:sym typeface="Wingdings 2" pitchFamily="18" charset="2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dinner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,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before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supper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;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for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breakfast  ,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for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lunch,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for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tea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,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err="1" smtClean="0">
                <a:latin typeface="Monotype Corsiva" pitchFamily="66" charset="0"/>
                <a:cs typeface="Calibri" pitchFamily="34" charset="0"/>
                <a:sym typeface="Wingdings 2" pitchFamily="18" charset="2"/>
              </a:rPr>
              <a:t>For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  <a:sym typeface="Wingdings 2" pitchFamily="18" charset="2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dinner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,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for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supper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 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;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       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 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 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at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breakfast  ,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at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lunch,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at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 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tea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,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at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dinner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,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at</a:t>
            </a:r>
            <a:r>
              <a:rPr lang="ru-RU" sz="2400" b="1" u="sng" dirty="0" smtClean="0">
                <a:latin typeface="Monotype Corsiva" pitchFamily="66" charset="0"/>
                <a:sym typeface="Wingdings 2" pitchFamily="18" charset="2"/>
              </a:rPr>
              <a:t>  </a:t>
            </a:r>
            <a:r>
              <a:rPr lang="de-LI" sz="2400" b="1" dirty="0" err="1" smtClean="0">
                <a:latin typeface="Monotype Corsiva" pitchFamily="66" charset="0"/>
                <a:cs typeface="Calibri" pitchFamily="34" charset="0"/>
              </a:rPr>
              <a:t>supper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 </a:t>
            </a:r>
            <a:r>
              <a:rPr lang="ru-RU" sz="2400" b="1" dirty="0" smtClean="0">
                <a:latin typeface="Monotype Corsiva" pitchFamily="66" charset="0"/>
                <a:cs typeface="Calibri" pitchFamily="34" charset="0"/>
              </a:rPr>
              <a:t>.</a:t>
            </a:r>
            <a:r>
              <a:rPr lang="de-LI" sz="2400" b="1" dirty="0" smtClean="0">
                <a:latin typeface="Monotype Corsiva" pitchFamily="66" charset="0"/>
                <a:cs typeface="Calibri" pitchFamily="34" charset="0"/>
              </a:rPr>
              <a:t>    </a:t>
            </a:r>
            <a:r>
              <a:rPr lang="de-LI" sz="2400" b="1" dirty="0" smtClean="0">
                <a:solidFill>
                  <a:srgbClr val="002060"/>
                </a:solidFill>
                <a:latin typeface="Monotype Corsiva" pitchFamily="66" charset="0"/>
                <a:cs typeface="Calibri" pitchFamily="34" charset="0"/>
              </a:rPr>
              <a:t>       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cs typeface="Calibri" pitchFamily="34" charset="0"/>
              </a:rPr>
              <a:t>   </a:t>
            </a:r>
            <a:r>
              <a:rPr lang="de-LI" sz="2400" b="1" dirty="0" smtClean="0">
                <a:solidFill>
                  <a:srgbClr val="002060"/>
                </a:solidFill>
                <a:latin typeface="Monotype Corsiva" pitchFamily="66" charset="0"/>
                <a:cs typeface="Calibri" pitchFamily="34" charset="0"/>
              </a:rPr>
              <a:t>   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smtClean="0">
                <a:solidFill>
                  <a:srgbClr val="002060"/>
                </a:solidFill>
                <a:latin typeface="Monotype Corsiva" pitchFamily="66" charset="0"/>
                <a:cs typeface="Calibri" pitchFamily="34" charset="0"/>
              </a:rPr>
              <a:t>    </a:t>
            </a:r>
          </a:p>
          <a:p>
            <a:pPr marL="0" indent="0" algn="ctr">
              <a:buFont typeface="Arial" charset="0"/>
              <a:buNone/>
            </a:pPr>
            <a:r>
              <a:rPr lang="de-LI" sz="2400" b="1" dirty="0" smtClean="0">
                <a:solidFill>
                  <a:srgbClr val="002060"/>
                </a:solidFill>
                <a:latin typeface="Monotype Corsiva" pitchFamily="66" charset="0"/>
                <a:cs typeface="Calibri" pitchFamily="34" charset="0"/>
              </a:rPr>
              <a:t>      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cs typeface="Calibri" pitchFamily="34" charset="0"/>
              </a:rPr>
              <a:t>   </a:t>
            </a:r>
            <a:r>
              <a:rPr lang="de-LI" sz="2400" b="1" dirty="0" smtClean="0">
                <a:solidFill>
                  <a:srgbClr val="002060"/>
                </a:solidFill>
                <a:latin typeface="Monotype Corsiva" pitchFamily="66" charset="0"/>
                <a:cs typeface="Calibri" pitchFamily="34" charset="0"/>
              </a:rPr>
              <a:t>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3333FF"/>
                </a:solidFill>
                <a:cs typeface="Arial" pitchFamily="34" charset="0"/>
              </a:rPr>
              <a:t>Вставьте артикль, где это необходимо.</a:t>
            </a:r>
          </a:p>
        </p:txBody>
      </p:sp>
      <p:sp>
        <p:nvSpPr>
          <p:cNvPr id="51222" name="Rectangle 2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1052513"/>
            <a:ext cx="9956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1.</a:t>
            </a:r>
            <a:r>
              <a:rPr lang="en-US" sz="2400" b="1">
                <a:cs typeface="Arial" charset="0"/>
              </a:rPr>
              <a:t>What do you do after …</a:t>
            </a:r>
            <a:r>
              <a:rPr lang="ru-RU" sz="2400" b="1"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breakfast </a:t>
            </a:r>
            <a:r>
              <a:rPr lang="ru-RU" sz="2400" b="1">
                <a:cs typeface="Arial" charset="0"/>
              </a:rPr>
              <a:t>?-</a:t>
            </a:r>
            <a:r>
              <a:rPr lang="en-US" sz="2400" b="1">
                <a:cs typeface="Arial" charset="0"/>
              </a:rPr>
              <a:t> After … breakfast</a:t>
            </a:r>
            <a:endParaRPr lang="ru-RU" sz="2400" b="1">
              <a:cs typeface="Arial" charset="0"/>
            </a:endParaRPr>
          </a:p>
          <a:p>
            <a:r>
              <a:rPr lang="en-US" sz="2400" b="1">
                <a:cs typeface="Arial" charset="0"/>
              </a:rPr>
              <a:t> I go to school.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1071563"/>
            <a:ext cx="98440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1.</a:t>
            </a:r>
            <a:r>
              <a:rPr lang="en-US" sz="2400" b="1">
                <a:cs typeface="Arial" charset="0"/>
              </a:rPr>
              <a:t>What do you do after </a:t>
            </a:r>
            <a:r>
              <a:rPr lang="ru-RU" sz="2400" b="1"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de-LI" sz="2400" b="1">
                <a:cs typeface="Arial" charset="0"/>
              </a:rPr>
              <a:t>breakfast </a:t>
            </a:r>
            <a:r>
              <a:rPr lang="ru-RU" sz="2400" b="1">
                <a:cs typeface="Arial" charset="0"/>
              </a:rPr>
              <a:t>?-</a:t>
            </a:r>
            <a:r>
              <a:rPr lang="en-US" sz="2400" b="1">
                <a:cs typeface="Arial" charset="0"/>
              </a:rPr>
              <a:t> After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breakfast </a:t>
            </a:r>
            <a:endParaRPr lang="ru-RU" sz="2400" b="1">
              <a:cs typeface="Arial" charset="0"/>
            </a:endParaRPr>
          </a:p>
          <a:p>
            <a:r>
              <a:rPr lang="en-US" sz="2400" b="1">
                <a:cs typeface="Arial" charset="0"/>
              </a:rPr>
              <a:t>I go to school.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857375"/>
            <a:ext cx="670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2. Who cooks … dinner in your family</a:t>
            </a:r>
            <a:r>
              <a:rPr lang="ru-RU" sz="2400" b="1">
                <a:cs typeface="Arial" charset="0"/>
              </a:rPr>
              <a:t>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8313" y="1785938"/>
            <a:ext cx="6389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2. </a:t>
            </a:r>
            <a:r>
              <a:rPr lang="en-US" sz="2400" b="1">
                <a:cs typeface="Arial" charset="0"/>
              </a:rPr>
              <a:t>Who cooks </a:t>
            </a:r>
            <a:r>
              <a:rPr lang="ru-RU" sz="2400" b="1"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dinner in your family</a:t>
            </a:r>
            <a:r>
              <a:rPr lang="ru-RU" sz="2800" b="1">
                <a:cs typeface="Arial" charset="0"/>
              </a:rPr>
              <a:t>?</a:t>
            </a:r>
          </a:p>
        </p:txBody>
      </p:sp>
      <p:sp>
        <p:nvSpPr>
          <p:cNvPr id="51208" name="TextBox 6"/>
          <p:cNvSpPr txBox="1">
            <a:spLocks noChangeArrowheads="1"/>
          </p:cNvSpPr>
          <p:nvPr/>
        </p:nvSpPr>
        <p:spPr bwMode="auto">
          <a:xfrm>
            <a:off x="2339975" y="27813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2286000"/>
            <a:ext cx="9699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3. </a:t>
            </a:r>
            <a:r>
              <a:rPr lang="en-US" sz="2400" b="1">
                <a:cs typeface="Arial" charset="0"/>
              </a:rPr>
              <a:t>Yesterday father told us  … very interesting story </a:t>
            </a:r>
            <a:endParaRPr lang="ru-RU" sz="2400" b="1">
              <a:cs typeface="Arial" charset="0"/>
            </a:endParaRPr>
          </a:p>
          <a:p>
            <a:r>
              <a:rPr lang="en-US" sz="2400" b="1">
                <a:cs typeface="Arial" charset="0"/>
              </a:rPr>
              <a:t>at … breakfast.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8313" y="2286000"/>
            <a:ext cx="9277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3. </a:t>
            </a:r>
            <a:r>
              <a:rPr lang="en-US" sz="2400" b="1">
                <a:cs typeface="Arial" charset="0"/>
              </a:rPr>
              <a:t>Yesterday father told us  </a:t>
            </a:r>
            <a:r>
              <a:rPr lang="en-US" sz="2400" b="1" u="sng">
                <a:solidFill>
                  <a:srgbClr val="C00000"/>
                </a:solidFill>
                <a:cs typeface="Arial" charset="0"/>
              </a:rPr>
              <a:t>a 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very interesting story </a:t>
            </a:r>
            <a:endParaRPr lang="ru-RU" sz="2400" b="1">
              <a:cs typeface="Arial" charset="0"/>
            </a:endParaRPr>
          </a:p>
          <a:p>
            <a:r>
              <a:rPr lang="en-US" sz="2400" b="1">
                <a:cs typeface="Arial" charset="0"/>
              </a:rPr>
              <a:t>at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breakfast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8313" y="3071813"/>
            <a:ext cx="82407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4. What did you have for … lunch at  … school </a:t>
            </a:r>
            <a:endParaRPr lang="ru-RU" sz="2400" b="1">
              <a:cs typeface="Arial" charset="0"/>
            </a:endParaRPr>
          </a:p>
          <a:p>
            <a:r>
              <a:rPr lang="en-US" sz="2400" b="1">
                <a:cs typeface="Arial" charset="0"/>
              </a:rPr>
              <a:t>on … Wednesday</a:t>
            </a:r>
            <a:r>
              <a:rPr lang="ru-RU" sz="2400" b="1">
                <a:cs typeface="Arial" charset="0"/>
              </a:rPr>
              <a:t>?-</a:t>
            </a:r>
            <a:r>
              <a:rPr lang="en-US" sz="2400" b="1">
                <a:cs typeface="Arial" charset="0"/>
              </a:rPr>
              <a:t> We had  … salad and … tea.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8313" y="3071813"/>
            <a:ext cx="7439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4. </a:t>
            </a:r>
            <a:r>
              <a:rPr lang="en-US" sz="2400" b="1">
                <a:cs typeface="Arial" charset="0"/>
              </a:rPr>
              <a:t>What did you have for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lunch at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school </a:t>
            </a:r>
            <a:endParaRPr lang="ru-RU" sz="2400" b="1">
              <a:cs typeface="Arial" charset="0"/>
            </a:endParaRPr>
          </a:p>
          <a:p>
            <a:r>
              <a:rPr lang="en-US" sz="2400" b="1">
                <a:cs typeface="Arial" charset="0"/>
              </a:rPr>
              <a:t>on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Wednesday</a:t>
            </a:r>
            <a:r>
              <a:rPr lang="ru-RU" sz="2400" b="1">
                <a:cs typeface="Arial" charset="0"/>
              </a:rPr>
              <a:t>?- </a:t>
            </a:r>
            <a:r>
              <a:rPr lang="en-US" sz="2400" b="1">
                <a:cs typeface="Arial" charset="0"/>
              </a:rPr>
              <a:t> We had </a:t>
            </a:r>
            <a:r>
              <a:rPr lang="ru-RU" sz="2400" b="1"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salad and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tea.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3857625"/>
            <a:ext cx="8143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5. When do you clean your teeth in … morning</a:t>
            </a:r>
            <a:r>
              <a:rPr lang="ru-RU" sz="2400" b="1">
                <a:cs typeface="Arial" charset="0"/>
              </a:rPr>
              <a:t>: </a:t>
            </a:r>
            <a:r>
              <a:rPr lang="de-LI" sz="2400" b="1">
                <a:cs typeface="Arial" charset="0"/>
              </a:rPr>
              <a:t>before …breakfast or after … breakfast</a:t>
            </a:r>
            <a:r>
              <a:rPr lang="ru-RU" sz="2400" b="1">
                <a:cs typeface="Arial" charset="0"/>
              </a:rPr>
              <a:t>?</a:t>
            </a:r>
            <a:endParaRPr lang="en-US" sz="2400" b="1">
              <a:cs typeface="Arial" charset="0"/>
            </a:endParaRPr>
          </a:p>
        </p:txBody>
      </p:sp>
      <p:sp>
        <p:nvSpPr>
          <p:cNvPr id="51214" name="TextBox 12"/>
          <p:cNvSpPr txBox="1">
            <a:spLocks noChangeArrowheads="1"/>
          </p:cNvSpPr>
          <p:nvPr/>
        </p:nvSpPr>
        <p:spPr bwMode="auto">
          <a:xfrm>
            <a:off x="2124075" y="4221163"/>
            <a:ext cx="46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0063" y="3857625"/>
            <a:ext cx="8643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5. </a:t>
            </a:r>
            <a:r>
              <a:rPr lang="en-US" sz="2400" b="1">
                <a:cs typeface="Arial" charset="0"/>
              </a:rPr>
              <a:t>When do you clean your teeth in </a:t>
            </a:r>
            <a:r>
              <a:rPr lang="ru-RU" sz="2400" b="1">
                <a:cs typeface="Arial" charset="0"/>
              </a:rPr>
              <a:t> </a:t>
            </a:r>
            <a:r>
              <a:rPr lang="de-LI" sz="2400" b="1" u="sng">
                <a:solidFill>
                  <a:srgbClr val="C00000"/>
                </a:solidFill>
                <a:cs typeface="Arial" charset="0"/>
              </a:rPr>
              <a:t>the </a:t>
            </a:r>
            <a:r>
              <a:rPr lang="en-US" sz="2400" b="1">
                <a:cs typeface="Arial" charset="0"/>
              </a:rPr>
              <a:t>morning</a:t>
            </a:r>
            <a:r>
              <a:rPr lang="ru-RU" sz="2400" b="1">
                <a:cs typeface="Arial" charset="0"/>
              </a:rPr>
              <a:t>:</a:t>
            </a:r>
            <a:r>
              <a:rPr lang="de-LI" sz="2400" b="1">
                <a:cs typeface="Arial" charset="0"/>
              </a:rPr>
              <a:t> before</a:t>
            </a:r>
            <a:endParaRPr lang="ru-RU" sz="2400" b="1">
              <a:cs typeface="Arial" charset="0"/>
            </a:endParaRPr>
          </a:p>
          <a:p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de-LI" sz="2400" b="1">
                <a:cs typeface="Arial" charset="0"/>
              </a:rPr>
              <a:t>breakfast or after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</a:t>
            </a:r>
            <a:r>
              <a:rPr lang="de-LI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de-LI" sz="2400" b="1">
                <a:cs typeface="Arial" charset="0"/>
              </a:rPr>
              <a:t>breakfast</a:t>
            </a:r>
            <a:r>
              <a:rPr lang="ru-RU" sz="2400" b="1">
                <a:cs typeface="Arial" charset="0"/>
              </a:rPr>
              <a:t>?</a:t>
            </a:r>
            <a:endParaRPr lang="en-US" sz="2400" b="1">
              <a:cs typeface="Arial" charset="0"/>
            </a:endParaRPr>
          </a:p>
        </p:txBody>
      </p:sp>
      <p:sp>
        <p:nvSpPr>
          <p:cNvPr id="51216" name="TextBox 14"/>
          <p:cNvSpPr txBox="1">
            <a:spLocks noChangeArrowheads="1"/>
          </p:cNvSpPr>
          <p:nvPr/>
        </p:nvSpPr>
        <p:spPr bwMode="auto">
          <a:xfrm>
            <a:off x="8172450" y="3429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3" y="4643438"/>
            <a:ext cx="8713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6.For … breakfast I have … coffee with … milk.</a:t>
            </a:r>
            <a:endParaRPr lang="ru-RU" b="1">
              <a:cs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9750" y="4643438"/>
            <a:ext cx="7604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6. For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breakfast I have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coffee with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en-US" sz="2400" b="1">
                <a:cs typeface="Arial" charset="0"/>
              </a:rPr>
              <a:t>milk.</a:t>
            </a:r>
            <a:endParaRPr lang="ru-RU" sz="2400" b="1">
              <a:cs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8313" y="5143500"/>
            <a:ext cx="99361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cs typeface="Arial" charset="0"/>
              </a:rPr>
              <a:t>7.There is  …  proverb</a:t>
            </a:r>
            <a:r>
              <a:rPr lang="ru-RU" sz="2400" b="1">
                <a:cs typeface="Arial" charset="0"/>
              </a:rPr>
              <a:t>: «</a:t>
            </a:r>
            <a:r>
              <a:rPr lang="en-US" sz="2400" b="1">
                <a:cs typeface="Arial" charset="0"/>
              </a:rPr>
              <a:t>After … dinner sleep awhile, </a:t>
            </a:r>
          </a:p>
          <a:p>
            <a:r>
              <a:rPr lang="en-US" sz="2400" b="1">
                <a:cs typeface="Arial" charset="0"/>
              </a:rPr>
              <a:t>after … supper walk … mile</a:t>
            </a:r>
            <a:r>
              <a:rPr lang="ru-RU" sz="2400" b="1">
                <a:cs typeface="Arial" charset="0"/>
              </a:rPr>
              <a:t>»</a:t>
            </a:r>
            <a:r>
              <a:rPr lang="en-US" b="1">
                <a:cs typeface="Arial" charset="0"/>
              </a:rPr>
              <a:t>.</a:t>
            </a:r>
            <a:endParaRPr lang="ru-RU" b="1">
              <a:cs typeface="Arial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0063" y="5143500"/>
            <a:ext cx="94567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LI" sz="2400" b="1">
                <a:cs typeface="Arial" charset="0"/>
              </a:rPr>
              <a:t>7. T</a:t>
            </a:r>
            <a:r>
              <a:rPr lang="en-US" sz="2400" b="1">
                <a:cs typeface="Arial" charset="0"/>
              </a:rPr>
              <a:t>here is  a  proverb</a:t>
            </a:r>
            <a:r>
              <a:rPr lang="ru-RU" sz="2400" b="1">
                <a:cs typeface="Arial" charset="0"/>
              </a:rPr>
              <a:t>: «</a:t>
            </a:r>
            <a:r>
              <a:rPr lang="en-US" sz="2400" b="1">
                <a:cs typeface="Arial" charset="0"/>
              </a:rPr>
              <a:t>After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dinner sleep awhile, after</a:t>
            </a:r>
            <a:r>
              <a:rPr lang="en-US" sz="2400" b="1">
                <a:solidFill>
                  <a:srgbClr val="C00000"/>
                </a:solidFill>
                <a:cs typeface="Arial" charset="0"/>
              </a:rPr>
              <a:t> </a:t>
            </a:r>
          </a:p>
          <a:p>
            <a:r>
              <a:rPr lang="ru-RU" sz="2400" b="1" u="sng">
                <a:solidFill>
                  <a:srgbClr val="C00000"/>
                </a:solidFill>
                <a:cs typeface="Arial" charset="0"/>
                <a:sym typeface="Wingdings 2" pitchFamily="18" charset="2"/>
              </a:rPr>
              <a:t> </a:t>
            </a:r>
            <a:r>
              <a:rPr lang="en-US" sz="2400" b="1">
                <a:cs typeface="Arial" charset="0"/>
              </a:rPr>
              <a:t>supper walk  a mile</a:t>
            </a:r>
            <a:r>
              <a:rPr lang="ru-RU" sz="2400" b="1">
                <a:cs typeface="Arial" charset="0"/>
              </a:rPr>
              <a:t>»</a:t>
            </a:r>
            <a:r>
              <a:rPr lang="en-US" sz="2400" b="1">
                <a:cs typeface="Arial" charset="0"/>
              </a:rPr>
              <a:t>.</a:t>
            </a:r>
            <a:endParaRPr lang="ru-RU" sz="2400" b="1">
              <a:cs typeface="Arial" charset="0"/>
            </a:endParaRPr>
          </a:p>
        </p:txBody>
      </p:sp>
      <p:pic>
        <p:nvPicPr>
          <p:cNvPr id="51223" name="Рисунок 11" descr="i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5805488"/>
            <a:ext cx="78581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0" grpId="0"/>
      <p:bldP spid="8" grpId="0"/>
      <p:bldP spid="9" grpId="0"/>
      <p:bldP spid="11" grpId="0"/>
      <p:bldP spid="12" grpId="0"/>
      <p:bldP spid="14" grpId="0"/>
      <p:bldP spid="16" grpId="0"/>
      <p:bldP spid="17" grpId="0"/>
      <p:bldP spid="18" grpId="0"/>
      <p:bldP spid="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Box 2"/>
          <p:cNvSpPr txBox="1">
            <a:spLocks noChangeArrowheads="1"/>
          </p:cNvSpPr>
          <p:nvPr/>
        </p:nvSpPr>
        <p:spPr bwMode="auto">
          <a:xfrm>
            <a:off x="357188" y="1143000"/>
            <a:ext cx="84296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C0000"/>
                </a:solidFill>
                <a:latin typeface="Arial Black" pitchFamily="34" charset="0"/>
              </a:rPr>
              <a:t>МЫ УВЕРЕНЫ, ЧТО ТЕПЕРЬ ВЫ СТАЛИ </a:t>
            </a:r>
            <a:endParaRPr lang="en-US" sz="2800" b="1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endParaRPr lang="en-US" sz="2800" b="1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r>
              <a:rPr lang="ru-RU" sz="2800" b="1" dirty="0">
                <a:solidFill>
                  <a:srgbClr val="CC0000"/>
                </a:solidFill>
                <a:latin typeface="Arial Black" pitchFamily="34" charset="0"/>
              </a:rPr>
              <a:t>НАСТОЯЩИМИ ЭКПРЕТАМИ В ТЕМЕ</a:t>
            </a:r>
          </a:p>
          <a:p>
            <a:pPr algn="ctr"/>
            <a:endParaRPr lang="en-US" sz="2800" b="1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r>
              <a:rPr lang="ru-RU" sz="2800" b="1" dirty="0">
                <a:solidFill>
                  <a:srgbClr val="CC0000"/>
                </a:solidFill>
                <a:latin typeface="Arial Black" pitchFamily="34" charset="0"/>
              </a:rPr>
              <a:t>«АРТИКЛИ В АНГЛИЙСКОМ ЯЗЫКЕ», ПОЭТОМУ </a:t>
            </a:r>
            <a:endParaRPr lang="en-US" sz="2800" b="1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endParaRPr lang="en-US" sz="2800" b="1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r>
              <a:rPr lang="ru-RU" sz="2800" b="1" dirty="0">
                <a:solidFill>
                  <a:srgbClr val="CC0000"/>
                </a:solidFill>
                <a:latin typeface="Arial Black" pitchFamily="34" charset="0"/>
              </a:rPr>
              <a:t>ПРЕДЛАГАЕМ ВАМ ПРОВЕРИТЬ СВОИ ЗНАНИЯ В </a:t>
            </a:r>
            <a:endParaRPr lang="en-US" sz="2800" b="1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endParaRPr lang="en-US" sz="2800" b="1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r>
              <a:rPr lang="ru-RU" sz="2800" b="1" dirty="0">
                <a:solidFill>
                  <a:srgbClr val="CC0000"/>
                </a:solidFill>
                <a:latin typeface="Arial Black" pitchFamily="34" charset="0"/>
              </a:rPr>
              <a:t>ИНТЕЛЛЕКТУАЛЬНОЙ ИГРЕ </a:t>
            </a:r>
            <a:endParaRPr lang="en-US" sz="2800" b="1" dirty="0">
              <a:solidFill>
                <a:srgbClr val="CC0000"/>
              </a:solidFill>
              <a:latin typeface="Arial Black" pitchFamily="34" charset="0"/>
            </a:endParaRPr>
          </a:p>
          <a:p>
            <a:pPr algn="ctr"/>
            <a:r>
              <a:rPr lang="en-US" sz="2800" b="1" dirty="0">
                <a:solidFill>
                  <a:srgbClr val="CC0000"/>
                </a:solidFill>
                <a:latin typeface="Arial Black" pitchFamily="34" charset="0"/>
                <a:hlinkClick r:id="rId3" action="ppaction://hlinkpres?slideindex=1&amp;slidetitle="/>
              </a:rPr>
              <a:t>“BIG BOARD GAME”</a:t>
            </a:r>
            <a:endParaRPr lang="ru-RU" b="1" dirty="0">
              <a:solidFill>
                <a:srgbClr val="CC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57200" y="500063"/>
            <a:ext cx="8229600" cy="571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Monotype Corsiva" pitchFamily="66" charset="0"/>
              </a:rPr>
              <a:t>Использованные ресурсы</a:t>
            </a:r>
          </a:p>
        </p:txBody>
      </p:sp>
      <p:sp>
        <p:nvSpPr>
          <p:cNvPr id="38915" name="Содержимое 5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51435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u-RU" dirty="0" smtClean="0">
                <a:hlinkClick r:id="rId3"/>
              </a:rPr>
              <a:t>http://study-english.info/exercises-article.php#ixzz2qmLsjjDJ</a:t>
            </a:r>
            <a:r>
              <a:rPr lang="ru-RU" dirty="0" smtClean="0"/>
              <a:t>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u-RU" dirty="0" smtClean="0"/>
              <a:t> http://study-english.info/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u-RU" dirty="0" smtClean="0">
                <a:hlinkClick r:id="rId3"/>
              </a:rPr>
              <a:t>http://study-english.info/exercises-article.php#ixzz2qmLJ2HQd</a:t>
            </a:r>
            <a:r>
              <a:rPr lang="ru-RU" dirty="0" smtClean="0"/>
              <a:t> </a:t>
            </a:r>
          </a:p>
          <a:p>
            <a:pPr marL="514350" indent="-514350" eaLnBrk="1" hangingPunct="1">
              <a:buFont typeface="Arial" charset="0"/>
              <a:buAutoNum type="arabicPeriod"/>
              <a:defRPr/>
            </a:pPr>
            <a:r>
              <a:rPr lang="ru-RU" dirty="0" smtClean="0"/>
              <a:t>http://study-english.info/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" y="428625"/>
            <a:ext cx="8143875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Артикли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200" b="1" dirty="0" err="1">
                <a:solidFill>
                  <a:srgbClr val="C00000"/>
                </a:solidFill>
                <a:latin typeface="Monotype Corsiva" pitchFamily="66" charset="0"/>
              </a:rPr>
              <a:t>a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 </a:t>
            </a:r>
            <a:r>
              <a:rPr lang="ru-RU" sz="3200" b="1" dirty="0">
                <a:latin typeface="Monotype Corsiva" pitchFamily="66" charset="0"/>
              </a:rPr>
              <a:t>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200" b="1" dirty="0" err="1">
                <a:solidFill>
                  <a:srgbClr val="C00000"/>
                </a:solidFill>
                <a:latin typeface="Monotype Corsiva" pitchFamily="66" charset="0"/>
              </a:rPr>
              <a:t>an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200" b="1" dirty="0">
                <a:latin typeface="Monotype Corsiva" pitchFamily="66" charset="0"/>
              </a:rPr>
              <a:t>носят название 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неопределенного </a:t>
            </a:r>
            <a:r>
              <a:rPr lang="ru-RU" sz="3200" b="1" dirty="0">
                <a:latin typeface="Monotype Corsiva" pitchFamily="66" charset="0"/>
              </a:rPr>
              <a:t>артикля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en-US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(</a:t>
            </a:r>
            <a:r>
              <a:rPr lang="ru-RU" sz="3200" b="1" dirty="0" err="1">
                <a:latin typeface="Monotype Corsiva" pitchFamily="66" charset="0"/>
              </a:rPr>
              <a:t>the</a:t>
            </a:r>
            <a:r>
              <a:rPr lang="ru-RU" sz="3200" b="1" dirty="0">
                <a:latin typeface="Monotype Corsiva" pitchFamily="66" charset="0"/>
              </a:rPr>
              <a:t> </a:t>
            </a:r>
            <a:r>
              <a:rPr lang="ru-RU" sz="3200" b="1" dirty="0" err="1">
                <a:latin typeface="Monotype Corsiva" pitchFamily="66" charset="0"/>
              </a:rPr>
              <a:t>Indefinite</a:t>
            </a:r>
            <a:r>
              <a:rPr lang="ru-RU" sz="3200" b="1" dirty="0">
                <a:latin typeface="Monotype Corsiva" pitchFamily="66" charset="0"/>
              </a:rPr>
              <a:t> </a:t>
            </a:r>
            <a:r>
              <a:rPr lang="ru-RU" sz="3200" b="1" dirty="0" err="1">
                <a:latin typeface="Monotype Corsiva" pitchFamily="66" charset="0"/>
              </a:rPr>
              <a:t>Article</a:t>
            </a:r>
            <a:r>
              <a:rPr lang="ru-RU" sz="3200" b="1" dirty="0">
                <a:latin typeface="Monotype Corsiva" pitchFamily="66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      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solidFill>
                  <a:srgbClr val="C00000"/>
                </a:solidFill>
                <a:latin typeface="Monotype Corsiva" pitchFamily="66" charset="0"/>
              </a:rPr>
              <a:t>The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 </a:t>
            </a:r>
            <a:r>
              <a:rPr lang="ru-RU" sz="3200" b="1" dirty="0">
                <a:latin typeface="Monotype Corsiva" pitchFamily="66" charset="0"/>
              </a:rPr>
              <a:t>носит название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определенного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200" b="1" dirty="0">
                <a:latin typeface="Monotype Corsiva" pitchFamily="66" charset="0"/>
              </a:rPr>
              <a:t>артикля </a:t>
            </a:r>
            <a:endParaRPr lang="en-US" sz="3200" b="1" dirty="0"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3200" b="1" dirty="0" err="1">
                <a:latin typeface="Monotype Corsiva" pitchFamily="66" charset="0"/>
              </a:rPr>
              <a:t>the</a:t>
            </a:r>
            <a:r>
              <a:rPr lang="ru-RU" sz="3200" b="1" dirty="0">
                <a:latin typeface="Monotype Corsiva" pitchFamily="66" charset="0"/>
              </a:rPr>
              <a:t> </a:t>
            </a:r>
            <a:r>
              <a:rPr lang="ru-RU" sz="3200" b="1" dirty="0" err="1">
                <a:latin typeface="Monotype Corsiva" pitchFamily="66" charset="0"/>
              </a:rPr>
              <a:t>Definite</a:t>
            </a:r>
            <a:r>
              <a:rPr lang="ru-RU" sz="3200" b="1" dirty="0">
                <a:latin typeface="Monotype Corsiva" pitchFamily="66" charset="0"/>
              </a:rPr>
              <a:t> </a:t>
            </a:r>
            <a:r>
              <a:rPr lang="ru-RU" sz="3200" b="1" dirty="0" err="1">
                <a:latin typeface="Monotype Corsiva" pitchFamily="66" charset="0"/>
              </a:rPr>
              <a:t>Article</a:t>
            </a:r>
            <a:r>
              <a:rPr lang="ru-RU" sz="3200" b="1" dirty="0">
                <a:latin typeface="Monotype Corsiva" pitchFamily="66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      </a:t>
            </a:r>
            <a:endParaRPr lang="en-US" sz="3200" b="1" dirty="0">
              <a:latin typeface="Monotype Corsiva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Рассмотрим три случая: когда перед существительным употребляется неопределенный артикль, когда употребляется определенный артикль, и когда артикль перед существительным </a:t>
            </a:r>
            <a:endParaRPr lang="en-US" sz="3200" b="1" dirty="0">
              <a:latin typeface="Monotype Corsiva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Monotype Corsiva" pitchFamily="66" charset="0"/>
              </a:rPr>
              <a:t>      </a:t>
            </a:r>
            <a:r>
              <a:rPr lang="ru-RU" sz="3200" b="1" dirty="0">
                <a:latin typeface="Monotype Corsiva" pitchFamily="66" charset="0"/>
              </a:rPr>
              <a:t>не употребляется</a:t>
            </a:r>
            <a:r>
              <a:rPr lang="en-US" sz="3200" b="1" dirty="0">
                <a:latin typeface="Monotype Corsiva" pitchFamily="66" charset="0"/>
              </a:rPr>
              <a:t> </a:t>
            </a:r>
            <a:r>
              <a:rPr lang="ru-RU" sz="3200" b="1" dirty="0">
                <a:latin typeface="Monotype Corsiva" pitchFamily="66" charset="0"/>
              </a:rPr>
              <a:t>.</a:t>
            </a:r>
            <a:r>
              <a:rPr lang="en-US" sz="3200" b="1" dirty="0">
                <a:latin typeface="Monotype Corsiva" pitchFamily="66" charset="0"/>
              </a:rPr>
              <a:t>            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8" y="500063"/>
            <a:ext cx="8358187" cy="434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Употребление неопределенного артикля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Неопределенный артикль употребляется с 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исчисляемыми существительными в единственном числе. </a:t>
            </a:r>
            <a:r>
              <a:rPr lang="ru-RU" sz="3200" b="1" dirty="0">
                <a:latin typeface="Monotype Corsiva" pitchFamily="66" charset="0"/>
              </a:rPr>
              <a:t>Во множественном числе не употребляется, иногда заменяется неопределенными местоимениями </a:t>
            </a:r>
            <a:r>
              <a:rPr lang="ru-RU" sz="3200" b="1" dirty="0" err="1">
                <a:latin typeface="Monotype Corsiva" pitchFamily="66" charset="0"/>
              </a:rPr>
              <a:t>some</a:t>
            </a:r>
            <a:r>
              <a:rPr lang="ru-RU" sz="3200" b="1" dirty="0">
                <a:latin typeface="Monotype Corsiva" pitchFamily="66" charset="0"/>
              </a:rPr>
              <a:t> (несколько) </a:t>
            </a:r>
            <a:r>
              <a:rPr lang="ru-RU" sz="3200" b="1" dirty="0" err="1">
                <a:latin typeface="Monotype Corsiva" pitchFamily="66" charset="0"/>
              </a:rPr>
              <a:t>any</a:t>
            </a:r>
            <a:r>
              <a:rPr lang="ru-RU" sz="3200" b="1" dirty="0">
                <a:latin typeface="Monotype Corsiva" pitchFamily="66" charset="0"/>
              </a:rPr>
              <a:t> (любой, всякий).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42938" y="785813"/>
            <a:ext cx="7929562" cy="5294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Существительное с неопределенным артиклем представляет собой название предмета вообще, а не название конкретного предмета. Например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atin typeface="Monotype Corsiva" pitchFamily="66" charset="0"/>
              </a:rPr>
              <a:t>a</a:t>
            </a:r>
            <a:r>
              <a:rPr lang="ru-RU" sz="3200" b="1" dirty="0">
                <a:latin typeface="Monotype Corsiva" pitchFamily="66" charset="0"/>
              </a:rPr>
              <a:t> </a:t>
            </a:r>
            <a:r>
              <a:rPr lang="ru-RU" sz="3200" b="1" dirty="0" err="1">
                <a:latin typeface="Monotype Corsiva" pitchFamily="66" charset="0"/>
              </a:rPr>
              <a:t>student</a:t>
            </a:r>
            <a:r>
              <a:rPr lang="en-US" sz="3200" b="1" dirty="0">
                <a:latin typeface="Monotype Corsiva" pitchFamily="66" charset="0"/>
              </a:rPr>
              <a:t> </a:t>
            </a:r>
            <a:r>
              <a:rPr lang="ru-RU" sz="3200" b="1" dirty="0">
                <a:latin typeface="Monotype Corsiva" pitchFamily="66" charset="0"/>
              </a:rPr>
              <a:t>вызывает представление о студенте вообще, то есть об учащемся высшего учебного заведения, но не об определенном лице.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Значение неопределенного артикля можно выразить в русском языке такими словами как </a:t>
            </a:r>
            <a:r>
              <a:rPr lang="ru-RU" sz="3200" b="1" dirty="0">
                <a:solidFill>
                  <a:srgbClr val="C00000"/>
                </a:solidFill>
                <a:latin typeface="Monotype Corsiva" pitchFamily="66" charset="0"/>
              </a:rPr>
              <a:t>один, один из, какой-то, какой-нибудь, некий, всякий, любой, каждый.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428625" y="1071563"/>
            <a:ext cx="82153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Monotype Corsiva" pitchFamily="66" charset="0"/>
              </a:rPr>
              <a:t>Существует два вида неопределенного артикля:</a:t>
            </a:r>
            <a:endParaRPr lang="en-US" sz="4000" b="1" dirty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err="1">
                <a:solidFill>
                  <a:srgbClr val="C00000"/>
                </a:solidFill>
                <a:latin typeface="Monotype Corsiva" pitchFamily="66" charset="0"/>
              </a:rPr>
              <a:t>a</a:t>
            </a:r>
            <a:r>
              <a:rPr lang="ru-RU" sz="4000" b="1" dirty="0">
                <a:solidFill>
                  <a:srgbClr val="C00000"/>
                </a:solidFill>
                <a:latin typeface="Monotype Corsiva" pitchFamily="66" charset="0"/>
              </a:rPr>
              <a:t> — </a:t>
            </a:r>
            <a:r>
              <a:rPr lang="ru-RU" sz="4000" b="1" dirty="0">
                <a:latin typeface="Monotype Corsiva" pitchFamily="66" charset="0"/>
              </a:rPr>
              <a:t>употребляется перед словами, начинающимися с согласной.</a:t>
            </a:r>
            <a:br>
              <a:rPr lang="ru-RU" sz="4000" b="1" dirty="0">
                <a:latin typeface="Monotype Corsiva" pitchFamily="66" charset="0"/>
              </a:rPr>
            </a:br>
            <a:r>
              <a:rPr lang="ru-RU" sz="4000" b="1" dirty="0" err="1">
                <a:solidFill>
                  <a:srgbClr val="C00000"/>
                </a:solidFill>
                <a:latin typeface="Monotype Corsiva" pitchFamily="66" charset="0"/>
              </a:rPr>
              <a:t>an</a:t>
            </a:r>
            <a:r>
              <a:rPr lang="ru-RU" sz="4000" b="1" dirty="0">
                <a:solidFill>
                  <a:srgbClr val="C00000"/>
                </a:solidFill>
                <a:latin typeface="Monotype Corsiva" pitchFamily="66" charset="0"/>
              </a:rPr>
              <a:t> — </a:t>
            </a:r>
            <a:r>
              <a:rPr lang="ru-RU" sz="4000" b="1" dirty="0">
                <a:latin typeface="Monotype Corsiva" pitchFamily="66" charset="0"/>
              </a:rPr>
              <a:t>употребляется перед словами, начинающимися с гласной</a:t>
            </a:r>
            <a:endParaRPr lang="ru-RU" sz="4000" dirty="0">
              <a:latin typeface="Calibri" pitchFamily="34" charset="0"/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6227763" y="5929313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  <a:hlinkClick r:id="rId3" action="ppaction://hlinksldjump"/>
              </a:rPr>
              <a:t>УПРАЖНЕНИЯ</a:t>
            </a:r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14438" y="1428750"/>
            <a:ext cx="3500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1.ELEPHANT</a:t>
            </a:r>
            <a:endParaRPr lang="ru-RU" sz="2800" b="1"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4438" y="1412875"/>
            <a:ext cx="4357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cs typeface="Arial" charset="0"/>
              </a:rPr>
              <a:t>1. </a:t>
            </a:r>
            <a:r>
              <a:rPr lang="en-US" sz="2800" b="1" dirty="0">
                <a:solidFill>
                  <a:srgbClr val="C00000"/>
                </a:solidFill>
                <a:cs typeface="Arial" charset="0"/>
              </a:rPr>
              <a:t>AN</a:t>
            </a:r>
            <a:r>
              <a:rPr lang="en-US" sz="2800" b="1" dirty="0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 dirty="0">
                <a:cs typeface="Arial" charset="0"/>
              </a:rPr>
              <a:t>ELEPHANT</a:t>
            </a:r>
            <a:endParaRPr lang="ru-RU" sz="2800" b="1" dirty="0"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4438" y="2071688"/>
            <a:ext cx="3786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2. UNIVERSITY</a:t>
            </a:r>
            <a:endParaRPr lang="ru-RU" sz="2800" b="1"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4438" y="2060575"/>
            <a:ext cx="3357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2.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UNIVERSITY</a:t>
            </a:r>
            <a:endParaRPr lang="ru-RU" sz="2800" b="1"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4438" y="2643188"/>
            <a:ext cx="371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3. UMBRELLA</a:t>
            </a:r>
            <a:endParaRPr lang="ru-RU" sz="2800" b="1"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4438" y="2636838"/>
            <a:ext cx="3929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3.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AN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UMBRELLA</a:t>
            </a:r>
            <a:endParaRPr lang="ru-RU" sz="2800" b="1"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14438" y="3214688"/>
            <a:ext cx="2786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4. BANANA</a:t>
            </a:r>
            <a:endParaRPr lang="ru-RU" sz="2800" b="1"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4438" y="3213100"/>
            <a:ext cx="3071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4.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BANANA</a:t>
            </a:r>
            <a:endParaRPr lang="ru-RU" sz="2800" b="1">
              <a:cs typeface="Arial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0" y="3786188"/>
            <a:ext cx="2500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12. TICKET</a:t>
            </a:r>
            <a:endParaRPr lang="ru-RU" sz="2800" b="1">
              <a:cs typeface="Aria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0" y="3789363"/>
            <a:ext cx="2643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12.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TICKET</a:t>
            </a:r>
            <a:endParaRPr lang="ru-RU" sz="2800" b="1">
              <a:cs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4357688"/>
            <a:ext cx="2500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13. HAND</a:t>
            </a:r>
            <a:endParaRPr lang="ru-RU" sz="2800" b="1">
              <a:cs typeface="Arial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0" y="4365625"/>
            <a:ext cx="2357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13.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HAND</a:t>
            </a:r>
            <a:endParaRPr lang="ru-RU" sz="2800" b="1">
              <a:cs typeface="Arial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15000" y="4929188"/>
            <a:ext cx="2214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14. UNIT</a:t>
            </a:r>
            <a:endParaRPr lang="ru-RU" sz="2800" b="1">
              <a:cs typeface="Arial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15000" y="4941888"/>
            <a:ext cx="2214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14.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UNIT</a:t>
            </a:r>
            <a:endParaRPr lang="ru-RU" sz="2800" b="1">
              <a:cs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15000" y="1428750"/>
            <a:ext cx="1785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8. EXAM</a:t>
            </a:r>
            <a:endParaRPr lang="ru-RU" sz="2800" b="1">
              <a:cs typeface="Arial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15000" y="1412875"/>
            <a:ext cx="2368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8.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AN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EXAM</a:t>
            </a:r>
            <a:endParaRPr lang="ru-RU" sz="2800" b="1">
              <a:cs typeface="Arial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15000" y="2071688"/>
            <a:ext cx="2243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9. SCHOOL</a:t>
            </a:r>
            <a:endParaRPr lang="ru-RU" sz="2800" b="1">
              <a:cs typeface="Arial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15000" y="2060575"/>
            <a:ext cx="2524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9.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SCHOOL</a:t>
            </a:r>
            <a:endParaRPr lang="ru-RU" sz="2800" b="1">
              <a:cs typeface="Arial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715000" y="2643188"/>
            <a:ext cx="2928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10. ORANGE</a:t>
            </a:r>
            <a:endParaRPr lang="ru-RU" sz="2800" b="1">
              <a:cs typeface="Arial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15000" y="2636838"/>
            <a:ext cx="3071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10.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AN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ORANGE</a:t>
            </a:r>
            <a:endParaRPr lang="ru-RU" sz="2800" b="1">
              <a:cs typeface="Arial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15000" y="3214688"/>
            <a:ext cx="2571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11. X-RAY</a:t>
            </a:r>
            <a:endParaRPr lang="ru-RU" sz="2800" b="1">
              <a:cs typeface="Arial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715000" y="3213100"/>
            <a:ext cx="3143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11.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AN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X-RAY</a:t>
            </a:r>
            <a:endParaRPr lang="ru-RU" sz="2800" b="1">
              <a:cs typeface="Arial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4438" y="3786188"/>
            <a:ext cx="357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5. HONEST MAN</a:t>
            </a:r>
            <a:endParaRPr lang="ru-RU" sz="2800" b="1">
              <a:cs typeface="Arial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4438" y="3789363"/>
            <a:ext cx="4214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5.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AN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HONEST MAN</a:t>
            </a:r>
            <a:endParaRPr lang="ru-RU" sz="2800" b="1">
              <a:cs typeface="Arial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4438" y="4357688"/>
            <a:ext cx="4737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6. ONE-HOUR LESSON</a:t>
            </a:r>
            <a:endParaRPr lang="ru-RU" sz="2800" b="1">
              <a:cs typeface="Arial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14438" y="4365625"/>
            <a:ext cx="458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6.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cs typeface="Arial" charset="0"/>
              </a:rPr>
              <a:t>ONE-HOUR LESSON</a:t>
            </a:r>
            <a:endParaRPr lang="ru-RU" sz="2800" b="1">
              <a:cs typeface="Arial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187450" y="4941888"/>
            <a:ext cx="4221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7. EUROPEAN COUTRY</a:t>
            </a:r>
            <a:endParaRPr lang="ru-RU" sz="2800" b="1">
              <a:cs typeface="Arial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214438" y="4941888"/>
            <a:ext cx="5053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cs typeface="Arial" charset="0"/>
              </a:rPr>
              <a:t>7.</a:t>
            </a:r>
            <a:r>
              <a:rPr lang="en-US" sz="2800" b="1">
                <a:solidFill>
                  <a:srgbClr val="403152"/>
                </a:solidFill>
                <a:cs typeface="Arial" charset="0"/>
              </a:rPr>
              <a:t> </a:t>
            </a:r>
            <a:r>
              <a:rPr lang="en-US" sz="2800" b="1">
                <a:solidFill>
                  <a:srgbClr val="C00000"/>
                </a:solidFill>
                <a:cs typeface="Arial" charset="0"/>
              </a:rPr>
              <a:t>A </a:t>
            </a:r>
            <a:r>
              <a:rPr lang="en-US" sz="2800" b="1">
                <a:cs typeface="Arial" charset="0"/>
              </a:rPr>
              <a:t>EUROPEAN COUTRY</a:t>
            </a:r>
            <a:endParaRPr lang="ru-RU" sz="2800" b="1">
              <a:cs typeface="Arial" charset="0"/>
            </a:endParaRPr>
          </a:p>
        </p:txBody>
      </p:sp>
      <p:sp>
        <p:nvSpPr>
          <p:cNvPr id="23582" name="TextBox 31"/>
          <p:cNvSpPr txBox="1">
            <a:spLocks noChangeArrowheads="1"/>
          </p:cNvSpPr>
          <p:nvPr/>
        </p:nvSpPr>
        <p:spPr bwMode="auto">
          <a:xfrm>
            <a:off x="1643063" y="620713"/>
            <a:ext cx="585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3333FF"/>
                </a:solidFill>
                <a:latin typeface="Calibri" pitchFamily="34" charset="0"/>
              </a:rPr>
              <a:t>Выберите</a:t>
            </a:r>
            <a:r>
              <a:rPr lang="en-US" sz="2800" b="1" i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</a:rPr>
              <a:t>A</a:t>
            </a:r>
            <a:r>
              <a:rPr lang="en-US" sz="2800" b="1" i="1" dirty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ru-RU" sz="2800" b="1" i="1" dirty="0" smtClean="0">
                <a:solidFill>
                  <a:srgbClr val="3333FF"/>
                </a:solidFill>
                <a:latin typeface="Calibri" pitchFamily="34" charset="0"/>
              </a:rPr>
              <a:t>или</a:t>
            </a:r>
            <a:r>
              <a:rPr lang="en-US" sz="2800" b="1" i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Calibri" pitchFamily="34" charset="0"/>
              </a:rPr>
              <a:t>AN</a:t>
            </a:r>
            <a:endParaRPr lang="ru-RU" sz="28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785813" y="428625"/>
            <a:ext cx="7786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C00000"/>
                </a:solidFill>
                <a:latin typeface="Calibri" pitchFamily="34" charset="0"/>
              </a:rPr>
              <a:t>СЛУЧАИ УПОТРЕБЛЕНИЯ НЕОПРЕДЕЛЕННОГО АРТИКЛЯ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857250"/>
            <a:ext cx="8429625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Перед существительными, обозначающими время, количество, цена и т.д.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I bought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a kilogram of sugar.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Summer comes once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a year.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Перед словами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dozen, hundred, thousand, million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I want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a dozen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of eggs.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Перед словами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few, little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в значении немного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There were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a few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apples in the tree.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4.</a:t>
            </a:r>
            <a:r>
              <a:rPr lang="en-US" dirty="0">
                <a:latin typeface="+mn-lt"/>
              </a:rPr>
              <a:t>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После слов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many, such, quite, rather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с последующим существительным в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единственном числе: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He is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such a clever boy.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5.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После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what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в восклицательных предложениях: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+mn-lt"/>
              </a:rPr>
              <a:t>What a nice day!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6.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После глаголов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be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и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have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She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is a teacher.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7.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Перед существительным в приложении: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Pete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, a sixth-form pupil,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is our best chess player.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8.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Часто используется в значении каждый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+mn-lt"/>
              </a:rPr>
              <a:t>A child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can understand it.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dirty="0">
                <a:solidFill>
                  <a:srgbClr val="C00000"/>
                </a:solidFill>
                <a:latin typeface="+mn-lt"/>
              </a:rPr>
              <a:t>(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every child)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          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9.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После прилагательных, перед которыми стоят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so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и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too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      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It is not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so simple a question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as it seems.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24580" name="Picture 2" descr="C:\Users\User\Загрузка\Фоны для презентаций. 105 штук\Фоны для презентаций. 105 штук\6825806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58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28750" y="5357813"/>
            <a:ext cx="714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10.  This is ... bag. ... bag is brown. It is my sis­ter's ... bag. And this is my ... bag. It is ... yellow. </a:t>
            </a:r>
            <a:endParaRPr lang="ru-RU">
              <a:latin typeface="Arial Black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0" y="1143000"/>
            <a:ext cx="4643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>
                <a:latin typeface="Arial Black" pitchFamily="34" charset="0"/>
              </a:rPr>
              <a:t>1. </a:t>
            </a:r>
            <a:r>
              <a:rPr lang="en-US" b="1">
                <a:latin typeface="Arial Black" pitchFamily="34" charset="0"/>
              </a:rPr>
              <a:t>This is ... pen. ... pen is red. </a:t>
            </a:r>
            <a:endParaRPr lang="ru-RU" b="1">
              <a:latin typeface="Arial Black" pitchFamily="34" charset="0"/>
            </a:endParaRPr>
          </a:p>
          <a:p>
            <a:pPr marL="342900" indent="-342900"/>
            <a:endParaRPr lang="ru-RU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03350" y="1143000"/>
            <a:ext cx="416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 Black" pitchFamily="34" charset="0"/>
              </a:rPr>
              <a:t>1. </a:t>
            </a:r>
            <a:r>
              <a:rPr lang="en-US" b="1">
                <a:latin typeface="Arial Black" pitchFamily="34" charset="0"/>
              </a:rPr>
              <a:t>This is</a:t>
            </a:r>
            <a:r>
              <a:rPr lang="en-US" b="1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Arial Black" pitchFamily="34" charset="0"/>
              </a:rPr>
              <a:t>a</a:t>
            </a:r>
            <a:r>
              <a:rPr lang="en-US" b="1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 b="1">
                <a:latin typeface="Arial Black" pitchFamily="34" charset="0"/>
              </a:rPr>
              <a:t>pen.</a:t>
            </a:r>
            <a:r>
              <a:rPr lang="en-US" b="1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 b="1">
                <a:solidFill>
                  <a:srgbClr val="C00000"/>
                </a:solidFill>
                <a:latin typeface="Arial Black" pitchFamily="34" charset="0"/>
              </a:rPr>
              <a:t>The </a:t>
            </a:r>
            <a:r>
              <a:rPr lang="en-US" b="1">
                <a:latin typeface="Arial Black" pitchFamily="34" charset="0"/>
              </a:rPr>
              <a:t>pen is red.</a:t>
            </a:r>
            <a:endParaRPr lang="ru-RU" b="1">
              <a:latin typeface="Arial Black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28750" y="1500188"/>
            <a:ext cx="578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2. These are …pencils. ... pencils are black. </a:t>
            </a:r>
            <a:endParaRPr lang="ru-RU">
              <a:latin typeface="Arial Black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03350" y="1500188"/>
            <a:ext cx="644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2. These are pencils.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pencils are black.</a:t>
            </a:r>
            <a:endParaRPr lang="ru-RU">
              <a:latin typeface="Arial Black" pitchFamily="34" charset="0"/>
            </a:endParaRPr>
          </a:p>
        </p:txBody>
      </p:sp>
      <p:sp>
        <p:nvSpPr>
          <p:cNvPr id="24586" name="TextBox 12"/>
          <p:cNvSpPr txBox="1">
            <a:spLocks noChangeArrowheads="1"/>
          </p:cNvSpPr>
          <p:nvPr/>
        </p:nvSpPr>
        <p:spPr bwMode="auto">
          <a:xfrm>
            <a:off x="571500" y="500063"/>
            <a:ext cx="857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3333FF"/>
                </a:solidFill>
                <a:latin typeface="Calibri" pitchFamily="34" charset="0"/>
              </a:rPr>
              <a:t>Вставьте артикль, где необходимо.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28750" y="1857375"/>
            <a:ext cx="5097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>
                <a:latin typeface="Arial Black" pitchFamily="34" charset="0"/>
              </a:rPr>
              <a:t>3.</a:t>
            </a:r>
            <a:r>
              <a:rPr lang="en-US">
                <a:latin typeface="Arial Black" pitchFamily="34" charset="0"/>
              </a:rPr>
              <a:t> This is ... soup. ... soup is tasty. </a:t>
            </a:r>
            <a:endParaRPr lang="ru-RU">
              <a:latin typeface="Arial Black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03350" y="1857375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3. This is soup.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soup is tasty</a:t>
            </a:r>
            <a:r>
              <a:rPr lang="en-US">
                <a:latin typeface="Calibri" pitchFamily="34" charset="0"/>
              </a:rPr>
              <a:t>. </a:t>
            </a:r>
            <a:endParaRPr lang="ru-RU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03350" y="2205038"/>
            <a:ext cx="685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4. In the morning I eat ... sandwich and drink ... tea.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endParaRPr lang="ru-RU">
              <a:solidFill>
                <a:srgbClr val="403152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03350" y="2214563"/>
            <a:ext cx="731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4. In the morning I eat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a </a:t>
            </a:r>
            <a:r>
              <a:rPr lang="en-US">
                <a:latin typeface="Arial Black" pitchFamily="34" charset="0"/>
              </a:rPr>
              <a:t>sandwich and drink tea. </a:t>
            </a:r>
            <a:endParaRPr lang="ru-RU">
              <a:latin typeface="Arial Black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28750" y="2571750"/>
            <a:ext cx="7500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5. She gave me ... coffee and ... cake. ... coffee was hot. </a:t>
            </a:r>
          </a:p>
          <a:p>
            <a:pPr marL="342900" indent="-342900"/>
            <a:r>
              <a:rPr lang="en-US">
                <a:latin typeface="Arial Black" pitchFamily="34" charset="0"/>
              </a:rPr>
              <a:t>... cake was tasty. </a:t>
            </a:r>
            <a:endParaRPr lang="ru-RU">
              <a:latin typeface="Arial Black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403350" y="2571750"/>
            <a:ext cx="81835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5. She gave me coffee and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a </a:t>
            </a:r>
            <a:r>
              <a:rPr lang="en-US">
                <a:latin typeface="Arial Black" pitchFamily="34" charset="0"/>
              </a:rPr>
              <a:t>cake.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coffee was hot.</a:t>
            </a:r>
          </a:p>
          <a:p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cake was tasty</a:t>
            </a:r>
            <a:r>
              <a:rPr lang="en-US">
                <a:latin typeface="Calibri" pitchFamily="34" charset="0"/>
              </a:rPr>
              <a:t>. 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428750" y="3214688"/>
            <a:ext cx="481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6. Do you like ... ice-cream? </a:t>
            </a:r>
            <a:endParaRPr lang="ru-RU">
              <a:latin typeface="Arial Black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03350" y="3213100"/>
            <a:ext cx="5573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6. Do you like ice-cream? </a:t>
            </a:r>
            <a:endParaRPr lang="ru-RU">
              <a:latin typeface="Arial Black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28750" y="3571875"/>
            <a:ext cx="7596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7. I see ... book in your ... hand. Is ... book interesting? </a:t>
            </a:r>
            <a:endParaRPr lang="ru-RU">
              <a:latin typeface="Arial Black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403350" y="3571875"/>
            <a:ext cx="724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7. I see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a </a:t>
            </a:r>
            <a:r>
              <a:rPr lang="en-US">
                <a:latin typeface="Arial Black" pitchFamily="34" charset="0"/>
              </a:rPr>
              <a:t>book in your hand. Is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book interesting?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endParaRPr lang="ru-RU">
              <a:solidFill>
                <a:srgbClr val="403152"/>
              </a:solidFill>
              <a:latin typeface="Arial Black" pitchFamily="34" charset="0"/>
            </a:endParaRPr>
          </a:p>
        </p:txBody>
      </p:sp>
      <p:sp>
        <p:nvSpPr>
          <p:cNvPr id="24597" name="TextBox 26"/>
          <p:cNvSpPr txBox="1">
            <a:spLocks noChangeArrowheads="1"/>
          </p:cNvSpPr>
          <p:nvPr/>
        </p:nvSpPr>
        <p:spPr bwMode="auto">
          <a:xfrm>
            <a:off x="4643438" y="4572000"/>
            <a:ext cx="71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428750" y="3929063"/>
            <a:ext cx="73580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8. She bought ... meat, ... butter and ... potatoes yesterday. She also bought … cake. … cake was very tasty. We ate ... cake with ... tea. </a:t>
            </a:r>
            <a:endParaRPr lang="ru-RU">
              <a:latin typeface="Arial Black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403350" y="3929063"/>
            <a:ext cx="6883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8. She bought meat, butter and potatoes yesterday. She also bought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a </a:t>
            </a:r>
            <a:r>
              <a:rPr lang="en-US">
                <a:latin typeface="Arial Black" pitchFamily="34" charset="0"/>
              </a:rPr>
              <a:t>cake.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cake was very tasty. We ate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cake with tea.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endParaRPr lang="ru-RU">
              <a:solidFill>
                <a:srgbClr val="403152"/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428750" y="4786313"/>
            <a:ext cx="714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9. This is my ... table. On ... table I have ... book, two ... pencils, ... pen and ... paper. </a:t>
            </a:r>
            <a:endParaRPr lang="ru-RU">
              <a:latin typeface="Arial Black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403350" y="4786313"/>
            <a:ext cx="724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>
                <a:latin typeface="Arial Black" pitchFamily="34" charset="0"/>
              </a:rPr>
              <a:t>9. This is my table. On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 </a:t>
            </a:r>
            <a:r>
              <a:rPr lang="en-US">
                <a:latin typeface="Arial Black" pitchFamily="34" charset="0"/>
              </a:rPr>
              <a:t>table I have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a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book, two  pencils,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a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pen and paper. </a:t>
            </a:r>
            <a:endParaRPr lang="ru-RU">
              <a:latin typeface="Arial Black" pitchFamily="34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403350" y="5373688"/>
            <a:ext cx="70723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Black" pitchFamily="34" charset="0"/>
              </a:rPr>
              <a:t>10.  This is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a </a:t>
            </a:r>
            <a:r>
              <a:rPr lang="en-US">
                <a:latin typeface="Arial Black" pitchFamily="34" charset="0"/>
              </a:rPr>
              <a:t>bag.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solidFill>
                  <a:srgbClr val="C00000"/>
                </a:solidFill>
                <a:latin typeface="Arial Black" pitchFamily="34" charset="0"/>
              </a:rPr>
              <a:t>The</a:t>
            </a:r>
            <a:r>
              <a:rPr lang="en-US">
                <a:solidFill>
                  <a:srgbClr val="403152"/>
                </a:solidFill>
                <a:latin typeface="Arial Black" pitchFamily="34" charset="0"/>
              </a:rPr>
              <a:t> </a:t>
            </a:r>
            <a:r>
              <a:rPr lang="en-US">
                <a:latin typeface="Arial Black" pitchFamily="34" charset="0"/>
              </a:rPr>
              <a:t>bag is brown. It is my sister's bag. And this is my bag. It is yellow. </a:t>
            </a:r>
            <a:endParaRPr lang="ru-RU">
              <a:latin typeface="Arial Black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24603" name="Рисунок 33" descr="i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38" y="5929313"/>
            <a:ext cx="742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3870</Words>
  <Application>Microsoft Office PowerPoint</Application>
  <PresentationFormat>Экран (4:3)</PresentationFormat>
  <Paragraphs>477</Paragraphs>
  <Slides>35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Определенный артикль с именами собственными.</vt:lpstr>
      <vt:lpstr>Определенный артикль с именами собственными.</vt:lpstr>
      <vt:lpstr>Употребление  определенного артикля с именами собственными.</vt:lpstr>
      <vt:lpstr>Употребление  определенного артикля с именами собственными.</vt:lpstr>
      <vt:lpstr>Вставьте артикль, где необходимо: </vt:lpstr>
      <vt:lpstr>Найдите  в предложениях ошибки и исправьте их:</vt:lpstr>
      <vt:lpstr>Переведите на английский язык:</vt:lpstr>
      <vt:lpstr>Определённый артикль с   нарицательными существительными</vt:lpstr>
      <vt:lpstr>Употребление определённого артикля с   нарицательными существительными</vt:lpstr>
      <vt:lpstr>Нет артикля  с нарицательными существительными</vt:lpstr>
      <vt:lpstr>Вставьте артикль The, где необходимо. </vt:lpstr>
      <vt:lpstr>Вставьте артикли в пословицах, если необходимо.</vt:lpstr>
      <vt:lpstr>Использование артиклей с «застывшими словосочетаниями»</vt:lpstr>
      <vt:lpstr>Запомните следующие  конструкции и предложения:</vt:lpstr>
      <vt:lpstr>Вставьте артикль, где необходимо.</vt:lpstr>
      <vt:lpstr>Запомните следующие  застывшие словосочетания:</vt:lpstr>
      <vt:lpstr>Исправьте ошибки.</vt:lpstr>
      <vt:lpstr>Запомните следующие застывшие словосочетания:</vt:lpstr>
      <vt:lpstr>Вставьте артикль, где необходимо.</vt:lpstr>
      <vt:lpstr>Запомните следующие застывшие словосочетания:</vt:lpstr>
      <vt:lpstr>Вставьте артикль, где необходимо.</vt:lpstr>
      <vt:lpstr>Найдите в предложениях ошибки и исправьте их.</vt:lpstr>
      <vt:lpstr>Запомните следующие застывшие словосочетания  без артикля</vt:lpstr>
      <vt:lpstr>Вставьте артикль, где это необходимо.</vt:lpstr>
      <vt:lpstr>Слайд 34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156</cp:revision>
  <dcterms:created xsi:type="dcterms:W3CDTF">2013-11-20T11:54:21Z</dcterms:created>
  <dcterms:modified xsi:type="dcterms:W3CDTF">2014-01-26T17:11:21Z</dcterms:modified>
</cp:coreProperties>
</file>