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6" r:id="rId4"/>
    <p:sldId id="265" r:id="rId5"/>
    <p:sldId id="257" r:id="rId6"/>
    <p:sldId id="259" r:id="rId7"/>
    <p:sldId id="258" r:id="rId8"/>
    <p:sldId id="262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86" r:id="rId22"/>
    <p:sldId id="287" r:id="rId23"/>
    <p:sldId id="268" r:id="rId24"/>
    <p:sldId id="269" r:id="rId25"/>
    <p:sldId id="280" r:id="rId26"/>
    <p:sldId id="276" r:id="rId27"/>
    <p:sldId id="272" r:id="rId28"/>
    <p:sldId id="278" r:id="rId29"/>
    <p:sldId id="271" r:id="rId30"/>
    <p:sldId id="301" r:id="rId31"/>
    <p:sldId id="273" r:id="rId32"/>
    <p:sldId id="300" r:id="rId33"/>
    <p:sldId id="303" r:id="rId34"/>
    <p:sldId id="302" r:id="rId35"/>
    <p:sldId id="263" r:id="rId36"/>
    <p:sldId id="284" r:id="rId37"/>
    <p:sldId id="282" r:id="rId38"/>
    <p:sldId id="283" r:id="rId39"/>
    <p:sldId id="267" r:id="rId40"/>
    <p:sldId id="27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>
        <p:scale>
          <a:sx n="66" d="100"/>
          <a:sy n="66" d="100"/>
        </p:scale>
        <p:origin x="-152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5B65612-75A5-41B9-BB56-CDB05B6071D8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B72BD6A-E438-4042-BBD9-CF2D372DA3A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764704"/>
            <a:ext cx="8062912" cy="250869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                </a:t>
            </a:r>
            <a:r>
              <a:rPr lang="ru-RU" b="1" dirty="0" smtClean="0"/>
              <a:t>Урок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«Причины мутаций.     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Соматические и   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генеративные мутации»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437112"/>
            <a:ext cx="8062912" cy="17526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Подготовлен урок</a:t>
            </a:r>
          </a:p>
          <a:p>
            <a:pPr algn="l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преподавателем биологии </a:t>
            </a:r>
          </a:p>
          <a:p>
            <a:pPr algn="l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Медковой Е.Н.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31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Генные мутации: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sz="6000" dirty="0" smtClean="0">
                <a:solidFill>
                  <a:prstClr val="black"/>
                </a:solidFill>
                <a:latin typeface="Constantia"/>
              </a:rPr>
              <a:t>  Изменение </a:t>
            </a:r>
            <a:r>
              <a:rPr lang="ru-RU" sz="6000" u="sng" dirty="0">
                <a:solidFill>
                  <a:prstClr val="black"/>
                </a:solidFill>
                <a:latin typeface="Constantia"/>
              </a:rPr>
              <a:t>одного</a:t>
            </a:r>
            <a:r>
              <a:rPr lang="ru-RU" sz="6000" dirty="0">
                <a:solidFill>
                  <a:prstClr val="black"/>
                </a:solidFill>
                <a:latin typeface="Constantia"/>
              </a:rPr>
              <a:t> или </a:t>
            </a:r>
            <a:r>
              <a:rPr lang="ru-RU" sz="6000" u="sng" dirty="0">
                <a:solidFill>
                  <a:prstClr val="black"/>
                </a:solidFill>
                <a:latin typeface="Constantia"/>
              </a:rPr>
              <a:t>нескольких </a:t>
            </a:r>
            <a:r>
              <a:rPr lang="ru-RU" sz="6000" dirty="0">
                <a:solidFill>
                  <a:prstClr val="black"/>
                </a:solidFill>
                <a:latin typeface="Constantia"/>
              </a:rPr>
              <a:t>нуклеотидов пределах гена.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76608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pPr marL="324000"/>
            <a:r>
              <a:rPr lang="ru-RU" sz="4000" b="1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Серповидно-клеточная </a:t>
            </a:r>
            <a:r>
              <a:rPr lang="ru-RU" sz="4000" b="1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анемия -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4438273" cy="295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7" y="1124744"/>
            <a:ext cx="41997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800" dirty="0">
                <a:solidFill>
                  <a:prstClr val="black"/>
                </a:solidFill>
                <a:latin typeface="Constantia"/>
              </a:rPr>
              <a:t>наследственное заболевание, связанное </a:t>
            </a:r>
            <a:r>
              <a:rPr lang="ru-RU" sz="2800" dirty="0" smtClean="0">
                <a:solidFill>
                  <a:prstClr val="black"/>
                </a:solidFill>
                <a:latin typeface="Constantia"/>
              </a:rPr>
              <a:t>с </a:t>
            </a:r>
            <a:r>
              <a:rPr lang="ru-RU" sz="2800" dirty="0">
                <a:solidFill>
                  <a:prstClr val="black"/>
                </a:solidFill>
                <a:latin typeface="Constantia"/>
              </a:rPr>
              <a:t>нарушением строения белка  гемоглобина</a:t>
            </a:r>
            <a:r>
              <a:rPr lang="ru-RU" sz="2800" dirty="0">
                <a:solidFill>
                  <a:srgbClr val="002060"/>
                </a:solidFill>
                <a:latin typeface="Constantia"/>
              </a:rPr>
              <a:t>. </a:t>
            </a:r>
            <a:r>
              <a:rPr lang="ru-RU" sz="2800" dirty="0">
                <a:solidFill>
                  <a:prstClr val="black"/>
                </a:solidFill>
                <a:latin typeface="Constantia"/>
              </a:rPr>
              <a:t>Эритроциты под микроскопом имеют характерную серпообразную форму (форму серпа)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839" y="4941168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Constantia" pitchFamily="18" charset="0"/>
              </a:rPr>
              <a:t>           Больные </a:t>
            </a:r>
            <a:r>
              <a:rPr lang="ru-RU" sz="2800" dirty="0">
                <a:solidFill>
                  <a:prstClr val="black"/>
                </a:solidFill>
                <a:latin typeface="Constantia" pitchFamily="18" charset="0"/>
              </a:rPr>
              <a:t>серповидно-клеточной анемией обладают повышенной (хотя и не абсолютной) врожденной устойчивостью к заражению малярией.</a:t>
            </a:r>
          </a:p>
        </p:txBody>
      </p:sp>
    </p:spTree>
    <p:extLst>
      <p:ext uri="{BB962C8B-B14F-4D97-AF65-F5344CB8AC3E}">
        <p14:creationId xmlns:p14="http://schemas.microsoft.com/office/powerpoint/2010/main" val="25901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0820" y="318096"/>
            <a:ext cx="6699652" cy="785242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ln>
                  <a:noFill/>
                </a:ln>
                <a:solidFill>
                  <a:srgbClr val="92D050"/>
                </a:solidFill>
                <a:effectLst/>
                <a:latin typeface="Times New Roman" pitchFamily="18" charset="0"/>
                <a:cs typeface="Times New Roman" pitchFamily="18" charset="0"/>
              </a:rPr>
              <a:t>Примеры генных мутаций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468462" cy="500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9827" y="3441680"/>
            <a:ext cx="43705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400" b="1" dirty="0">
                <a:solidFill>
                  <a:srgbClr val="92D050"/>
                </a:solidFill>
                <a:latin typeface="Constantia"/>
              </a:rPr>
              <a:t>Гемофилия </a:t>
            </a:r>
            <a:r>
              <a:rPr lang="ru-RU" sz="2400" b="1" dirty="0" smtClean="0">
                <a:solidFill>
                  <a:srgbClr val="92D050"/>
                </a:solidFill>
                <a:latin typeface="Constantia"/>
              </a:rPr>
              <a:t> -</a:t>
            </a:r>
            <a:r>
              <a:rPr lang="ru-RU" sz="2400" dirty="0" smtClean="0">
                <a:solidFill>
                  <a:prstClr val="black"/>
                </a:solidFill>
                <a:latin typeface="Constantia"/>
              </a:rPr>
              <a:t>(</a:t>
            </a:r>
            <a:r>
              <a:rPr lang="ru-RU" sz="2400" dirty="0">
                <a:solidFill>
                  <a:prstClr val="black"/>
                </a:solidFill>
                <a:latin typeface="Constantia"/>
              </a:rPr>
              <a:t>несвёртываемость крови) –одно из самых тяжёлых генетических заболеваний, вызванных  врождённым отсутствием в крови факторов свёртывания. Родоначальницей считают королеву Викторию</a:t>
            </a:r>
            <a:r>
              <a:rPr lang="ru-RU" sz="2400" dirty="0" smtClean="0">
                <a:solidFill>
                  <a:prstClr val="black"/>
                </a:solidFill>
                <a:latin typeface="Constantia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4" y="302454"/>
            <a:ext cx="2191590" cy="313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5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rmAutofit fontScale="90000"/>
          </a:bodyPr>
          <a:lstStyle/>
          <a:p>
            <a:pPr marL="288000"/>
            <a:r>
              <a:rPr lang="ru-RU" sz="3600" b="1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АЛЬБИНИЗМ</a:t>
            </a:r>
            <a:r>
              <a:rPr lang="ru-RU" sz="4000" b="1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– отсутствие пигмен</a:t>
            </a:r>
            <a:r>
              <a:rPr lang="ru-RU" sz="400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та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88843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34880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3200" dirty="0">
                <a:solidFill>
                  <a:prstClr val="black"/>
                </a:solidFill>
                <a:latin typeface="Constantia"/>
              </a:rPr>
              <a:t>Причиной депигментации является полная или частичная блокада тирозиназы – фермента, необходимого для синтеза меланина, вещества, от которого зависит окраска тканей. </a:t>
            </a:r>
          </a:p>
        </p:txBody>
      </p:sp>
    </p:spTree>
    <p:extLst>
      <p:ext uri="{BB962C8B-B14F-4D97-AF65-F5344CB8AC3E}">
        <p14:creationId xmlns:p14="http://schemas.microsoft.com/office/powerpoint/2010/main" val="22372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57250"/>
          </a:xfrm>
        </p:spPr>
        <p:txBody>
          <a:bodyPr/>
          <a:lstStyle/>
          <a:p>
            <a:r>
              <a:rPr lang="ru-RU" sz="5000" b="1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Хромосомные мутации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3778440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6000" dirty="0" smtClean="0">
                <a:solidFill>
                  <a:prstClr val="black"/>
                </a:solidFill>
                <a:latin typeface="Constantia" pitchFamily="18" charset="0"/>
              </a:rPr>
              <a:t>    Изменение </a:t>
            </a:r>
            <a:r>
              <a:rPr lang="ru-RU" sz="6000" dirty="0">
                <a:solidFill>
                  <a:prstClr val="black"/>
                </a:solidFill>
                <a:latin typeface="Constantia" pitchFamily="18" charset="0"/>
              </a:rPr>
              <a:t>формы </a:t>
            </a:r>
            <a:endParaRPr lang="ru-RU" sz="6000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6000" dirty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ru-RU" sz="6000" dirty="0" smtClean="0">
                <a:solidFill>
                  <a:prstClr val="black"/>
                </a:solidFill>
                <a:latin typeface="Constantia" pitchFamily="18" charset="0"/>
              </a:rPr>
              <a:t> и </a:t>
            </a:r>
            <a:r>
              <a:rPr lang="ru-RU" sz="6000" dirty="0">
                <a:solidFill>
                  <a:prstClr val="black"/>
                </a:solidFill>
                <a:latin typeface="Constantia" pitchFamily="18" charset="0"/>
              </a:rPr>
              <a:t>размера хромосом.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8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1226"/>
          </a:xfrm>
        </p:spPr>
        <p:txBody>
          <a:bodyPr>
            <a:normAutofit fontScale="90000"/>
          </a:bodyPr>
          <a:lstStyle/>
          <a:p>
            <a:r>
              <a:rPr lang="ru-RU" sz="5000" b="1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   Хромосомные </a:t>
            </a:r>
            <a:r>
              <a:rPr lang="ru-RU" sz="5000" b="1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мутации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9703"/>
            <a:ext cx="7704856" cy="597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4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1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r>
              <a:rPr lang="ru-RU" sz="5000" b="1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   Геномные мутации -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sz="8000" dirty="0" smtClean="0">
                <a:solidFill>
                  <a:prstClr val="black"/>
                </a:solidFill>
                <a:latin typeface="Constantia"/>
              </a:rPr>
              <a:t>    </a:t>
            </a:r>
            <a:r>
              <a:rPr lang="ru-RU" sz="8000" dirty="0" smtClean="0">
                <a:solidFill>
                  <a:srgbClr val="FFFF00"/>
                </a:solidFill>
                <a:latin typeface="Constantia"/>
              </a:rPr>
              <a:t>Изменение </a:t>
            </a:r>
            <a:r>
              <a:rPr lang="ru-RU" sz="8000" dirty="0">
                <a:solidFill>
                  <a:srgbClr val="FFFF00"/>
                </a:solidFill>
                <a:latin typeface="Constantia"/>
              </a:rPr>
              <a:t>числа хромосом 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ru-RU" sz="2600" dirty="0">
              <a:solidFill>
                <a:srgbClr val="FFFF00"/>
              </a:solidFill>
              <a:latin typeface="Constanti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2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67494"/>
            <a:ext cx="4032448" cy="1361306"/>
          </a:xfrm>
        </p:spPr>
        <p:txBody>
          <a:bodyPr>
            <a:normAutofit fontScale="90000"/>
          </a:bodyPr>
          <a:lstStyle/>
          <a:p>
            <a:r>
              <a:rPr lang="ru-RU" sz="5000" b="1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Геномные мутации -</a:t>
            </a:r>
            <a:endParaRPr lang="ru-RU" dirty="0"/>
          </a:p>
        </p:txBody>
      </p:sp>
      <p:pic>
        <p:nvPicPr>
          <p:cNvPr id="4" name="Picture 2" descr="C:\Documents and Settings\Вован\Рабочий стол\557px-Down_Syndrome_Karyotyp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528392" cy="440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93305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«Лишняя»  хромосома в 21  паре приводит к возникновению синдрома Дауна (кариотип представлен -47 хромосомами 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5" y="274395"/>
            <a:ext cx="4392488" cy="365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5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Полиплоидия</a:t>
            </a:r>
            <a:br>
              <a:rPr lang="ru-RU" sz="6000" b="1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7155" y="2060848"/>
            <a:ext cx="4125144" cy="1026503"/>
          </a:xfrm>
        </p:spPr>
        <p:txBody>
          <a:bodyPr>
            <a:normAutofit lnSpcReduction="10000"/>
          </a:bodyPr>
          <a:lstStyle/>
          <a:p>
            <a:pPr marL="0" lvl="0" indent="0" algn="ctr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Гексоплоидное растение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(6n)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96752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Диплоидное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растение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(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2n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71" y="3356992"/>
            <a:ext cx="4329113" cy="335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4" y="2708920"/>
            <a:ext cx="4213225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6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3975943"/>
            <a:ext cx="4788024" cy="223224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Эпиграфом 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к уроку могут служить слова из знаменитой   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сказки А. С. Пушкина «Сказка о царе Салтане»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116632"/>
            <a:ext cx="5398616" cy="288032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  </a:t>
            </a:r>
            <a:r>
              <a:rPr lang="ru-RU" sz="2800" b="1" dirty="0" smtClean="0">
                <a:solidFill>
                  <a:schemeClr val="tx1"/>
                </a:solidFill>
              </a:rPr>
              <a:t>«</a:t>
            </a:r>
            <a:r>
              <a:rPr lang="ru-RU" sz="2800" b="1" dirty="0">
                <a:solidFill>
                  <a:schemeClr val="tx1"/>
                </a:solidFill>
              </a:rPr>
              <a:t>Родила царица в ночь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  Не </a:t>
            </a:r>
            <a:r>
              <a:rPr lang="ru-RU" sz="2800" b="1" dirty="0">
                <a:solidFill>
                  <a:schemeClr val="tx1"/>
                </a:solidFill>
              </a:rPr>
              <a:t>то сына, не то дочь;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  Не </a:t>
            </a:r>
            <a:r>
              <a:rPr lang="ru-RU" sz="2800" b="1" dirty="0">
                <a:solidFill>
                  <a:schemeClr val="tx1"/>
                </a:solidFill>
              </a:rPr>
              <a:t>мышонка, не лягушку,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  А </a:t>
            </a:r>
            <a:r>
              <a:rPr lang="ru-RU" sz="2800" b="1" dirty="0">
                <a:solidFill>
                  <a:schemeClr val="tx1"/>
                </a:solidFill>
              </a:rPr>
              <a:t>неведому зверюшку</a:t>
            </a:r>
            <a:r>
              <a:rPr lang="ru-RU" sz="2800" b="1" dirty="0" smtClean="0">
                <a:solidFill>
                  <a:schemeClr val="tx1"/>
                </a:solidFill>
              </a:rPr>
              <a:t>».</a:t>
            </a:r>
          </a:p>
          <a:p>
            <a:pPr algn="l"/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                А. С. Пушкин</a:t>
            </a:r>
          </a:p>
          <a:p>
            <a:pPr algn="l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Мвидео\Desktop\weird-deformed-animals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4114428" cy="318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видео\Desktop\Моментальный снимок 4 (14.04.2012 16-0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2392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399032"/>
          </a:xfrm>
        </p:spPr>
        <p:txBody>
          <a:bodyPr>
            <a:normAutofit fontScale="90000"/>
          </a:bodyPr>
          <a:lstStyle/>
          <a:p>
            <a:pPr marL="448056" lvl="0" indent="-384048">
              <a:spcBef>
                <a:spcPct val="20000"/>
              </a:spcBef>
            </a:pPr>
            <a:r>
              <a:rPr lang="ru-RU" sz="4500" b="1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+mn-ea"/>
                <a:cs typeface="+mn-cs"/>
              </a:rPr>
              <a:t>      Использование </a:t>
            </a:r>
            <a:r>
              <a:rPr lang="ru-RU" sz="4500" b="1" dirty="0" err="1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+mn-ea"/>
                <a:cs typeface="+mn-cs"/>
              </a:rPr>
              <a:t>полиплоидов</a:t>
            </a:r>
            <a:r>
              <a:rPr lang="ru-RU" sz="4500" b="1" dirty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+mn-ea"/>
                <a:cs typeface="+mn-cs"/>
              </a:rPr>
              <a:t> </a:t>
            </a:r>
            <a:r>
              <a:rPr lang="ru-RU" sz="4500" b="1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+mn-ea"/>
                <a:cs typeface="+mn-cs"/>
              </a:rPr>
              <a:t> </a:t>
            </a:r>
            <a:br>
              <a:rPr lang="ru-RU" sz="4500" b="1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+mn-ea"/>
                <a:cs typeface="+mn-cs"/>
              </a:rPr>
            </a:br>
            <a:r>
              <a:rPr lang="ru-RU" sz="4500" b="1" dirty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+mn-ea"/>
                <a:cs typeface="+mn-cs"/>
              </a:rPr>
              <a:t> </a:t>
            </a:r>
            <a:r>
              <a:rPr lang="ru-RU" sz="4500" b="1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+mn-ea"/>
                <a:cs typeface="+mn-cs"/>
              </a:rPr>
              <a:t>  человеком</a:t>
            </a:r>
            <a:r>
              <a:rPr lang="ru-RU" sz="3000" dirty="0">
                <a:ln>
                  <a:noFill/>
                </a:ln>
                <a:solidFill>
                  <a:srgbClr val="FFFF00"/>
                </a:solidFill>
                <a:effectLst/>
                <a:ea typeface="+mn-ea"/>
                <a:cs typeface="+mn-cs"/>
              </a:rPr>
              <a:t/>
            </a:r>
            <a:br>
              <a:rPr lang="ru-RU" sz="3000" dirty="0">
                <a:ln>
                  <a:noFill/>
                </a:ln>
                <a:solidFill>
                  <a:srgbClr val="FFFF00"/>
                </a:solidFill>
                <a:effectLst/>
                <a:ea typeface="+mn-ea"/>
                <a:cs typeface="+mn-cs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482453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4425950" cy="351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2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976664" cy="85725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</a:rPr>
              <a:t>Мутации различают: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6624736" cy="5474080"/>
          </a:xfrm>
        </p:spPr>
        <p:txBody>
          <a:bodyPr>
            <a:normAutofit/>
          </a:bodyPr>
          <a:lstStyle/>
          <a:p>
            <a:pPr lvl="0">
              <a:buClr>
                <a:srgbClr val="FF388C"/>
              </a:buClr>
            </a:pPr>
            <a:r>
              <a:rPr lang="ru-RU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Видимые ( морфологические) 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800" dirty="0" smtClean="0">
                <a:solidFill>
                  <a:prstClr val="white"/>
                </a:solidFill>
              </a:rPr>
              <a:t>коротконогость </a:t>
            </a:r>
            <a:r>
              <a:rPr lang="ru-RU" sz="2800" dirty="0">
                <a:solidFill>
                  <a:prstClr val="white"/>
                </a:solidFill>
              </a:rPr>
              <a:t>и бесшерстность у животных, гигантизм, карликовость и альбинизм у человека и животных</a:t>
            </a:r>
            <a:r>
              <a:rPr lang="ru-RU" sz="2800" dirty="0" smtClean="0">
                <a:solidFill>
                  <a:prstClr val="white"/>
                </a:solidFill>
              </a:rPr>
              <a:t>.</a:t>
            </a:r>
          </a:p>
          <a:p>
            <a:pPr marL="64008" lvl="0" indent="0">
              <a:buClr>
                <a:srgbClr val="FF388C"/>
              </a:buClr>
              <a:buNone/>
            </a:pP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Биохимические</a:t>
            </a:r>
            <a:r>
              <a:rPr lang="ru-RU" sz="2800" dirty="0" smtClean="0">
                <a:solidFill>
                  <a:prstClr val="white"/>
                </a:solidFill>
              </a:rPr>
              <a:t> </a:t>
            </a:r>
            <a:r>
              <a:rPr lang="ru-RU" sz="2800" dirty="0">
                <a:solidFill>
                  <a:prstClr val="white"/>
                </a:solidFill>
              </a:rPr>
              <a:t>– мутации, </a:t>
            </a:r>
            <a:r>
              <a:rPr lang="ru-RU" sz="2800" dirty="0" smtClean="0">
                <a:solidFill>
                  <a:prstClr val="white"/>
                </a:solidFill>
              </a:rPr>
              <a:t>   </a:t>
            </a:r>
          </a:p>
          <a:p>
            <a:pPr marL="64008" lvl="0" indent="0">
              <a:buClr>
                <a:srgbClr val="FF388C"/>
              </a:buClr>
              <a:buNone/>
            </a:pPr>
            <a:r>
              <a:rPr lang="ru-RU" sz="2800" dirty="0" smtClean="0">
                <a:solidFill>
                  <a:prstClr val="white"/>
                </a:solidFill>
              </a:rPr>
              <a:t>нарушающие </a:t>
            </a:r>
            <a:r>
              <a:rPr lang="ru-RU" sz="2800" dirty="0">
                <a:solidFill>
                  <a:prstClr val="white"/>
                </a:solidFill>
              </a:rPr>
              <a:t>обмен </a:t>
            </a:r>
            <a:r>
              <a:rPr lang="ru-RU" sz="2800" dirty="0" smtClean="0">
                <a:solidFill>
                  <a:prstClr val="white"/>
                </a:solidFill>
              </a:rPr>
              <a:t>  веществ. </a:t>
            </a:r>
            <a:r>
              <a:rPr lang="ru-RU" sz="2800" dirty="0">
                <a:solidFill>
                  <a:prstClr val="white"/>
                </a:solidFill>
              </a:rPr>
              <a:t>Например, некоторые виды слабоумия вызваны мутацией гена, отвечающего за синтез </a:t>
            </a:r>
            <a:r>
              <a:rPr lang="ru-RU" sz="2800" dirty="0" smtClean="0">
                <a:solidFill>
                  <a:prstClr val="white"/>
                </a:solidFill>
              </a:rPr>
              <a:t>тирозина.</a:t>
            </a:r>
            <a:endParaRPr lang="ru-RU" sz="2800" dirty="0">
              <a:solidFill>
                <a:prstClr val="white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1988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6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389437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93" y="156749"/>
            <a:ext cx="3846909" cy="279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3816350" cy="30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15" y="3094732"/>
            <a:ext cx="4535487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4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Существуют несколько классификаций мутаций</a:t>
            </a:r>
            <a:endParaRPr lang="ru-RU" sz="3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Мутации различают по месту возникновения: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Генеративные</a:t>
            </a:r>
            <a:r>
              <a:rPr lang="ru-RU" sz="2800" dirty="0" smtClean="0"/>
              <a:t>  – возникшие в половых клетках. Проявляются в следующем поколении.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Соматические</a:t>
            </a:r>
            <a:r>
              <a:rPr lang="ru-RU" sz="2800" dirty="0" smtClean="0"/>
              <a:t> – возникающие в соматических клетках ( клетках тела)</a:t>
            </a:r>
          </a:p>
          <a:p>
            <a:pPr marL="64008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   и по наследству не передаются.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858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905"/>
            <a:ext cx="8229600" cy="139903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Мутации по адаптивному значению:</a:t>
            </a:r>
            <a:endParaRPr lang="ru-RU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72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</a:t>
            </a:r>
            <a:r>
              <a:rPr lang="ru-RU" dirty="0" smtClean="0"/>
              <a:t>– повышающие жизнеспособность особей.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Вредные </a:t>
            </a:r>
            <a:r>
              <a:rPr lang="ru-RU" dirty="0" smtClean="0"/>
              <a:t>– понижающие жизнеспособность </a:t>
            </a:r>
            <a:r>
              <a:rPr lang="ru-RU" dirty="0"/>
              <a:t>особей.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Нейтральные</a:t>
            </a:r>
            <a:r>
              <a:rPr lang="ru-RU" dirty="0" smtClean="0"/>
              <a:t> – не влияющие на </a:t>
            </a:r>
            <a:r>
              <a:rPr lang="ru-RU" dirty="0"/>
              <a:t>жизнеспособность особей</a:t>
            </a:r>
            <a:r>
              <a:rPr lang="ru-RU" dirty="0" smtClean="0"/>
              <a:t>.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Летальные </a:t>
            </a:r>
            <a:r>
              <a:rPr lang="ru-RU" dirty="0" smtClean="0"/>
              <a:t>– приводящие к гибели особи на стадии зародыша или после его рождения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8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6672"/>
            <a:ext cx="609961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8569"/>
            <a:ext cx="3133725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4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01266"/>
          </a:xfrm>
        </p:spPr>
        <p:txBody>
          <a:bodyPr>
            <a:normAutofit/>
          </a:bodyPr>
          <a:lstStyle/>
          <a:p>
            <a:r>
              <a:rPr lang="ru-RU" dirty="0" smtClean="0"/>
              <a:t>Мутации различают: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6" y="1844824"/>
            <a:ext cx="8928992" cy="518604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Скрытые ( рецессивные) – </a:t>
            </a:r>
            <a:r>
              <a:rPr lang="ru-RU" dirty="0" smtClean="0"/>
              <a:t>мутации, которые не проявляются в фенотипе у особей с гетерозиготным генотипом (</a:t>
            </a:r>
            <a:r>
              <a:rPr lang="ru-RU" dirty="0" err="1" smtClean="0"/>
              <a:t>Аа</a:t>
            </a:r>
            <a:r>
              <a:rPr lang="ru-RU" dirty="0" smtClean="0"/>
              <a:t>).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Спонтанные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dirty="0" smtClean="0"/>
              <a:t>самопроизвольные мутации, в природе очень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редки.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Индуцированные </a:t>
            </a:r>
            <a:r>
              <a:rPr lang="ru-RU" dirty="0" smtClean="0"/>
              <a:t>– мутации, возникающие в силу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ряда причин.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13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6834" y="452190"/>
            <a:ext cx="6313040" cy="1073274"/>
          </a:xfr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324000"/>
            <a:r>
              <a:rPr lang="ru-RU" sz="3800" b="1" dirty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Мутагенные факторы: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3068960"/>
            <a:ext cx="2934072" cy="1077218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68007F">
                    <a:lumMod val="40000"/>
                    <a:lumOff val="60000"/>
                  </a:srgb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Физические факторы</a:t>
            </a:r>
            <a:endParaRPr lang="ru-RU" sz="3200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5017233"/>
            <a:ext cx="2934072" cy="107721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Химические</a:t>
            </a:r>
            <a:r>
              <a:rPr lang="ru-RU" sz="32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факторы</a:t>
            </a:r>
            <a:endParaRPr lang="ru-RU" sz="3200" dirty="0">
              <a:ln w="6350"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5325" y="3068960"/>
            <a:ext cx="3378603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Биологические</a:t>
            </a:r>
            <a:r>
              <a:rPr lang="ru-RU" sz="32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00B05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ru-RU" sz="3200" b="1" dirty="0" smtClean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факторы</a:t>
            </a:r>
            <a:endParaRPr lang="ru-RU" sz="32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309521" y="1556792"/>
            <a:ext cx="894327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707350" y="1556792"/>
            <a:ext cx="72008" cy="3316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796136" y="1572253"/>
            <a:ext cx="1368152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1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892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Вопросы к беседе о физических мутагенах:</a:t>
            </a:r>
            <a:endParaRPr lang="ru-RU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686800" cy="497002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1. Какие виды излучений вы знаете?</a:t>
            </a:r>
          </a:p>
          <a:p>
            <a:r>
              <a:rPr lang="ru-RU" sz="2800" dirty="0" smtClean="0"/>
              <a:t>2. Какое излучение называется</a:t>
            </a:r>
            <a:r>
              <a:rPr lang="en-US" sz="2800" dirty="0" smtClean="0"/>
              <a:t> </a:t>
            </a:r>
            <a:r>
              <a:rPr lang="ru-RU" sz="2800" dirty="0" smtClean="0"/>
              <a:t>инфракрасным? ( установим связь между температурой и мутациями)</a:t>
            </a:r>
          </a:p>
          <a:p>
            <a:r>
              <a:rPr lang="ru-RU" sz="2800" dirty="0" smtClean="0"/>
              <a:t>3. Почему ультрафиолетовое излучение называют химически активным?</a:t>
            </a:r>
          </a:p>
          <a:p>
            <a:r>
              <a:rPr lang="ru-RU" sz="2800" dirty="0" smtClean="0"/>
              <a:t>4. Что представляет собой ионизирующее излучение?</a:t>
            </a:r>
          </a:p>
          <a:p>
            <a:r>
              <a:rPr lang="ru-RU" sz="2800" dirty="0" smtClean="0"/>
              <a:t>5. Каково влияние ионизирующего излучения на живые организмы?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33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6412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Мутагенные факторы:</a:t>
            </a:r>
            <a:endParaRPr lang="ru-RU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9984"/>
          </a:xfrm>
        </p:spPr>
        <p:txBody>
          <a:bodyPr>
            <a:normAutofit/>
          </a:bodyPr>
          <a:lstStyle/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tantia"/>
              </a:rPr>
              <a:t>Физические мутагены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  <a:latin typeface="Constantia"/>
            </a:endParaRPr>
          </a:p>
          <a:p>
            <a:pPr marL="342900" lvl="0" indent="-342900" fontAlgn="base">
              <a:spcAft>
                <a:spcPct val="0"/>
              </a:spcAft>
              <a:buClr>
                <a:srgbClr val="0BD0D9"/>
              </a:buClr>
              <a:buSzPct val="95000"/>
              <a:buFontTx/>
              <a:buChar char="-"/>
            </a:pPr>
            <a:r>
              <a:rPr lang="ru-RU" sz="2400" dirty="0" smtClean="0">
                <a:latin typeface="Constantia"/>
              </a:rPr>
              <a:t>ионизирующее излучение </a:t>
            </a:r>
          </a:p>
          <a:p>
            <a:pPr marL="342900" lvl="0" indent="-342900" fontAlgn="base">
              <a:spcAft>
                <a:spcPct val="0"/>
              </a:spcAft>
              <a:buClr>
                <a:srgbClr val="0BD0D9"/>
              </a:buClr>
              <a:buSzPct val="95000"/>
              <a:buFontTx/>
              <a:buChar char="-"/>
            </a:pPr>
            <a:r>
              <a:rPr lang="ru-RU" sz="2400" dirty="0" smtClean="0">
                <a:latin typeface="Constantia"/>
              </a:rPr>
              <a:t>ультрафиолетовое </a:t>
            </a:r>
            <a:r>
              <a:rPr lang="ru-RU" sz="2400" dirty="0">
                <a:latin typeface="Constantia"/>
              </a:rPr>
              <a:t>излучение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sz="2400" dirty="0" smtClean="0">
                <a:latin typeface="Constantia"/>
              </a:rPr>
              <a:t>-   чрезмерно </a:t>
            </a:r>
            <a:r>
              <a:rPr lang="ru-RU" sz="2400" dirty="0">
                <a:latin typeface="Constantia"/>
              </a:rPr>
              <a:t>высокая или низкая температура. </a:t>
            </a:r>
            <a:endParaRPr lang="ru-RU" sz="2400" dirty="0" smtClean="0">
              <a:latin typeface="Constantia"/>
            </a:endParaRP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endParaRPr lang="ru-RU" sz="2400" dirty="0">
              <a:latin typeface="Constantia"/>
            </a:endParaRP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3200" b="1" dirty="0" smtClean="0">
                <a:solidFill>
                  <a:srgbClr val="007033"/>
                </a:solidFill>
                <a:latin typeface="Constantia"/>
              </a:rPr>
              <a:t>Биологические </a:t>
            </a:r>
            <a:r>
              <a:rPr lang="ru-RU" sz="3200" b="1" dirty="0">
                <a:solidFill>
                  <a:srgbClr val="007033"/>
                </a:solidFill>
                <a:latin typeface="Constantia"/>
              </a:rPr>
              <a:t>мутагены</a:t>
            </a:r>
            <a:endParaRPr lang="ru-RU" sz="3200" dirty="0">
              <a:solidFill>
                <a:srgbClr val="007033"/>
              </a:solidFill>
              <a:latin typeface="Constantia"/>
            </a:endParaRPr>
          </a:p>
          <a:p>
            <a:pPr marL="342900" lvl="0" indent="-342900" fontAlgn="base">
              <a:spcAft>
                <a:spcPct val="0"/>
              </a:spcAft>
              <a:buClr>
                <a:srgbClr val="0BD0D9"/>
              </a:buClr>
              <a:buSzPct val="95000"/>
              <a:buFontTx/>
              <a:buChar char="-"/>
            </a:pPr>
            <a:r>
              <a:rPr lang="ru-RU" sz="2400" dirty="0" smtClean="0">
                <a:latin typeface="Constantia"/>
              </a:rPr>
              <a:t>некоторые </a:t>
            </a:r>
            <a:r>
              <a:rPr lang="ru-RU" sz="2400" dirty="0">
                <a:latin typeface="Constantia"/>
              </a:rPr>
              <a:t>вирусы (вирус кори</a:t>
            </a:r>
            <a:r>
              <a:rPr lang="ru-RU" sz="2400" dirty="0" smtClean="0">
                <a:latin typeface="Constantia"/>
              </a:rPr>
              <a:t>, краснухи, </a:t>
            </a:r>
          </a:p>
          <a:p>
            <a:pPr marL="342900" lvl="0" indent="-342900" fontAlgn="base">
              <a:spcAft>
                <a:spcPct val="0"/>
              </a:spcAft>
              <a:buClr>
                <a:srgbClr val="0BD0D9"/>
              </a:buClr>
              <a:buSzPct val="95000"/>
              <a:buFontTx/>
              <a:buChar char="-"/>
            </a:pPr>
            <a:r>
              <a:rPr lang="ru-RU" sz="2400" dirty="0" smtClean="0">
                <a:latin typeface="Constantia"/>
              </a:rPr>
              <a:t>гриппа</a:t>
            </a:r>
            <a:r>
              <a:rPr lang="ru-RU" sz="2400" dirty="0">
                <a:latin typeface="Constantia"/>
              </a:rPr>
              <a:t>)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sz="2400" dirty="0" smtClean="0">
                <a:latin typeface="Constantia"/>
              </a:rPr>
              <a:t>-   продукты </a:t>
            </a:r>
            <a:r>
              <a:rPr lang="ru-RU" sz="2400" dirty="0">
                <a:latin typeface="Constantia"/>
              </a:rPr>
              <a:t>обмена веществ (продукты окисления липидов); </a:t>
            </a:r>
          </a:p>
        </p:txBody>
      </p:sp>
    </p:spTree>
    <p:extLst>
      <p:ext uri="{BB962C8B-B14F-4D97-AF65-F5344CB8AC3E}">
        <p14:creationId xmlns:p14="http://schemas.microsoft.com/office/powerpoint/2010/main" val="17533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196"/>
            <a:ext cx="4401024" cy="316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09156"/>
            <a:ext cx="3877089" cy="314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6" y="197495"/>
            <a:ext cx="4295606" cy="299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Мвидео\Desktop\Снимки\weird-deformed-animals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6" y="3501008"/>
            <a:ext cx="47625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81" y="1731554"/>
            <a:ext cx="412460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7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ru-RU" sz="3200" kern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/>
                <a:ea typeface="MS Gothic"/>
              </a:rPr>
              <a:t>           Физические </a:t>
            </a:r>
            <a:r>
              <a:rPr lang="ru-RU" sz="3200" kern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"/>
                <a:ea typeface="MS Gothic"/>
              </a:rPr>
              <a:t>мутагены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1512168"/>
          </a:xfrm>
        </p:spPr>
        <p:txBody>
          <a:bodyPr/>
          <a:lstStyle/>
          <a:p>
            <a:pPr marL="342900" lvl="0" indent="-3429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kern="0" dirty="0" smtClean="0">
                <a:latin typeface="Arial"/>
                <a:ea typeface="MS Gothic"/>
              </a:rPr>
              <a:t>               Мутации </a:t>
            </a:r>
            <a:r>
              <a:rPr lang="ru-RU" sz="2400" kern="0" dirty="0">
                <a:latin typeface="Arial"/>
                <a:ea typeface="MS Gothic"/>
              </a:rPr>
              <a:t>из-за взрыва в Чернобыле</a:t>
            </a:r>
            <a:r>
              <a:rPr lang="ru-RU" sz="2000" kern="0" dirty="0">
                <a:latin typeface="Arial"/>
                <a:ea typeface="MS Gothic"/>
              </a:rPr>
              <a:t> </a:t>
            </a:r>
          </a:p>
          <a:p>
            <a:pPr marL="342900" lvl="0" indent="-342900" defTabSz="449263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kern="0" dirty="0">
                <a:latin typeface="Arial"/>
                <a:ea typeface="MS Gothic"/>
              </a:rPr>
              <a:t>      Ученые выяснили, что за 25 лет после Чернобыльской катастрофы генетические мутации вдвое увеличили число врожденных аномалий у        потомков людей, живущих на территориях, пострадавших от радиации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068960"/>
            <a:ext cx="395964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68960"/>
            <a:ext cx="367240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2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505322"/>
          </a:xfrm>
        </p:spPr>
        <p:txBody>
          <a:bodyPr>
            <a:normAutofit/>
          </a:bodyPr>
          <a:lstStyle/>
          <a:p>
            <a:pPr marL="273050" lvl="0" indent="-273050" fontAlgn="base">
              <a:spcBef>
                <a:spcPct val="20000"/>
              </a:spcBef>
              <a:spcAft>
                <a:spcPct val="0"/>
              </a:spcAft>
            </a:pPr>
            <a:r>
              <a:rPr lang="ru-RU" sz="3600" b="1" dirty="0" smtClean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/>
                <a:latin typeface="Constantia"/>
                <a:ea typeface="+mn-ea"/>
                <a:cs typeface="+mn-cs"/>
              </a:rPr>
              <a:t>    Химические мутагены:</a:t>
            </a:r>
            <a:r>
              <a:rPr lang="ru-RU" sz="3600" b="1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/>
                <a:latin typeface="Constantia"/>
                <a:ea typeface="+mn-ea"/>
                <a:cs typeface="+mn-cs"/>
              </a:rPr>
              <a:t/>
            </a:r>
            <a:br>
              <a:rPr lang="ru-RU" sz="3600" b="1" dirty="0">
                <a:ln>
                  <a:noFill/>
                </a:ln>
                <a:solidFill>
                  <a:srgbClr val="FF388C">
                    <a:lumMod val="75000"/>
                  </a:srgbClr>
                </a:solidFill>
                <a:effectLst/>
                <a:latin typeface="Constantia"/>
                <a:ea typeface="+mn-ea"/>
                <a:cs typeface="+mn-cs"/>
              </a:rPr>
            </a:br>
            <a:endParaRPr lang="ru-RU" sz="3600" dirty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sz="2200" dirty="0" smtClean="0">
                <a:solidFill>
                  <a:prstClr val="white"/>
                </a:solidFill>
                <a:latin typeface="Constantia"/>
              </a:rPr>
              <a:t>- </a:t>
            </a:r>
            <a:r>
              <a:rPr lang="ru-RU" sz="2800" dirty="0">
                <a:solidFill>
                  <a:prstClr val="white"/>
                </a:solidFill>
                <a:latin typeface="Constantia"/>
              </a:rPr>
              <a:t>нитраты, нитриты, пестициды, никотин</a:t>
            </a:r>
            <a:r>
              <a:rPr lang="ru-RU" sz="2800" dirty="0" smtClean="0">
                <a:solidFill>
                  <a:prstClr val="white"/>
                </a:solidFill>
                <a:latin typeface="Constantia"/>
              </a:rPr>
              <a:t>, метанол</a:t>
            </a:r>
            <a:r>
              <a:rPr lang="ru-RU" sz="2800" dirty="0">
                <a:solidFill>
                  <a:prstClr val="white"/>
                </a:solidFill>
                <a:latin typeface="Constantia"/>
              </a:rPr>
              <a:t>, </a:t>
            </a:r>
            <a:r>
              <a:rPr lang="ru-RU" sz="2800" dirty="0" smtClean="0">
                <a:solidFill>
                  <a:prstClr val="white"/>
                </a:solidFill>
                <a:latin typeface="Constantia"/>
              </a:rPr>
              <a:t>бензопирен</a:t>
            </a:r>
            <a:r>
              <a:rPr lang="ru-RU" sz="2800" dirty="0">
                <a:solidFill>
                  <a:prstClr val="white"/>
                </a:solidFill>
                <a:latin typeface="Constantia"/>
              </a:rPr>
              <a:t>.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sz="2800" dirty="0" smtClean="0">
                <a:solidFill>
                  <a:prstClr val="white"/>
                </a:solidFill>
                <a:latin typeface="Constantia"/>
              </a:rPr>
              <a:t>- некоторые  </a:t>
            </a:r>
            <a:r>
              <a:rPr lang="ru-RU" sz="2800" dirty="0">
                <a:solidFill>
                  <a:prstClr val="white"/>
                </a:solidFill>
                <a:latin typeface="Constantia"/>
              </a:rPr>
              <a:t>пищевые добавки, например,  ароматические </a:t>
            </a:r>
            <a:r>
              <a:rPr lang="ru-RU" sz="2800" dirty="0" smtClean="0">
                <a:solidFill>
                  <a:prstClr val="white"/>
                </a:solidFill>
                <a:latin typeface="Constantia"/>
              </a:rPr>
              <a:t> углеводороды</a:t>
            </a:r>
            <a:endParaRPr lang="ru-RU" sz="2800" dirty="0">
              <a:solidFill>
                <a:prstClr val="white"/>
              </a:solidFill>
              <a:latin typeface="Constantia"/>
            </a:endParaRP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sz="2800" dirty="0" smtClean="0">
                <a:solidFill>
                  <a:prstClr val="white"/>
                </a:solidFill>
                <a:latin typeface="Constantia"/>
              </a:rPr>
              <a:t>- продукты </a:t>
            </a:r>
            <a:r>
              <a:rPr lang="ru-RU" sz="2800" dirty="0">
                <a:solidFill>
                  <a:prstClr val="white"/>
                </a:solidFill>
                <a:latin typeface="Constantia"/>
              </a:rPr>
              <a:t>переработки  нефти 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sz="2800" dirty="0" smtClean="0">
                <a:solidFill>
                  <a:prstClr val="white"/>
                </a:solidFill>
                <a:latin typeface="Constantia"/>
              </a:rPr>
              <a:t>- органические </a:t>
            </a:r>
            <a:r>
              <a:rPr lang="ru-RU" sz="2800" dirty="0">
                <a:solidFill>
                  <a:prstClr val="white"/>
                </a:solidFill>
                <a:latin typeface="Constantia"/>
              </a:rPr>
              <a:t>растворители 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sz="2800" dirty="0" smtClean="0">
                <a:solidFill>
                  <a:prstClr val="white"/>
                </a:solidFill>
                <a:latin typeface="Constantia"/>
              </a:rPr>
              <a:t>- лекарственные </a:t>
            </a:r>
            <a:r>
              <a:rPr lang="ru-RU" sz="2800" dirty="0">
                <a:solidFill>
                  <a:prstClr val="white"/>
                </a:solidFill>
                <a:latin typeface="Constantia"/>
              </a:rPr>
              <a:t>препараты, препараты  ртути, иммунодепрессанты 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884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01266"/>
          </a:xfrm>
        </p:spPr>
        <p:txBody>
          <a:bodyPr>
            <a:normAutofit fontScale="90000"/>
          </a:bodyPr>
          <a:lstStyle/>
          <a:p>
            <a:r>
              <a:rPr lang="ru-RU" sz="4000" kern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MS Gothic"/>
              </a:rPr>
              <a:t>      Воздействия </a:t>
            </a:r>
            <a:r>
              <a:rPr lang="ru-RU" sz="4000" kern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MS Gothic"/>
              </a:rPr>
              <a:t>химических </a:t>
            </a:r>
            <a:r>
              <a:rPr lang="ru-RU" sz="4000" kern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MS Gothic"/>
              </a:rPr>
              <a:t>  </a:t>
            </a:r>
            <a:br>
              <a:rPr lang="ru-RU" sz="4000" kern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MS Gothic"/>
              </a:rPr>
            </a:br>
            <a:r>
              <a:rPr lang="ru-RU" sz="4000" kern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MS Gothic"/>
              </a:rPr>
              <a:t> </a:t>
            </a:r>
            <a:r>
              <a:rPr lang="ru-RU" sz="4000" kern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MS Gothic"/>
              </a:rPr>
              <a:t>              мутагенов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2376264"/>
          </a:xfrm>
        </p:spPr>
        <p:txBody>
          <a:bodyPr>
            <a:noAutofit/>
          </a:bodyPr>
          <a:lstStyle/>
          <a:p>
            <a:pPr marL="339725" lvl="0" indent="-339725" defTabSz="449263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ru-RU" sz="2400" b="1" kern="0" dirty="0">
                <a:solidFill>
                  <a:srgbClr val="FFFF0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Оксид азота</a:t>
            </a:r>
            <a:r>
              <a:rPr lang="ru-RU" sz="2400" kern="0" dirty="0">
                <a:latin typeface="Times New Roman" pitchFamily="18" charset="0"/>
                <a:ea typeface="MS Gothic"/>
                <a:cs typeface="Times New Roman" pitchFamily="18" charset="0"/>
              </a:rPr>
              <a:t>. Токсичное  вещество, в организме человека распадается на нитриты и нитраты. Нитриты провоцируют мутации клеток организма, мутируют половые клетки, приводя к необратимым  изменениям у новорожденных</a:t>
            </a:r>
            <a:r>
              <a:rPr lang="ru-RU" sz="2400" kern="0" dirty="0" smtClean="0">
                <a:latin typeface="Times New Roman" pitchFamily="18" charset="0"/>
                <a:ea typeface="MS Gothic"/>
                <a:cs typeface="Times New Roman" pitchFamily="18" charset="0"/>
              </a:rPr>
              <a:t>.</a:t>
            </a:r>
            <a:endParaRPr lang="ru-RU" sz="2400" kern="0" dirty="0">
              <a:latin typeface="Times New Roman" pitchFamily="18" charset="0"/>
              <a:ea typeface="MS Gothic"/>
              <a:cs typeface="Times New Roman" pitchFamily="18" charset="0"/>
            </a:endParaRPr>
          </a:p>
          <a:p>
            <a:pPr marL="339725" lvl="0" indent="-339725" defTabSz="449263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ru-RU" sz="2400" b="1" kern="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Нитрозамины</a:t>
            </a:r>
            <a:r>
              <a:rPr lang="ru-RU" sz="2400" kern="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. </a:t>
            </a:r>
            <a:r>
              <a:rPr lang="ru-RU" sz="2400" kern="0" dirty="0">
                <a:latin typeface="Times New Roman" pitchFamily="18" charset="0"/>
                <a:ea typeface="MS Gothic"/>
                <a:cs typeface="Times New Roman" pitchFamily="18" charset="0"/>
              </a:rPr>
              <a:t>Мутагены, к которым наиболее чувствительны клетки реснитчатого эпителия. Подобные клетки выстилают легкие и кишечник, что объясняет тот факт, что у курильщиков высока заболеваемость раком легких, пищевода и </a:t>
            </a:r>
            <a:r>
              <a:rPr lang="ru-RU" sz="2400" kern="0" dirty="0" smtClean="0">
                <a:latin typeface="Times New Roman" pitchFamily="18" charset="0"/>
                <a:ea typeface="MS Gothic"/>
                <a:cs typeface="Times New Roman" pitchFamily="18" charset="0"/>
              </a:rPr>
              <a:t>кишечника</a:t>
            </a:r>
          </a:p>
          <a:p>
            <a:pPr marL="0" lvl="0" indent="0" defTabSz="449263" fontAlgn="base"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ru-RU" sz="2400" b="1" kern="0" dirty="0" smtClean="0">
                <a:solidFill>
                  <a:srgbClr val="FF000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    Бензол</a:t>
            </a:r>
            <a:r>
              <a:rPr lang="ru-RU" sz="2400" kern="0" dirty="0">
                <a:solidFill>
                  <a:srgbClr val="FF000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. </a:t>
            </a:r>
            <a:r>
              <a:rPr lang="ru-RU" sz="2400" kern="0" dirty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Постоянное вдыхание бензола способствует </a:t>
            </a:r>
            <a:r>
              <a:rPr lang="ru-RU" sz="2400" kern="0" dirty="0" smtClean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 </a:t>
            </a:r>
          </a:p>
          <a:p>
            <a:pPr marL="0" lvl="0" indent="0" defTabSz="449263" fontAlgn="base"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ru-RU" sz="2400" kern="0" dirty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</a:t>
            </a:r>
            <a:r>
              <a:rPr lang="ru-RU" sz="2400" kern="0" dirty="0" smtClean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   развитию лейкозов</a:t>
            </a:r>
            <a:r>
              <a:rPr lang="ru-RU" sz="2400" kern="0" dirty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 — раковых  заболеваний крови. </a:t>
            </a:r>
            <a:r>
              <a:rPr lang="ru-RU" sz="2400" kern="0" dirty="0" smtClean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</a:t>
            </a:r>
          </a:p>
          <a:p>
            <a:pPr marL="0" lvl="0" indent="0" defTabSz="449263" fontAlgn="base"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ru-RU" sz="2400" kern="0" dirty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</a:t>
            </a:r>
            <a:r>
              <a:rPr lang="ru-RU" sz="2400" kern="0" dirty="0" smtClean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   При</a:t>
            </a:r>
            <a:r>
              <a:rPr lang="ru-RU" sz="2400" kern="0" dirty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 сгорании бензола образуется копоть, в составе </a:t>
            </a:r>
            <a:endParaRPr lang="ru-RU" sz="2400" kern="0" dirty="0" smtClean="0">
              <a:solidFill>
                <a:prstClr val="white"/>
              </a:solidFill>
              <a:latin typeface="Times New Roman" pitchFamily="18" charset="0"/>
              <a:ea typeface="MS Gothic"/>
              <a:cs typeface="Times New Roman" pitchFamily="18" charset="0"/>
            </a:endParaRPr>
          </a:p>
          <a:p>
            <a:pPr marL="0" lvl="0" indent="0" defTabSz="449263" fontAlgn="base"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ru-RU" sz="2400" kern="0" dirty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</a:t>
            </a:r>
            <a:r>
              <a:rPr lang="ru-RU" sz="2400" kern="0" dirty="0" smtClean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   которой </a:t>
            </a:r>
            <a:r>
              <a:rPr lang="ru-RU" sz="2400" kern="0" dirty="0"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также немало мутагенов.</a:t>
            </a:r>
          </a:p>
          <a:p>
            <a:pPr marL="339725" lvl="0" indent="-339725" defTabSz="449263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ru-RU" sz="2400" kern="0" dirty="0">
              <a:latin typeface="Times New Roman" pitchFamily="18" charset="0"/>
              <a:ea typeface="MS Gothic"/>
              <a:cs typeface="Times New Roman" pitchFamily="18" charset="0"/>
            </a:endParaRPr>
          </a:p>
          <a:p>
            <a:pPr marL="339725" lvl="0" indent="-339725" defTabSz="449263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ru-RU" sz="2400" kern="0" dirty="0">
                <a:latin typeface="Times New Roman" pitchFamily="18" charset="0"/>
                <a:ea typeface="MS Gothic"/>
                <a:cs typeface="Times New Roman" pitchFamily="18" charset="0"/>
              </a:rPr>
              <a:t> 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9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conveyor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062912" cy="1296143"/>
          </a:xfrm>
        </p:spPr>
        <p:txBody>
          <a:bodyPr>
            <a:normAutofit/>
          </a:bodyPr>
          <a:lstStyle/>
          <a:p>
            <a:pPr algn="l"/>
            <a:r>
              <a:rPr lang="ru-RU" sz="3600" kern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MS Gothic"/>
              </a:rPr>
              <a:t>Воздействия химических   </a:t>
            </a:r>
            <a:br>
              <a:rPr lang="ru-RU" sz="3600" kern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MS Gothic"/>
              </a:rPr>
            </a:br>
            <a:r>
              <a:rPr lang="ru-RU" sz="3600" kern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MS Gothic"/>
              </a:rPr>
              <a:t>               мутагенов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8856984" cy="4896544"/>
          </a:xfrm>
        </p:spPr>
        <p:txBody>
          <a:bodyPr>
            <a:noAutofit/>
          </a:bodyPr>
          <a:lstStyle/>
          <a:p>
            <a:pPr marL="339725" marR="0" lvl="0" indent="-339725" algn="l" defTabSz="449263" fontAlgn="base">
              <a:lnSpc>
                <a:spcPct val="110000"/>
              </a:lnSpc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ru-RU" sz="2400" b="1" kern="0" dirty="0">
                <a:ln>
                  <a:noFill/>
                </a:ln>
                <a:solidFill>
                  <a:srgbClr val="92D05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Цианистый водород, или синильная кислота</a:t>
            </a:r>
            <a:r>
              <a:rPr lang="ru-RU" sz="2400" kern="0" dirty="0">
                <a:ln>
                  <a:noFill/>
                </a:ln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. Это сильный яд, синильная кислота блокирует ферментную активность клеток, приводя к нарушению процессов деления и репликации ДНК. Мутации, образующиеся в этом случае, необратимы</a:t>
            </a:r>
            <a:r>
              <a:rPr lang="ru-RU" sz="2400" kern="0" dirty="0" smtClean="0">
                <a:ln>
                  <a:noFill/>
                </a:ln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.</a:t>
            </a:r>
            <a:endParaRPr lang="ru-RU" sz="2400" kern="0" dirty="0">
              <a:ln>
                <a:noFill/>
              </a:ln>
              <a:solidFill>
                <a:prstClr val="white"/>
              </a:solidFill>
              <a:latin typeface="Times New Roman" pitchFamily="18" charset="0"/>
              <a:ea typeface="MS Gothic"/>
              <a:cs typeface="Times New Roman" pitchFamily="18" charset="0"/>
            </a:endParaRPr>
          </a:p>
          <a:p>
            <a:pPr marL="339725" marR="0" lvl="0" indent="-339725" algn="l" defTabSz="449263" fontAlgn="base">
              <a:lnSpc>
                <a:spcPct val="110000"/>
              </a:lnSpc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ru-RU" sz="2400" b="1" kern="0" dirty="0" err="1">
                <a:ln>
                  <a:noFill/>
                </a:ln>
                <a:solidFill>
                  <a:srgbClr val="FFC00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Полиароматические</a:t>
            </a:r>
            <a:r>
              <a:rPr lang="ru-RU" sz="2400" b="1" kern="0" dirty="0">
                <a:ln>
                  <a:noFill/>
                </a:ln>
                <a:solidFill>
                  <a:srgbClr val="FFC000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углеводороды</a:t>
            </a:r>
            <a:r>
              <a:rPr lang="ru-RU" sz="2400" kern="0" dirty="0">
                <a:ln>
                  <a:noFill/>
                </a:ln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. Самые активные мутагены, из-за своего органического происхождения легко повреждают геном, провоцируя образование атипичных клеток. Доказана роль ПАУ в образовании плоскоклеточного </a:t>
            </a:r>
            <a:r>
              <a:rPr lang="ru-RU" sz="2400" kern="0" dirty="0" smtClean="0">
                <a:ln>
                  <a:noFill/>
                </a:ln>
                <a:solidFill>
                  <a:prstClr val="white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рака.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612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13234"/>
          </a:xfrm>
        </p:spPr>
        <p:txBody>
          <a:bodyPr>
            <a:normAutofit fontScale="90000"/>
          </a:bodyPr>
          <a:lstStyle/>
          <a:p>
            <a:r>
              <a:rPr lang="ru-RU" sz="4400" kern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/>
                <a:ea typeface="MS Gothic"/>
              </a:rPr>
              <a:t>Как противостоять мутации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6048672"/>
          </a:xfrm>
        </p:spPr>
        <p:txBody>
          <a:bodyPr>
            <a:normAutofit fontScale="55000" lnSpcReduction="20000"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  <a:tabLst>
                <a:tab pos="630555" algn="l"/>
              </a:tabLst>
            </a:pPr>
            <a:r>
              <a:rPr lang="ru-RU" sz="4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/>
                <a:ea typeface="Times New Roman"/>
                <a:cs typeface="Times New Roman"/>
              </a:rPr>
              <a:t>Исключить из своего рациона продукты питания, которые содержат вещества, являющиеся химическими мутагенами.</a:t>
            </a:r>
            <a:endParaRPr lang="ru-RU" sz="4200" dirty="0">
              <a:solidFill>
                <a:schemeClr val="accent3">
                  <a:lumMod val="20000"/>
                  <a:lumOff val="80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  <a:tabLst>
                <a:tab pos="630555" algn="l"/>
              </a:tabLst>
            </a:pPr>
            <a:r>
              <a:rPr lang="ru-RU" sz="4200" dirty="0">
                <a:solidFill>
                  <a:srgbClr val="92D050"/>
                </a:solidFill>
                <a:latin typeface="Times New Roman"/>
                <a:ea typeface="Times New Roman"/>
                <a:cs typeface="Times New Roman"/>
              </a:rPr>
              <a:t>Не подвергать свой организм излишнему инфракрасному и ультрафиолетовому излучению – сократить время пребывания в летний период на солнце до минимума, защищать свое тело от него, ограничить посещения  солярия</a:t>
            </a:r>
            <a:endParaRPr lang="ru-RU" sz="4200" dirty="0">
              <a:solidFill>
                <a:srgbClr val="92D05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arenR"/>
              <a:tabLst>
                <a:tab pos="630555" algn="l"/>
              </a:tabLst>
            </a:pPr>
            <a:r>
              <a:rPr lang="ru-RU" sz="4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Повышать свой иммунитет, снизить заболеваемость вирусными инфекциями</a:t>
            </a:r>
            <a:endParaRPr lang="ru-RU" sz="4200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arenR"/>
              <a:tabLst>
                <a:tab pos="180340" algn="l"/>
              </a:tabLst>
            </a:pPr>
            <a:r>
              <a:rPr lang="ru-RU" sz="4200" dirty="0">
                <a:latin typeface="Times New Roman"/>
                <a:ea typeface="Times New Roman"/>
                <a:cs typeface="Times New Roman"/>
              </a:rPr>
              <a:t>Не курить</a:t>
            </a:r>
            <a:endParaRPr lang="ru-RU" sz="42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arenR"/>
              <a:tabLst>
                <a:tab pos="180340" algn="l"/>
              </a:tabLst>
            </a:pPr>
            <a:r>
              <a:rPr lang="ru-RU" sz="4200" dirty="0">
                <a:latin typeface="Times New Roman"/>
                <a:ea typeface="Times New Roman"/>
                <a:cs typeface="Times New Roman"/>
              </a:rPr>
              <a:t>Не употреблять продукты, содержащие ГМО</a:t>
            </a:r>
            <a:endParaRPr lang="ru-RU" sz="42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arenR"/>
              <a:tabLst>
                <a:tab pos="180340" algn="l"/>
              </a:tabLst>
            </a:pPr>
            <a:r>
              <a:rPr lang="ru-RU" sz="4200" dirty="0">
                <a:latin typeface="Times New Roman"/>
                <a:ea typeface="Times New Roman"/>
                <a:cs typeface="Times New Roman"/>
              </a:rPr>
              <a:t>Не находиться  в зонах радиации</a:t>
            </a:r>
            <a:endParaRPr lang="ru-RU" sz="42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arenR"/>
              <a:tabLst>
                <a:tab pos="180340" algn="l"/>
              </a:tabLst>
            </a:pPr>
            <a:r>
              <a:rPr lang="ru-RU" sz="4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Не злоупотреблять и не экспериментировать лекарственными препаратами</a:t>
            </a:r>
            <a:endParaRPr lang="ru-RU" sz="4200" dirty="0">
              <a:solidFill>
                <a:srgbClr val="FF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arenR"/>
              <a:tabLst>
                <a:tab pos="180340" algn="l"/>
              </a:tabLst>
            </a:pPr>
            <a:r>
              <a:rPr lang="ru-RU" sz="4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Не загрязнять окружающую среду и </a:t>
            </a:r>
            <a:r>
              <a:rPr lang="ru-RU" sz="42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воздух</a:t>
            </a:r>
            <a:r>
              <a:rPr lang="ru-RU" sz="4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4200" dirty="0">
              <a:solidFill>
                <a:srgbClr val="FF0000"/>
              </a:solidFill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27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ripple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видео\Desktop\Моментальный снимок 1 (11.04.2012 20-0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ru-RU" sz="3600" b="1" dirty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68007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Мутационная теория: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30064"/>
          </a:xfrm>
        </p:spPr>
        <p:txBody>
          <a:bodyPr/>
          <a:lstStyle/>
          <a:p>
            <a:pPr lvl="0">
              <a:buClr>
                <a:srgbClr val="FF388C"/>
              </a:buClr>
            </a:pPr>
            <a:r>
              <a:rPr lang="ru-RU" sz="2400" dirty="0">
                <a:solidFill>
                  <a:prstClr val="white"/>
                </a:solidFill>
              </a:rPr>
              <a:t>Мутации- это редкие событии. Это изменения наследственного материала.</a:t>
            </a:r>
          </a:p>
          <a:p>
            <a:pPr lvl="0">
              <a:buClr>
                <a:srgbClr val="FF388C"/>
              </a:buClr>
            </a:pPr>
            <a:r>
              <a:rPr lang="ru-RU" sz="2400" dirty="0">
                <a:solidFill>
                  <a:prstClr val="white"/>
                </a:solidFill>
              </a:rPr>
              <a:t>Мутации возникают внезапно, скачкообразно, не направлено.</a:t>
            </a:r>
          </a:p>
          <a:p>
            <a:pPr lvl="0">
              <a:buClr>
                <a:srgbClr val="FF388C"/>
              </a:buClr>
            </a:pPr>
            <a:r>
              <a:rPr lang="ru-RU" sz="2400" dirty="0">
                <a:solidFill>
                  <a:prstClr val="white"/>
                </a:solidFill>
              </a:rPr>
              <a:t>Мутации  наследственны, они передаются из поколения в поколение.</a:t>
            </a:r>
          </a:p>
          <a:p>
            <a:pPr lvl="0">
              <a:buClr>
                <a:srgbClr val="FF388C"/>
              </a:buClr>
            </a:pPr>
            <a:r>
              <a:rPr lang="ru-RU" sz="2400" dirty="0">
                <a:solidFill>
                  <a:prstClr val="white"/>
                </a:solidFill>
              </a:rPr>
              <a:t>Мутации не образуют непрерывных рядов, как при модификационной  изменчивости</a:t>
            </a:r>
          </a:p>
          <a:p>
            <a:pPr lvl="0">
              <a:buClr>
                <a:srgbClr val="FF388C"/>
              </a:buClr>
            </a:pPr>
            <a:r>
              <a:rPr lang="ru-RU" sz="2400" dirty="0">
                <a:solidFill>
                  <a:prstClr val="white"/>
                </a:solidFill>
              </a:rPr>
              <a:t>Мутации могут быть полезными для организма, вредными, нейтральными, доминантными и рецессивными.</a:t>
            </a:r>
          </a:p>
          <a:p>
            <a:pPr lvl="0">
              <a:buClr>
                <a:srgbClr val="FF388C"/>
              </a:buClr>
            </a:pPr>
            <a:r>
              <a:rPr lang="ru-RU" sz="2400" dirty="0">
                <a:solidFill>
                  <a:prstClr val="white"/>
                </a:solidFill>
              </a:rPr>
              <a:t>Мутации индивидуальны, т.е. возникают у одного организма.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0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14:window dir="ver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      Значение мутаций: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6" y="2060848"/>
            <a:ext cx="5127104" cy="3883696"/>
          </a:xfrm>
        </p:spPr>
        <p:txBody>
          <a:bodyPr>
            <a:normAutofit/>
          </a:bodyPr>
          <a:lstStyle/>
          <a:p>
            <a:pPr marL="512064" indent="-457200">
              <a:buAutoNum type="arabicPeriod"/>
            </a:pPr>
            <a:r>
              <a:rPr lang="ru-RU" sz="3200" dirty="0" smtClean="0"/>
              <a:t>Научные исследования</a:t>
            </a:r>
          </a:p>
          <a:p>
            <a:pPr marL="512064" indent="-457200">
              <a:buAutoNum type="arabicPeriod"/>
            </a:pPr>
            <a:r>
              <a:rPr lang="ru-RU" sz="3200" dirty="0" smtClean="0"/>
              <a:t>Движущая сила эволюции</a:t>
            </a:r>
          </a:p>
          <a:p>
            <a:pPr marL="512064" indent="-457200">
              <a:buAutoNum type="arabicPeriod"/>
            </a:pPr>
            <a:r>
              <a:rPr lang="ru-RU" sz="3200" dirty="0" smtClean="0"/>
              <a:t>Медицинское направление</a:t>
            </a:r>
          </a:p>
          <a:p>
            <a:pPr marL="512064" indent="-457200">
              <a:buAutoNum type="arabicPeriod"/>
            </a:pPr>
            <a:r>
              <a:rPr lang="ru-RU" sz="3200" dirty="0" smtClean="0"/>
              <a:t>Селекция </a:t>
            </a:r>
          </a:p>
          <a:p>
            <a:pPr marL="512064" indent="-457200">
              <a:buAutoNum type="arabicPeriod"/>
            </a:pPr>
            <a:endParaRPr lang="ru-RU" sz="3200" dirty="0" smtClean="0"/>
          </a:p>
          <a:p>
            <a:pPr marL="512064" indent="-457200">
              <a:buAutoNum type="arabicPeriod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670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видео\Desktop\Снимки\Моментальный снимок 4 (11.04.2012 20-1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9" y="0"/>
            <a:ext cx="8856984" cy="660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560"/>
            <a:ext cx="8229600" cy="851272"/>
          </a:xfrm>
        </p:spPr>
        <p:txBody>
          <a:bodyPr/>
          <a:lstStyle/>
          <a:p>
            <a:r>
              <a:rPr lang="ru-RU" dirty="0" smtClean="0"/>
              <a:t>Подведение итогов урока: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01815"/>
            <a:ext cx="8229600" cy="4572000"/>
          </a:xfrm>
        </p:spPr>
        <p:txBody>
          <a:bodyPr/>
          <a:lstStyle/>
          <a:p>
            <a:r>
              <a:rPr lang="ru-RU" dirty="0" smtClean="0"/>
              <a:t>1. Что нового вы узнали на уроке?</a:t>
            </a:r>
          </a:p>
          <a:p>
            <a:r>
              <a:rPr lang="ru-RU" dirty="0" smtClean="0"/>
              <a:t>2. Что наиболее вам запомнилось и понравилось?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9" name="Picture 5" descr="C:\Users\Мвидео\Desktop\Снимки\Моментальный снимок 7 (14.04.2012 0-1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45" y="3393678"/>
            <a:ext cx="3985815" cy="320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видео\Desktop\Снимки\Моментальный снимок 6 (14.04.2012 0-1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3980"/>
            <a:ext cx="374441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4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1088" y="116632"/>
            <a:ext cx="6083200" cy="70849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</a:t>
            </a:r>
            <a:r>
              <a:rPr lang="ru-RU" b="1" dirty="0" smtClean="0"/>
              <a:t>Заключение:</a:t>
            </a:r>
            <a:endParaRPr lang="ru-RU" b="1" dirty="0"/>
          </a:p>
        </p:txBody>
      </p:sp>
      <p:pic>
        <p:nvPicPr>
          <p:cNvPr id="2050" name="Picture 2" descr="C:\Users\Мвидео\Desktop\Снимки\Моментальный снимок 3 (14.04.2012 0-0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896544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760" y="764704"/>
            <a:ext cx="8648712" cy="5184576"/>
          </a:xfrm>
        </p:spPr>
        <p:txBody>
          <a:bodyPr>
            <a:normAutofit/>
          </a:bodyPr>
          <a:lstStyle/>
          <a:p>
            <a:pPr marL="144000" marR="0" lvl="0" indent="-274320" algn="l"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ru-RU" sz="3600" dirty="0">
                <a:ln>
                  <a:noFill/>
                </a:ln>
                <a:solidFill>
                  <a:schemeClr val="tx1"/>
                </a:solidFill>
                <a:latin typeface="Constantia"/>
              </a:rPr>
              <a:t>Появляясь внезапно, мутации, как и революции, разрушают и созидают, но не уничтожают </a:t>
            </a:r>
            <a:r>
              <a:rPr lang="ru-RU" sz="3600" dirty="0" smtClean="0">
                <a:ln>
                  <a:noFill/>
                </a:ln>
                <a:solidFill>
                  <a:schemeClr val="tx1"/>
                </a:solidFill>
                <a:latin typeface="Constantia"/>
              </a:rPr>
              <a:t> законы природы</a:t>
            </a:r>
            <a:r>
              <a:rPr lang="ru-RU" sz="3600" dirty="0">
                <a:ln>
                  <a:noFill/>
                </a:ln>
                <a:solidFill>
                  <a:schemeClr val="tx1"/>
                </a:solidFill>
                <a:latin typeface="Constantia"/>
              </a:rPr>
              <a:t>. </a:t>
            </a:r>
            <a:r>
              <a:rPr lang="ru-RU" sz="3600" dirty="0" smtClean="0">
                <a:ln>
                  <a:noFill/>
                </a:ln>
                <a:solidFill>
                  <a:schemeClr val="tx1"/>
                </a:solidFill>
                <a:latin typeface="Constantia"/>
              </a:rPr>
              <a:t>    </a:t>
            </a:r>
          </a:p>
          <a:p>
            <a:pPr marR="0" lvl="0" algn="l">
              <a:buClr>
                <a:srgbClr val="0BD0D9"/>
              </a:buClr>
              <a:buSzPct val="95000"/>
              <a:defRPr/>
            </a:pPr>
            <a:r>
              <a:rPr lang="ru-RU" sz="3600" dirty="0">
                <a:ln>
                  <a:noFill/>
                </a:ln>
                <a:solidFill>
                  <a:schemeClr val="tx1"/>
                </a:solidFill>
                <a:latin typeface="Constantia"/>
              </a:rPr>
              <a:t> </a:t>
            </a:r>
            <a:r>
              <a:rPr lang="ru-RU" sz="3600" dirty="0" smtClean="0">
                <a:ln>
                  <a:noFill/>
                </a:ln>
                <a:solidFill>
                  <a:schemeClr val="tx1"/>
                </a:solidFill>
                <a:latin typeface="Constantia"/>
              </a:rPr>
              <a:t>Они </a:t>
            </a:r>
            <a:r>
              <a:rPr lang="ru-RU" sz="3600" dirty="0">
                <a:ln>
                  <a:noFill/>
                </a:ln>
                <a:solidFill>
                  <a:schemeClr val="tx1"/>
                </a:solidFill>
                <a:latin typeface="Constantia"/>
              </a:rPr>
              <a:t>сами </a:t>
            </a:r>
            <a:r>
              <a:rPr lang="ru-RU" sz="3600" dirty="0" smtClean="0">
                <a:ln>
                  <a:noFill/>
                </a:ln>
                <a:solidFill>
                  <a:schemeClr val="tx1"/>
                </a:solidFill>
                <a:latin typeface="Constantia"/>
              </a:rPr>
              <a:t> подчинены  им</a:t>
            </a:r>
            <a:r>
              <a:rPr lang="ru-RU" sz="3600" dirty="0">
                <a:ln>
                  <a:noFill/>
                </a:ln>
                <a:solidFill>
                  <a:schemeClr val="tx1"/>
                </a:solidFill>
                <a:latin typeface="Constantia"/>
              </a:rPr>
              <a:t>.</a:t>
            </a:r>
          </a:p>
          <a:p>
            <a:pPr marL="274320" marR="0" lvl="0" indent="-274320" algn="l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endParaRPr lang="ru-RU" sz="4400" dirty="0">
              <a:ln>
                <a:noFill/>
              </a:ln>
              <a:solidFill>
                <a:prstClr val="black"/>
              </a:solidFill>
              <a:latin typeface="Constantia"/>
            </a:endParaRPr>
          </a:p>
        </p:txBody>
      </p:sp>
      <p:pic>
        <p:nvPicPr>
          <p:cNvPr id="2051" name="Picture 3" descr="C:\Users\Мвидео\Desktop\Снимки\Моментальный снимок 4 (11.04.2012 20-17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2" y="2996952"/>
            <a:ext cx="3844404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0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00B0F0"/>
                </a:solidFill>
              </a:rPr>
              <a:t>Мотивация на уроке: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72000"/>
          </a:xfrm>
        </p:spPr>
        <p:txBody>
          <a:bodyPr/>
          <a:lstStyle/>
          <a:p>
            <a:pPr lvl="0">
              <a:buClr>
                <a:srgbClr val="FF388C"/>
              </a:buClr>
            </a:pP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Вступительное слово </a:t>
            </a:r>
          </a:p>
          <a:p>
            <a:pPr marL="64008" lvl="0" indent="0">
              <a:buClr>
                <a:srgbClr val="FF388C"/>
              </a:buClr>
              <a:buNone/>
            </a:pPr>
            <a:r>
              <a:rPr lang="ru-RU" sz="2400" b="1" dirty="0">
                <a:solidFill>
                  <a:prstClr val="white"/>
                </a:solidFill>
              </a:rPr>
              <a:t>     </a:t>
            </a:r>
            <a:r>
              <a:rPr lang="ru-RU" sz="2400" dirty="0">
                <a:solidFill>
                  <a:prstClr val="white"/>
                </a:solidFill>
              </a:rPr>
              <a:t>учителя о проблеме явления мутаций у человека и в окружающей его действительности</a:t>
            </a:r>
          </a:p>
          <a:p>
            <a:pPr lvl="0">
              <a:buClr>
                <a:srgbClr val="FF388C"/>
              </a:buClr>
            </a:pPr>
            <a:r>
              <a:rPr lang="ru-RU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Проблемные вопросы: </a:t>
            </a:r>
            <a:endParaRPr lang="ru-RU" sz="3200" dirty="0">
              <a:solidFill>
                <a:prstClr val="white"/>
              </a:solidFill>
            </a:endParaRPr>
          </a:p>
          <a:p>
            <a:pPr lvl="0">
              <a:buClr>
                <a:srgbClr val="FF388C"/>
              </a:buClr>
            </a:pPr>
            <a:r>
              <a:rPr lang="ru-RU" sz="2400" dirty="0" smtClean="0">
                <a:solidFill>
                  <a:prstClr val="white"/>
                </a:solidFill>
              </a:rPr>
              <a:t>Почему </a:t>
            </a:r>
            <a:r>
              <a:rPr lang="ru-RU" sz="2400" dirty="0">
                <a:solidFill>
                  <a:prstClr val="white"/>
                </a:solidFill>
              </a:rPr>
              <a:t>возникают мутации? </a:t>
            </a:r>
            <a:endParaRPr lang="ru-RU" sz="2400" dirty="0" smtClean="0">
              <a:solidFill>
                <a:prstClr val="white"/>
              </a:solidFill>
            </a:endParaRPr>
          </a:p>
          <a:p>
            <a:pPr lvl="0">
              <a:buClr>
                <a:srgbClr val="FF388C"/>
              </a:buClr>
            </a:pPr>
            <a:r>
              <a:rPr lang="ru-RU" sz="2400" dirty="0" smtClean="0">
                <a:solidFill>
                  <a:prstClr val="white"/>
                </a:solidFill>
              </a:rPr>
              <a:t>Так  </a:t>
            </a:r>
            <a:r>
              <a:rPr lang="ru-RU" sz="2400" dirty="0">
                <a:solidFill>
                  <a:prstClr val="white"/>
                </a:solidFill>
              </a:rPr>
              <a:t>ли  опасны мутации? </a:t>
            </a:r>
            <a:endParaRPr lang="ru-RU" sz="2400" dirty="0" smtClean="0">
              <a:solidFill>
                <a:prstClr val="white"/>
              </a:solidFill>
            </a:endParaRPr>
          </a:p>
          <a:p>
            <a:pPr lvl="0">
              <a:buClr>
                <a:srgbClr val="FF388C"/>
              </a:buClr>
            </a:pPr>
            <a:r>
              <a:rPr lang="ru-RU" sz="2400" dirty="0" smtClean="0">
                <a:solidFill>
                  <a:prstClr val="white"/>
                </a:solidFill>
              </a:rPr>
              <a:t>Нужно ли их бояться?</a:t>
            </a:r>
            <a:endParaRPr lang="ru-RU" sz="2400" dirty="0">
              <a:solidFill>
                <a:prstClr val="white"/>
              </a:solidFill>
            </a:endParaRPr>
          </a:p>
          <a:p>
            <a:pPr lvl="0">
              <a:buClr>
                <a:srgbClr val="FF388C"/>
              </a:buClr>
            </a:pPr>
            <a:r>
              <a:rPr lang="ru-RU" sz="2400" dirty="0" smtClean="0">
                <a:solidFill>
                  <a:prstClr val="white"/>
                </a:solidFill>
              </a:rPr>
              <a:t>Могут </a:t>
            </a:r>
            <a:r>
              <a:rPr lang="ru-RU" sz="2400" dirty="0">
                <a:solidFill>
                  <a:prstClr val="white"/>
                </a:solidFill>
              </a:rPr>
              <a:t>ли быть полезны мутации</a:t>
            </a:r>
            <a:r>
              <a:rPr lang="ru-RU" sz="2400" dirty="0" smtClean="0">
                <a:solidFill>
                  <a:prstClr val="white"/>
                </a:solidFill>
              </a:rPr>
              <a:t>?</a:t>
            </a:r>
          </a:p>
          <a:p>
            <a:pPr lvl="0">
              <a:buClr>
                <a:srgbClr val="FF388C"/>
              </a:buClr>
            </a:pPr>
            <a:r>
              <a:rPr lang="ru-RU" sz="2400" dirty="0" smtClean="0">
                <a:solidFill>
                  <a:prstClr val="white"/>
                </a:solidFill>
              </a:rPr>
              <a:t>Нужны ли мутации в природе?</a:t>
            </a:r>
          </a:p>
          <a:p>
            <a:pPr lvl="0">
              <a:buClr>
                <a:srgbClr val="FF388C"/>
              </a:buClr>
            </a:pPr>
            <a:endParaRPr lang="ru-RU" sz="2400" dirty="0">
              <a:solidFill>
                <a:prstClr val="white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9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332656"/>
            <a:ext cx="8062912" cy="6120680"/>
          </a:xfrm>
        </p:spPr>
        <p:txBody>
          <a:bodyPr>
            <a:noAutofit/>
          </a:bodyPr>
          <a:lstStyle/>
          <a:p>
            <a:pPr marL="274320" marR="0" lvl="0" indent="-274320" algn="l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ru-RU" sz="3600" b="1" i="1" dirty="0">
                <a:ln>
                  <a:noFill/>
                </a:ln>
                <a:solidFill>
                  <a:schemeClr val="tx1"/>
                </a:solidFill>
              </a:rPr>
              <a:t>Любое отклонение от идеального случая следует считать несравненно большей ценностью, чем рядовой, в массовом порядке ожидаемой, поскольку попутно с возникновением отрицательной единицы стоит пролагающая новый путь положительная. </a:t>
            </a:r>
            <a:br>
              <a:rPr lang="ru-RU" sz="3600" b="1" i="1" dirty="0">
                <a:ln>
                  <a:noFill/>
                </a:ln>
                <a:solidFill>
                  <a:schemeClr val="tx1"/>
                </a:solidFill>
              </a:rPr>
            </a:br>
            <a:r>
              <a:rPr lang="ru-RU" sz="3600" b="1" i="1" dirty="0">
                <a:ln>
                  <a:noFill/>
                </a:ln>
                <a:solidFill>
                  <a:prstClr val="black"/>
                </a:solidFill>
              </a:rPr>
              <a:t>                                                                                                 И</a:t>
            </a:r>
            <a:r>
              <a:rPr lang="ru-RU" sz="3600" b="1" i="1" dirty="0" smtClean="0">
                <a:ln>
                  <a:noFill/>
                </a:ln>
                <a:solidFill>
                  <a:prstClr val="black"/>
                </a:solidFill>
              </a:rPr>
              <a:t>. А. </a:t>
            </a:r>
            <a:r>
              <a:rPr lang="ru-RU" sz="3600" b="1" i="1" dirty="0" err="1" smtClean="0">
                <a:ln>
                  <a:noFill/>
                </a:ln>
                <a:solidFill>
                  <a:prstClr val="black"/>
                </a:solidFill>
              </a:rPr>
              <a:t>Раппопорт</a:t>
            </a:r>
            <a:r>
              <a:rPr lang="ru-RU" sz="3600" b="1" i="1" dirty="0" smtClean="0">
                <a:ln>
                  <a:noFill/>
                </a:ln>
                <a:solidFill>
                  <a:prstClr val="black"/>
                </a:solidFill>
              </a:rPr>
              <a:t> </a:t>
            </a:r>
            <a:endParaRPr lang="ru-RU" sz="3600" dirty="0">
              <a:ln>
                <a:noFill/>
              </a:ln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Цель урока:</a:t>
            </a:r>
            <a:endParaRPr lang="ru-RU" sz="3600" b="1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углубить и расширить знания о молекулярно-цитологических основах 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мутационной изменчивости </a:t>
            </a:r>
            <a:r>
              <a:rPr lang="ru-RU" sz="2400" dirty="0" smtClean="0"/>
              <a:t>на основе изучения основных характеристик мутационной изменчивости и разнообразия соматических и генеративных мутаций</a:t>
            </a:r>
          </a:p>
          <a:p>
            <a:pPr lvl="0">
              <a:buClr>
                <a:srgbClr val="FF388C"/>
              </a:buClr>
            </a:pPr>
            <a:r>
              <a:rPr lang="ru-RU" sz="2400" dirty="0" smtClean="0"/>
              <a:t>сформировать знания о мутагенных факторах </a:t>
            </a:r>
            <a:r>
              <a:rPr lang="ru-RU" sz="2400" dirty="0" smtClean="0">
                <a:solidFill>
                  <a:prstClr val="white"/>
                </a:solidFill>
              </a:rPr>
              <a:t>как </a:t>
            </a:r>
            <a:r>
              <a:rPr lang="ru-RU" sz="2400" dirty="0">
                <a:solidFill>
                  <a:prstClr val="white"/>
                </a:solidFill>
              </a:rPr>
              <a:t>причинах </a:t>
            </a:r>
            <a:r>
              <a:rPr lang="ru-RU" sz="2400" dirty="0" smtClean="0">
                <a:solidFill>
                  <a:prstClr val="white"/>
                </a:solidFill>
              </a:rPr>
              <a:t>мутаций</a:t>
            </a:r>
            <a:r>
              <a:rPr lang="ru-RU" sz="2400" dirty="0" smtClean="0"/>
              <a:t> на основе знаний из курса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физики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химии</a:t>
            </a:r>
          </a:p>
          <a:p>
            <a:pPr lvl="0">
              <a:buClr>
                <a:srgbClr val="FF388C"/>
              </a:buClr>
            </a:pPr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903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6000">
        <p14:switch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/>
          <a:lstStyle/>
          <a:p>
            <a:r>
              <a:rPr lang="ru-RU" b="1" i="1" dirty="0" smtClean="0"/>
              <a:t>Задачи урока: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720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Ответить на вопросы, изучив:</a:t>
            </a:r>
          </a:p>
          <a:p>
            <a:r>
              <a:rPr lang="ru-RU" dirty="0" smtClean="0"/>
              <a:t>понятие мутация и классификацию мутаций</a:t>
            </a:r>
          </a:p>
          <a:p>
            <a:r>
              <a:rPr lang="ru-RU" dirty="0" smtClean="0"/>
              <a:t> характеристику различных видов мутаций</a:t>
            </a:r>
          </a:p>
          <a:p>
            <a:pPr lvl="0">
              <a:buClr>
                <a:srgbClr val="FF388C"/>
              </a:buClr>
            </a:pPr>
            <a:r>
              <a:rPr lang="ru-RU" dirty="0">
                <a:solidFill>
                  <a:prstClr val="white"/>
                </a:solidFill>
              </a:rPr>
              <a:t>Выяснить причины мутаций в природе</a:t>
            </a:r>
          </a:p>
          <a:p>
            <a:pPr marL="64008" indent="0">
              <a:buNone/>
            </a:pPr>
            <a:endParaRPr lang="ru-RU" dirty="0" smtClean="0"/>
          </a:p>
          <a:p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Подвести итоги урока: </a:t>
            </a:r>
          </a:p>
          <a:p>
            <a:r>
              <a:rPr lang="ru-RU" dirty="0" smtClean="0"/>
              <a:t>Значение мутаций в природе и в жизни человека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5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5"/>
            <a:ext cx="7239000" cy="925288"/>
          </a:xfrm>
        </p:spPr>
        <p:txBody>
          <a:bodyPr/>
          <a:lstStyle/>
          <a:p>
            <a:r>
              <a:rPr lang="ru-RU" b="0" u="sng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Основные понятия:</a:t>
            </a:r>
            <a:endParaRPr lang="ru-RU" b="0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124744"/>
            <a:ext cx="3886200" cy="3235624"/>
          </a:xfrm>
        </p:spPr>
        <p:txBody>
          <a:bodyPr>
            <a:normAutofit/>
          </a:bodyPr>
          <a:lstStyle/>
          <a:p>
            <a:r>
              <a:rPr lang="ru-RU" dirty="0" smtClean="0"/>
              <a:t>Мутация,  </a:t>
            </a:r>
          </a:p>
          <a:p>
            <a:r>
              <a:rPr lang="ru-RU" dirty="0" smtClean="0"/>
              <a:t>мутагенез,</a:t>
            </a:r>
          </a:p>
          <a:p>
            <a:r>
              <a:rPr lang="ru-RU" dirty="0" smtClean="0"/>
              <a:t>мутагены, </a:t>
            </a:r>
          </a:p>
          <a:p>
            <a:r>
              <a:rPr lang="ru-RU" dirty="0" smtClean="0"/>
              <a:t>мутанты,</a:t>
            </a:r>
          </a:p>
          <a:p>
            <a:r>
              <a:rPr lang="ru-RU" dirty="0" smtClean="0"/>
              <a:t>Мутагенные факторы</a:t>
            </a:r>
          </a:p>
          <a:p>
            <a:r>
              <a:rPr lang="ru-RU" dirty="0" smtClean="0"/>
              <a:t>Соматические мутации</a:t>
            </a:r>
          </a:p>
          <a:p>
            <a:r>
              <a:rPr lang="ru-RU" dirty="0" smtClean="0"/>
              <a:t>Генеративные мутации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538325"/>
            <a:ext cx="4713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>
              <a:spcBef>
                <a:spcPct val="20000"/>
              </a:spcBef>
              <a:buClr>
                <a:srgbClr val="FF388C"/>
              </a:buClr>
              <a:buSzPct val="80000"/>
            </a:pPr>
            <a:r>
              <a:rPr lang="ru-RU" sz="2800" u="sng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Дополнительные понятия</a:t>
            </a:r>
            <a:endParaRPr lang="ru-RU" sz="2800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708" y="5229200"/>
            <a:ext cx="452944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rgbClr val="FF388C"/>
              </a:buClr>
              <a:buSzPct val="80000"/>
              <a:buFont typeface="Wingdings 2"/>
              <a:buChar char=""/>
            </a:pPr>
            <a:r>
              <a:rPr lang="ru-RU" sz="2000" dirty="0" smtClean="0">
                <a:solidFill>
                  <a:prstClr val="white"/>
                </a:solidFill>
              </a:rPr>
              <a:t>Ионизирующее излучение</a:t>
            </a:r>
          </a:p>
          <a:p>
            <a:pPr marL="448056" lvl="0" indent="-384048">
              <a:spcBef>
                <a:spcPct val="20000"/>
              </a:spcBef>
              <a:buClr>
                <a:srgbClr val="FF388C"/>
              </a:buClr>
              <a:buSzPct val="80000"/>
              <a:buFont typeface="Wingdings 2"/>
              <a:buChar char=""/>
            </a:pPr>
            <a:r>
              <a:rPr lang="ru-RU" sz="2000" dirty="0" smtClean="0">
                <a:solidFill>
                  <a:prstClr val="white"/>
                </a:solidFill>
              </a:rPr>
              <a:t>Ультрафиолетовое излучение</a:t>
            </a:r>
          </a:p>
          <a:p>
            <a:pPr marL="448056" lvl="0" indent="-384048">
              <a:spcBef>
                <a:spcPct val="20000"/>
              </a:spcBef>
              <a:buClr>
                <a:srgbClr val="FF388C"/>
              </a:buClr>
              <a:buSzPct val="80000"/>
              <a:buFont typeface="Wingdings 2"/>
              <a:buChar char=""/>
            </a:pP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788024" y="1124744"/>
            <a:ext cx="3886200" cy="3235624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Хромосомные, </a:t>
            </a:r>
          </a:p>
          <a:p>
            <a:r>
              <a:rPr lang="ru-RU" dirty="0" smtClean="0"/>
              <a:t>генные и геномные мутации</a:t>
            </a:r>
          </a:p>
          <a:p>
            <a:r>
              <a:rPr lang="ru-RU" dirty="0" smtClean="0"/>
              <a:t>Летальные мутации</a:t>
            </a:r>
          </a:p>
          <a:p>
            <a:r>
              <a:rPr lang="ru-RU" dirty="0" smtClean="0"/>
              <a:t>Полулетальные мутации</a:t>
            </a:r>
          </a:p>
          <a:p>
            <a:r>
              <a:rPr lang="ru-RU" dirty="0" smtClean="0"/>
              <a:t>Нейтральные мутации</a:t>
            </a:r>
          </a:p>
          <a:p>
            <a:r>
              <a:rPr lang="ru-RU" dirty="0" smtClean="0"/>
              <a:t>Полезные мутации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8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651394" cy="61539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Определения: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332656"/>
            <a:ext cx="581024" cy="169810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Мутация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31640" y="4221088"/>
            <a:ext cx="581024" cy="1728192"/>
          </a:xfrm>
        </p:spPr>
        <p:txBody>
          <a:bodyPr>
            <a:noAutofit/>
          </a:bodyPr>
          <a:lstStyle/>
          <a:p>
            <a:r>
              <a:rPr lang="ru-RU" sz="2000" dirty="0" smtClean="0"/>
              <a:t>Мутагены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286000" y="260648"/>
            <a:ext cx="6858000" cy="2634212"/>
          </a:xfrm>
        </p:spPr>
        <p:txBody>
          <a:bodyPr>
            <a:normAutofit fontScale="25000" lnSpcReduction="20000"/>
          </a:bodyPr>
          <a:lstStyle/>
          <a:p>
            <a:pPr marL="274320" lvl="0" indent="-274320">
              <a:lnSpc>
                <a:spcPct val="120000"/>
              </a:lnSpc>
              <a:buClr>
                <a:srgbClr val="0BD0D9"/>
              </a:buClr>
              <a:buSzPct val="95000"/>
              <a:buNone/>
              <a:defRPr/>
            </a:pPr>
            <a:r>
              <a:rPr lang="ru-RU" sz="8600" b="1" i="1" dirty="0" smtClean="0">
                <a:solidFill>
                  <a:prstClr val="white"/>
                </a:solidFill>
                <a:latin typeface="Cambria"/>
              </a:rPr>
              <a:t>     </a:t>
            </a:r>
            <a:r>
              <a:rPr lang="ru-RU" sz="8600" b="1" i="1" dirty="0" smtClean="0">
                <a:solidFill>
                  <a:prstClr val="white"/>
                </a:solidFill>
              </a:rPr>
              <a:t>Мутация</a:t>
            </a:r>
            <a:r>
              <a:rPr lang="ru-RU" sz="8600" dirty="0" smtClean="0">
                <a:solidFill>
                  <a:prstClr val="white"/>
                </a:solidFill>
                <a:latin typeface="Cambria"/>
              </a:rPr>
              <a:t> </a:t>
            </a:r>
            <a:r>
              <a:rPr lang="ru-RU" sz="8600" dirty="0">
                <a:solidFill>
                  <a:prstClr val="white"/>
                </a:solidFill>
                <a:latin typeface="Cambria"/>
              </a:rPr>
              <a:t>(от лат. </a:t>
            </a:r>
            <a:r>
              <a:rPr lang="ru-RU" sz="8600" dirty="0" err="1">
                <a:solidFill>
                  <a:prstClr val="white"/>
                </a:solidFill>
                <a:latin typeface="Cambria"/>
              </a:rPr>
              <a:t>mutatio</a:t>
            </a:r>
            <a:r>
              <a:rPr lang="ru-RU" sz="8600" dirty="0">
                <a:solidFill>
                  <a:prstClr val="white"/>
                </a:solidFill>
                <a:latin typeface="Cambria"/>
              </a:rPr>
              <a:t> - изменение, перемена) - любое изменение в последовательности ДНК</a:t>
            </a:r>
            <a:r>
              <a:rPr lang="ru-RU" sz="8600" dirty="0" smtClean="0">
                <a:solidFill>
                  <a:prstClr val="white"/>
                </a:solidFill>
                <a:latin typeface="Cambria"/>
              </a:rPr>
              <a:t>.</a:t>
            </a:r>
            <a:r>
              <a:rPr lang="ru-RU" sz="8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6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274320" lvl="0" indent="-274320">
              <a:lnSpc>
                <a:spcPct val="120000"/>
              </a:lnSpc>
              <a:buClr>
                <a:srgbClr val="0BD0D9"/>
              </a:buClr>
              <a:buSzPct val="95000"/>
              <a:buNone/>
              <a:defRPr/>
            </a:pPr>
            <a:r>
              <a:rPr lang="ru-RU" sz="8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8600" b="1" i="1" u="sng" dirty="0" smtClean="0">
                <a:cs typeface="Times New Roman" pitchFamily="18" charset="0"/>
              </a:rPr>
              <a:t>Мутация</a:t>
            </a:r>
            <a:r>
              <a:rPr lang="ru-RU" sz="8600" b="1" i="1" dirty="0" smtClean="0">
                <a:cs typeface="Times New Roman" pitchFamily="18" charset="0"/>
              </a:rPr>
              <a:t> -  </a:t>
            </a: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8600" dirty="0">
                <a:latin typeface="Times New Roman" pitchFamily="18" charset="0"/>
                <a:cs typeface="Times New Roman" pitchFamily="18" charset="0"/>
              </a:rPr>
              <a:t>качественные и количественные изменения ДНК организмов, приводящие к изменениям генотипа. </a:t>
            </a:r>
            <a:endParaRPr lang="ru-RU" sz="86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lvl="0" indent="-274320">
              <a:lnSpc>
                <a:spcPct val="120000"/>
              </a:lnSpc>
              <a:buClr>
                <a:srgbClr val="0BD0D9"/>
              </a:buClr>
              <a:buSzPct val="95000"/>
              <a:buNone/>
              <a:defRPr/>
            </a:pPr>
            <a:endParaRPr lang="ru-RU" sz="8600" dirty="0">
              <a:latin typeface="Times New Roman" pitchFamily="18" charset="0"/>
              <a:cs typeface="Times New Roman" pitchFamily="18" charset="0"/>
            </a:endParaRPr>
          </a:p>
          <a:p>
            <a:pPr marL="274320" lvl="0" indent="-274320">
              <a:lnSpc>
                <a:spcPct val="120000"/>
              </a:lnSpc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ru-RU" sz="9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Термин введён Гуго де Фризом в 1901 году</a:t>
            </a:r>
            <a:r>
              <a:rPr lang="ru-RU" sz="9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lvl="0" indent="-274320">
              <a:lnSpc>
                <a:spcPct val="120000"/>
              </a:lnSpc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ru-RU" sz="9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основе исследований им создана </a:t>
            </a:r>
            <a:r>
              <a:rPr lang="ru-RU" sz="9600" b="1" i="1" dirty="0" smtClean="0">
                <a:cs typeface="Times New Roman" pitchFamily="18" charset="0"/>
              </a:rPr>
              <a:t>мутационная теория.</a:t>
            </a:r>
            <a:endParaRPr lang="ru-RU" sz="9600" b="1" i="1" dirty="0">
              <a:cs typeface="Times New Roman" pitchFamily="18" charset="0"/>
            </a:endParaRPr>
          </a:p>
          <a:p>
            <a:pPr marL="274320" lvl="0" indent="-274320"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endParaRPr lang="ru-RU" dirty="0">
              <a:solidFill>
                <a:prstClr val="black"/>
              </a:solidFill>
              <a:latin typeface="Constantia"/>
            </a:endParaRPr>
          </a:p>
          <a:p>
            <a:pPr marL="548640" lvl="0" indent="-411480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defRPr/>
            </a:pPr>
            <a:endParaRPr lang="ru-RU" sz="2600" dirty="0">
              <a:solidFill>
                <a:prstClr val="white"/>
              </a:solidFill>
              <a:latin typeface="Cambria"/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123728" y="4149080"/>
            <a:ext cx="6858000" cy="1296144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/>
              <a:t>Мутагены </a:t>
            </a:r>
            <a:r>
              <a:rPr lang="ru-RU" dirty="0" smtClean="0"/>
              <a:t>– факторы среды, </a:t>
            </a:r>
          </a:p>
          <a:p>
            <a:pPr marL="64008" indent="0">
              <a:buNone/>
            </a:pPr>
            <a:r>
              <a:rPr lang="ru-RU" dirty="0" smtClean="0"/>
              <a:t>     вызывающие появления мутаций у   </a:t>
            </a:r>
          </a:p>
          <a:p>
            <a:pPr marL="64008" indent="0">
              <a:buNone/>
            </a:pPr>
            <a:r>
              <a:rPr lang="ru-RU" dirty="0"/>
              <a:t> </a:t>
            </a:r>
            <a:r>
              <a:rPr lang="ru-RU" dirty="0" smtClean="0"/>
              <a:t>    организмов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51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10428"/>
            <a:ext cx="7859216" cy="114528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sz="3600" dirty="0" smtClean="0"/>
              <a:t>                    Мутации </a:t>
            </a:r>
            <a:br>
              <a:rPr lang="ru-RU" sz="3600" dirty="0" smtClean="0"/>
            </a:br>
            <a:r>
              <a:rPr lang="ru-RU" sz="3600" dirty="0" smtClean="0"/>
              <a:t>( по степени изменения генотипа)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4797152"/>
            <a:ext cx="3312368" cy="1152128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</a:t>
            </a:r>
            <a:r>
              <a:rPr lang="ru-RU" b="1" i="1" dirty="0" smtClean="0">
                <a:solidFill>
                  <a:schemeClr val="bg1"/>
                </a:solidFill>
              </a:rPr>
              <a:t>Генные</a:t>
            </a:r>
          </a:p>
          <a:p>
            <a:pPr marL="64008" indent="0"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  ( точечные)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4" name="Объект 5"/>
          <p:cNvSpPr txBox="1">
            <a:spLocks/>
          </p:cNvSpPr>
          <p:nvPr/>
        </p:nvSpPr>
        <p:spPr>
          <a:xfrm>
            <a:off x="2591780" y="3575518"/>
            <a:ext cx="3240360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Хромосомные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5"/>
          <p:cNvSpPr txBox="1">
            <a:spLocks/>
          </p:cNvSpPr>
          <p:nvPr/>
        </p:nvSpPr>
        <p:spPr>
          <a:xfrm>
            <a:off x="539552" y="2420888"/>
            <a:ext cx="3024336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r>
              <a:rPr lang="ru-RU" b="1" i="1" dirty="0" smtClean="0"/>
              <a:t>    </a:t>
            </a:r>
            <a:r>
              <a:rPr lang="ru-RU" b="1" i="1" dirty="0" smtClean="0">
                <a:solidFill>
                  <a:schemeClr val="bg1"/>
                </a:solidFill>
              </a:rPr>
              <a:t>Геномные</a:t>
            </a:r>
            <a:endParaRPr lang="ru-RU" dirty="0" smtClean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>
            <a:endCxn id="3" idx="0"/>
          </p:cNvCxnSpPr>
          <p:nvPr/>
        </p:nvCxnSpPr>
        <p:spPr>
          <a:xfrm>
            <a:off x="4860032" y="1484784"/>
            <a:ext cx="2232248" cy="3312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411760" y="1484784"/>
            <a:ext cx="115212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4" idx="0"/>
          </p:cNvCxnSpPr>
          <p:nvPr/>
        </p:nvCxnSpPr>
        <p:spPr>
          <a:xfrm>
            <a:off x="4211960" y="1484784"/>
            <a:ext cx="0" cy="2090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80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:checker/>
      </p:transition>
    </mc:Choice>
    <mc:Fallback xmlns="">
      <p:transition spd="slow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1033</TotalTime>
  <Words>1035</Words>
  <Application>Microsoft Office PowerPoint</Application>
  <PresentationFormat>Экран (4:3)</PresentationFormat>
  <Paragraphs>171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Яркая</vt:lpstr>
      <vt:lpstr>                     Урок        «Причины мутаций.            Соматические и          генеративные мутации»</vt:lpstr>
      <vt:lpstr>    Эпиграфом  к уроку могут служить слова из знаменитой    сказки А. С. Пушкина «Сказка о царе Салтане»</vt:lpstr>
      <vt:lpstr>Презентация PowerPoint</vt:lpstr>
      <vt:lpstr>Мотивация на уроке:</vt:lpstr>
      <vt:lpstr>Цель урока:</vt:lpstr>
      <vt:lpstr>Задачи урока:</vt:lpstr>
      <vt:lpstr>Основные понятия:</vt:lpstr>
      <vt:lpstr>Определения:</vt:lpstr>
      <vt:lpstr>                    Мутации  ( по степени изменения генотипа)</vt:lpstr>
      <vt:lpstr>Генные мутации:</vt:lpstr>
      <vt:lpstr>Серповидно-клеточная анемия -</vt:lpstr>
      <vt:lpstr>Примеры генных мутаций</vt:lpstr>
      <vt:lpstr>АЛЬБИНИЗМ – отсутствие пигмента</vt:lpstr>
      <vt:lpstr>Хромосомные мутации </vt:lpstr>
      <vt:lpstr>    Хромосомные мутации </vt:lpstr>
      <vt:lpstr>Презентация PowerPoint</vt:lpstr>
      <vt:lpstr>   Геномные мутации -</vt:lpstr>
      <vt:lpstr>Геномные мутации -</vt:lpstr>
      <vt:lpstr>       Полиплоидия </vt:lpstr>
      <vt:lpstr>      Использование полиплоидов      человеком </vt:lpstr>
      <vt:lpstr>Мутации различают:</vt:lpstr>
      <vt:lpstr>Презентация PowerPoint</vt:lpstr>
      <vt:lpstr>Существуют несколько классификаций мутаций</vt:lpstr>
      <vt:lpstr>Мутации по адаптивному значению:</vt:lpstr>
      <vt:lpstr>Презентация PowerPoint</vt:lpstr>
      <vt:lpstr>Мутации различают:</vt:lpstr>
      <vt:lpstr>Мутагенные факторы:</vt:lpstr>
      <vt:lpstr>Вопросы к беседе о физических мутагенах:</vt:lpstr>
      <vt:lpstr>Мутагенные факторы:</vt:lpstr>
      <vt:lpstr>           Физические мутагены</vt:lpstr>
      <vt:lpstr>    Химические мутагены: </vt:lpstr>
      <vt:lpstr>      Воздействия химических                   мутагенов</vt:lpstr>
      <vt:lpstr>Воздействия химических                   мутагенов</vt:lpstr>
      <vt:lpstr>Как противостоять мутации</vt:lpstr>
      <vt:lpstr>Презентация PowerPoint</vt:lpstr>
      <vt:lpstr>Мутационная теория:</vt:lpstr>
      <vt:lpstr>      Значение мутаций:</vt:lpstr>
      <vt:lpstr>Подведение итогов урока:</vt:lpstr>
      <vt:lpstr>    Заключение: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 «Причины мутаций. Соматические и генеративные мутации»</dc:title>
  <dc:creator>Мвидео</dc:creator>
  <cp:lastModifiedBy>Мвидео</cp:lastModifiedBy>
  <cp:revision>78</cp:revision>
  <dcterms:created xsi:type="dcterms:W3CDTF">2012-04-11T13:53:01Z</dcterms:created>
  <dcterms:modified xsi:type="dcterms:W3CDTF">2013-12-01T09:34:51Z</dcterms:modified>
</cp:coreProperties>
</file>