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1C261C-8789-4410-87BD-C4E64649CBC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E0EBBB-3C08-4DC4-B38F-ED3345F1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C261C-8789-4410-87BD-C4E64649CBC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0EBBB-3C08-4DC4-B38F-ED3345F1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91C261C-8789-4410-87BD-C4E64649CBC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E0EBBB-3C08-4DC4-B38F-ED3345F1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C261C-8789-4410-87BD-C4E64649CBC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0EBBB-3C08-4DC4-B38F-ED3345F1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1C261C-8789-4410-87BD-C4E64649CBC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5E0EBBB-3C08-4DC4-B38F-ED3345F1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C261C-8789-4410-87BD-C4E64649CBC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0EBBB-3C08-4DC4-B38F-ED3345F1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C261C-8789-4410-87BD-C4E64649CBC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0EBBB-3C08-4DC4-B38F-ED3345F1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C261C-8789-4410-87BD-C4E64649CBC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0EBBB-3C08-4DC4-B38F-ED3345F1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1C261C-8789-4410-87BD-C4E64649CBC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0EBBB-3C08-4DC4-B38F-ED3345F1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C261C-8789-4410-87BD-C4E64649CBC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0EBBB-3C08-4DC4-B38F-ED3345F1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C261C-8789-4410-87BD-C4E64649CBC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E0EBBB-3C08-4DC4-B38F-ED3345F1F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1C261C-8789-4410-87BD-C4E64649CBC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E0EBBB-3C08-4DC4-B38F-ED3345F1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 урока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«Спорт и здоровый образ жизни»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6600" dirty="0" err="1" smtClean="0"/>
              <a:t>Tennis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800" dirty="0" err="1" smtClean="0"/>
              <a:t>Handball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772816"/>
            <a:ext cx="4095496" cy="33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err="1" smtClean="0"/>
              <a:t>Horse-racing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934822" cy="273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24744"/>
            <a:ext cx="3429000" cy="2057400"/>
          </a:xfrm>
        </p:spPr>
        <p:txBody>
          <a:bodyPr>
            <a:normAutofit/>
          </a:bodyPr>
          <a:lstStyle/>
          <a:p>
            <a:pPr lvl="0" algn="ctr"/>
            <a:r>
              <a:rPr lang="ru-RU" sz="4400" dirty="0" err="1" smtClean="0"/>
              <a:t>Wrestling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2952328" cy="374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400" dirty="0" err="1" smtClean="0"/>
              <a:t>Ice</a:t>
            </a:r>
            <a:r>
              <a:rPr lang="ru-RU" sz="4400" dirty="0" smtClean="0"/>
              <a:t> </a:t>
            </a:r>
            <a:r>
              <a:rPr lang="ru-RU" sz="4400" dirty="0" err="1" smtClean="0"/>
              <a:t>hockey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797" r="979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5400" dirty="0" err="1" smtClean="0"/>
              <a:t>Archery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2664296" cy="402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400" dirty="0" err="1" smtClean="0"/>
              <a:t>Volleyball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2127580"/>
            <a:ext cx="75963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Ask your neighbor about his or her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favourite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sports. Fill in the table below.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2636912"/>
          <a:ext cx="7200800" cy="3456174"/>
        </p:xfrm>
        <a:graphic>
          <a:graphicData uri="http://schemas.openxmlformats.org/drawingml/2006/table">
            <a:tbl>
              <a:tblPr/>
              <a:tblGrid>
                <a:gridCol w="1800200"/>
                <a:gridCol w="1800200"/>
                <a:gridCol w="1800200"/>
                <a:gridCol w="1800200"/>
              </a:tblGrid>
              <a:tr h="1107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Likes</a:t>
                      </a:r>
                      <a:r>
                        <a:rPr lang="ru-RU" sz="2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doing</a:t>
                      </a:r>
                      <a:endParaRPr lang="ru-RU" sz="24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Likes</a:t>
                      </a:r>
                      <a:r>
                        <a:rPr lang="ru-RU" sz="2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watching</a:t>
                      </a:r>
                      <a:endParaRPr lang="ru-RU" sz="24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Favourite TV sports programmes</a:t>
                      </a:r>
                      <a:endParaRPr lang="ru-RU" sz="24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Often</a:t>
                      </a:r>
                      <a:endParaRPr lang="ru-RU" sz="24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Seldom </a:t>
                      </a:r>
                      <a:endParaRPr lang="ru-RU" sz="24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Never </a:t>
                      </a:r>
                      <a:endParaRPr lang="ru-RU" sz="24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My name is N. I am a seventh-former. Not long ago I began to smoke. Certainly on the one hand I know that smoking is dangerous. And I don’t like the taste of cigarettes. But on the other hand my classmates called me names, and I want to look more grown-up than I really am. I think that smoking adds something to my image – I am classy. Well, can you help me to realize what should I do?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Discussion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ru-RU" dirty="0" smtClean="0"/>
              <a:t>Почему курить вредно</a:t>
            </a:r>
            <a:r>
              <a:rPr lang="en-US" dirty="0" smtClean="0"/>
              <a:t>? – Why is smoking dangerous?</a:t>
            </a:r>
            <a:endParaRPr lang="ru-RU" dirty="0" smtClean="0"/>
          </a:p>
          <a:p>
            <a:r>
              <a:rPr lang="ru-RU" dirty="0" smtClean="0"/>
              <a:t>2) Как решить проблему курения? – </a:t>
            </a:r>
            <a:r>
              <a:rPr lang="ru-RU" dirty="0" err="1" smtClean="0"/>
              <a:t>How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solve</a:t>
            </a:r>
            <a:r>
              <a:rPr lang="ru-RU" dirty="0" smtClean="0"/>
              <a:t> </a:t>
            </a:r>
            <a:r>
              <a:rPr lang="ru-RU" dirty="0" err="1" smtClean="0"/>
              <a:t>this</a:t>
            </a:r>
            <a:r>
              <a:rPr lang="ru-RU" dirty="0" smtClean="0"/>
              <a:t> </a:t>
            </a:r>
            <a:r>
              <a:rPr lang="ru-RU" dirty="0" err="1" smtClean="0"/>
              <a:t>problem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7200" dirty="0" err="1" smtClean="0"/>
              <a:t>Sailing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Parents and teachers must fight against this problem together.</a:t>
            </a:r>
            <a:endParaRPr lang="ru-RU" dirty="0" smtClean="0"/>
          </a:p>
          <a:p>
            <a:pPr lvl="0"/>
            <a:r>
              <a:rPr lang="en-US" dirty="0" smtClean="0"/>
              <a:t>They must explain to the children that they ruin health by smoking.</a:t>
            </a:r>
            <a:endParaRPr lang="ru-RU" dirty="0" smtClean="0"/>
          </a:p>
          <a:p>
            <a:pPr lvl="0"/>
            <a:r>
              <a:rPr lang="en-US" dirty="0" smtClean="0"/>
              <a:t>Smoking should be banned in public places.</a:t>
            </a:r>
            <a:endParaRPr lang="ru-RU" dirty="0" smtClean="0"/>
          </a:p>
          <a:p>
            <a:pPr lvl="0"/>
            <a:r>
              <a:rPr lang="en-US" dirty="0" smtClean="0"/>
              <a:t>You must have a strong will because it’s very difficult to get rid of this habit.</a:t>
            </a:r>
            <a:endParaRPr lang="ru-RU" dirty="0" smtClean="0"/>
          </a:p>
          <a:p>
            <a:pPr lvl="0"/>
            <a:r>
              <a:rPr lang="en-US" dirty="0" smtClean="0"/>
              <a:t>You may find a hobby.</a:t>
            </a:r>
            <a:endParaRPr lang="ru-RU" dirty="0" smtClean="0"/>
          </a:p>
          <a:p>
            <a:pPr lvl="0"/>
            <a:r>
              <a:rPr lang="en-US" dirty="0" smtClean="0"/>
              <a:t>You may go in for sports.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            Ответы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Do you think you are a healthy person?</a:t>
            </a:r>
            <a:endParaRPr lang="ru-RU" dirty="0" smtClean="0"/>
          </a:p>
          <a:p>
            <a:pPr lvl="0"/>
            <a:r>
              <a:rPr lang="en-US" dirty="0" smtClean="0"/>
              <a:t>Do you watch your fat and cholesterol levels all the time?</a:t>
            </a:r>
            <a:endParaRPr lang="ru-RU" dirty="0" smtClean="0"/>
          </a:p>
          <a:p>
            <a:pPr lvl="0"/>
            <a:r>
              <a:rPr lang="en-US" dirty="0" smtClean="0"/>
              <a:t>Is it very important to eat healthy food?</a:t>
            </a:r>
            <a:endParaRPr lang="ru-RU" dirty="0" smtClean="0"/>
          </a:p>
          <a:p>
            <a:pPr lvl="0"/>
            <a:r>
              <a:rPr lang="en-US" dirty="0" smtClean="0"/>
              <a:t>Do you go in for sport?</a:t>
            </a:r>
            <a:endParaRPr lang="ru-RU" dirty="0" smtClean="0"/>
          </a:p>
          <a:p>
            <a:pPr lvl="0"/>
            <a:r>
              <a:rPr lang="en-US" dirty="0" smtClean="0"/>
              <a:t>What will you do if you want to keep fit?</a:t>
            </a:r>
            <a:endParaRPr lang="ru-RU" dirty="0" smtClean="0"/>
          </a:p>
          <a:p>
            <a:pPr lvl="0"/>
            <a:r>
              <a:rPr lang="en-US" dirty="0" smtClean="0"/>
              <a:t>Is sport an essential part in your life?</a:t>
            </a:r>
            <a:endParaRPr lang="ru-RU" dirty="0" smtClean="0"/>
          </a:p>
          <a:p>
            <a:pPr lvl="0"/>
            <a:r>
              <a:rPr lang="en-US" dirty="0" smtClean="0"/>
              <a:t>What role does sport play in your life?</a:t>
            </a:r>
            <a:endParaRPr lang="ru-RU" dirty="0" smtClean="0"/>
          </a:p>
          <a:p>
            <a:pPr lvl="0"/>
            <a:r>
              <a:rPr lang="en-US" dirty="0" smtClean="0"/>
              <a:t>Is the healthy life-style popular in Russia?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feel</a:t>
            </a:r>
            <a:r>
              <a:rPr lang="ru-RU" dirty="0" smtClean="0"/>
              <a:t> </a:t>
            </a:r>
            <a:r>
              <a:rPr lang="ru-RU" dirty="0" err="1" smtClean="0"/>
              <a:t>sick</a:t>
            </a:r>
            <a:endParaRPr lang="ru-RU" dirty="0" smtClean="0"/>
          </a:p>
          <a:p>
            <a:pPr lvl="0"/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fall</a:t>
            </a:r>
            <a:r>
              <a:rPr lang="ru-RU" dirty="0" smtClean="0"/>
              <a:t> </a:t>
            </a:r>
            <a:r>
              <a:rPr lang="ru-RU" dirty="0" err="1" smtClean="0"/>
              <a:t>ill</a:t>
            </a:r>
            <a:endParaRPr lang="ru-RU" dirty="0" smtClean="0"/>
          </a:p>
          <a:p>
            <a:pPr lvl="0"/>
            <a:r>
              <a:rPr lang="en-US" dirty="0" smtClean="0"/>
              <a:t>To take care of our health</a:t>
            </a:r>
            <a:endParaRPr lang="ru-RU" dirty="0" smtClean="0"/>
          </a:p>
          <a:p>
            <a:pPr lvl="0"/>
            <a:r>
              <a:rPr lang="ru-RU" dirty="0" smtClean="0"/>
              <a:t>A </a:t>
            </a:r>
            <a:r>
              <a:rPr lang="ru-RU" dirty="0" err="1" smtClean="0"/>
              <a:t>pretty</a:t>
            </a:r>
            <a:r>
              <a:rPr lang="ru-RU" dirty="0" smtClean="0"/>
              <a:t> </a:t>
            </a:r>
            <a:r>
              <a:rPr lang="ru-RU" dirty="0" err="1" smtClean="0"/>
              <a:t>healthy</a:t>
            </a:r>
            <a:r>
              <a:rPr lang="ru-RU" dirty="0" smtClean="0"/>
              <a:t> </a:t>
            </a:r>
            <a:r>
              <a:rPr lang="ru-RU" dirty="0" err="1" smtClean="0"/>
              <a:t>person</a:t>
            </a:r>
            <a:endParaRPr lang="ru-RU" dirty="0" smtClean="0"/>
          </a:p>
          <a:p>
            <a:pPr lvl="0"/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get</a:t>
            </a:r>
            <a:r>
              <a:rPr lang="ru-RU" dirty="0" smtClean="0"/>
              <a:t> 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cold</a:t>
            </a:r>
            <a:endParaRPr lang="ru-RU" dirty="0" smtClean="0"/>
          </a:p>
          <a:p>
            <a:pPr lvl="0"/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take</a:t>
            </a:r>
            <a:r>
              <a:rPr lang="ru-RU" dirty="0" smtClean="0"/>
              <a:t> </a:t>
            </a:r>
            <a:r>
              <a:rPr lang="ru-RU" dirty="0" err="1" smtClean="0"/>
              <a:t>regular</a:t>
            </a:r>
            <a:r>
              <a:rPr lang="ru-RU" dirty="0" smtClean="0"/>
              <a:t> </a:t>
            </a:r>
            <a:r>
              <a:rPr lang="ru-RU" dirty="0" err="1" smtClean="0"/>
              <a:t>exercises</a:t>
            </a:r>
            <a:endParaRPr lang="ru-RU" dirty="0" smtClean="0"/>
          </a:p>
          <a:p>
            <a:pPr lvl="0"/>
            <a:r>
              <a:rPr lang="en-US" dirty="0" smtClean="0"/>
              <a:t>To have a healthy outlook on life</a:t>
            </a:r>
            <a:endParaRPr lang="ru-RU" dirty="0" smtClean="0"/>
          </a:p>
          <a:p>
            <a:pPr lvl="0"/>
            <a:r>
              <a:rPr lang="ru-RU" dirty="0" err="1" smtClean="0"/>
              <a:t>As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me</a:t>
            </a:r>
            <a:endParaRPr lang="ru-RU" dirty="0" smtClean="0"/>
          </a:p>
          <a:p>
            <a:pPr lvl="0"/>
            <a:r>
              <a:rPr lang="ru-RU" dirty="0" err="1" smtClean="0"/>
              <a:t>As</a:t>
            </a:r>
            <a:r>
              <a:rPr lang="ru-RU" dirty="0" smtClean="0"/>
              <a:t> </a:t>
            </a:r>
            <a:r>
              <a:rPr lang="ru-RU" dirty="0" err="1" smtClean="0"/>
              <a:t>far</a:t>
            </a:r>
            <a:r>
              <a:rPr lang="ru-RU" dirty="0" smtClean="0"/>
              <a:t> </a:t>
            </a:r>
            <a:r>
              <a:rPr lang="ru-RU" dirty="0" err="1" smtClean="0"/>
              <a:t>as</a:t>
            </a:r>
            <a:r>
              <a:rPr lang="ru-RU" dirty="0" smtClean="0"/>
              <a:t> I </a:t>
            </a:r>
            <a:r>
              <a:rPr lang="ru-RU" dirty="0" err="1" smtClean="0"/>
              <a:t>know</a:t>
            </a: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you know about food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sz="3200" dirty="0" smtClean="0"/>
              <a:t>. Are vitamins and mineral supplements...</a:t>
            </a:r>
            <a:endParaRPr lang="ru-RU" sz="3200" dirty="0" smtClean="0"/>
          </a:p>
          <a:p>
            <a:pPr marL="514350" indent="-514350">
              <a:buAutoNum type="alphaLcParenR"/>
            </a:pPr>
            <a:r>
              <a:rPr lang="en-US" sz="3200" dirty="0" smtClean="0"/>
              <a:t>useful for preventing colds and boosting energy?</a:t>
            </a:r>
            <a:endParaRPr lang="ru-RU" sz="3200" dirty="0" smtClean="0"/>
          </a:p>
          <a:p>
            <a:pPr marL="514350" indent="-514350">
              <a:buAutoNum type="alphaLcParenR"/>
            </a:pPr>
            <a:r>
              <a:rPr lang="en-US" sz="3200" dirty="0" smtClean="0"/>
              <a:t> a waste of money?</a:t>
            </a:r>
            <a:endParaRPr lang="ru-RU" sz="3200" dirty="0" smtClean="0"/>
          </a:p>
          <a:p>
            <a:pPr marL="514350" indent="-514350">
              <a:buAutoNum type="alphaLcParenR"/>
            </a:pPr>
            <a:r>
              <a:rPr lang="en-US" sz="3200" dirty="0" smtClean="0"/>
              <a:t>an insurance policy against modern food that may be short on essential nutrients?</a:t>
            </a:r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How many portions of fruit and vegetables should you eat every day?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034848"/>
          </a:xfrm>
        </p:spPr>
        <p:txBody>
          <a:bodyPr/>
          <a:lstStyle/>
          <a:p>
            <a:pPr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a) two;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b) three;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c) four.</a:t>
            </a: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3. A calorie is...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a) a type of vitamin;</a:t>
            </a:r>
            <a:b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b) a unit of energy;</a:t>
            </a:r>
            <a:b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c) a blood cell.</a:t>
            </a:r>
            <a:endParaRPr lang="ru-RU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4. Protein is...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a) a body-building material;</a:t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b) a hormone;</a:t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c) sugar.</a:t>
            </a:r>
            <a:endParaRPr lang="ru-RU" sz="4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5. Vitamin A helps us...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a) build strong bones;</a:t>
            </a:r>
            <a:b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b) produce healthy skin;</a:t>
            </a:r>
            <a:b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) in the digestion of fats.</a:t>
            </a:r>
            <a:endParaRPr lang="ru-RU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6. Vitamin B12 primarily helps...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a) night vision;</a:t>
            </a:r>
            <a:br>
              <a:rPr lang="en-US" sz="4000" dirty="0" smtClean="0">
                <a:solidFill>
                  <a:srgbClr val="00B050"/>
                </a:solidFill>
              </a:rPr>
            </a:br>
            <a:r>
              <a:rPr lang="en-US" sz="4000" dirty="0" smtClean="0">
                <a:solidFill>
                  <a:srgbClr val="00B050"/>
                </a:solidFill>
              </a:rPr>
              <a:t>b) growth of teeth;</a:t>
            </a:r>
            <a:br>
              <a:rPr lang="en-US" sz="4000" dirty="0" smtClean="0">
                <a:solidFill>
                  <a:srgbClr val="00B050"/>
                </a:solidFill>
              </a:rPr>
            </a:br>
            <a:r>
              <a:rPr lang="en-US" sz="4000" dirty="0" smtClean="0">
                <a:solidFill>
                  <a:srgbClr val="00B050"/>
                </a:solidFill>
              </a:rPr>
              <a:t>c) growth of nerve cells and blood cells.</a:t>
            </a:r>
            <a:endParaRPr lang="ru-RU" sz="4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7. Vitamin </a:t>
            </a:r>
            <a:r>
              <a:rPr lang="ru-RU" dirty="0" smtClean="0"/>
              <a:t>К</a:t>
            </a:r>
            <a:r>
              <a:rPr lang="en-US" dirty="0" smtClean="0"/>
              <a:t> is essential for...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solidFill>
                  <a:srgbClr val="00B0F0"/>
                </a:solidFill>
              </a:rPr>
              <a:t>a) manufacture of fats;</a:t>
            </a:r>
            <a:br>
              <a:rPr lang="en-US" sz="5400" dirty="0" smtClean="0">
                <a:solidFill>
                  <a:srgbClr val="00B0F0"/>
                </a:solidFill>
              </a:rPr>
            </a:br>
            <a:r>
              <a:rPr lang="en-US" sz="5400" dirty="0" smtClean="0">
                <a:solidFill>
                  <a:srgbClr val="00B0F0"/>
                </a:solidFill>
              </a:rPr>
              <a:t>b) hormone production;</a:t>
            </a:r>
            <a:br>
              <a:rPr lang="en-US" sz="5400" dirty="0" smtClean="0">
                <a:solidFill>
                  <a:srgbClr val="00B0F0"/>
                </a:solidFill>
              </a:rPr>
            </a:br>
            <a:r>
              <a:rPr lang="en-US" sz="5400" dirty="0" smtClean="0">
                <a:solidFill>
                  <a:srgbClr val="00B0F0"/>
                </a:solidFill>
              </a:rPr>
              <a:t>c) blood clotting.</a:t>
            </a:r>
            <a:endParaRPr lang="ru-RU" sz="54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8. Lack of iron leads to...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a) a form of anemia;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b) </a:t>
            </a:r>
            <a:r>
              <a:rPr lang="en-US" sz="5400" dirty="0" err="1" smtClean="0">
                <a:solidFill>
                  <a:srgbClr val="FF0000"/>
                </a:solidFill>
              </a:rPr>
              <a:t>discoloured</a:t>
            </a:r>
            <a:r>
              <a:rPr lang="en-US" sz="5400" dirty="0" smtClean="0">
                <a:solidFill>
                  <a:srgbClr val="FF0000"/>
                </a:solidFill>
              </a:rPr>
              <a:t> teeth;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c) soft bones.</a:t>
            </a:r>
            <a:endParaRPr lang="ru-RU" sz="5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4800" dirty="0" err="1" smtClean="0"/>
              <a:t>Downhill</a:t>
            </a:r>
            <a:r>
              <a:rPr lang="ru-RU" sz="4800" dirty="0" smtClean="0"/>
              <a:t> </a:t>
            </a:r>
            <a:r>
              <a:rPr lang="ru-RU" sz="4800" dirty="0" err="1" smtClean="0"/>
              <a:t>skiing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</a:t>
            </a:r>
            <a:r>
              <a:rPr lang="en-US" dirty="0" smtClean="0"/>
              <a:t>. Why is fast food a bad idea?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a) It hardly contains any nutrients;</a:t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b) it gives little protein in relation to fat;</a:t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c) it contains too much salt and fat.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</a:t>
            </a:r>
            <a:r>
              <a:rPr lang="ru-RU" dirty="0" smtClean="0"/>
              <a:t>0</a:t>
            </a:r>
            <a:r>
              <a:rPr lang="en-US" dirty="0" smtClean="0"/>
              <a:t>. Which has the highest sugar content?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dirty="0" smtClean="0">
                <a:solidFill>
                  <a:srgbClr val="C00000"/>
                </a:solidFill>
              </a:rPr>
              <a:t>a) A plain chocolate bar;</a:t>
            </a:r>
            <a:br>
              <a:rPr lang="en-US" sz="5400" dirty="0" smtClean="0">
                <a:solidFill>
                  <a:srgbClr val="C00000"/>
                </a:solidFill>
              </a:rPr>
            </a:br>
            <a:r>
              <a:rPr lang="en-US" sz="5400" dirty="0" smtClean="0">
                <a:solidFill>
                  <a:srgbClr val="C00000"/>
                </a:solidFill>
              </a:rPr>
              <a:t>b) a milk chocolate bar;</a:t>
            </a:r>
            <a:br>
              <a:rPr lang="en-US" sz="5400" dirty="0" smtClean="0">
                <a:solidFill>
                  <a:srgbClr val="C00000"/>
                </a:solidFill>
              </a:rPr>
            </a:br>
            <a:r>
              <a:rPr lang="en-US" sz="5400" dirty="0" smtClean="0">
                <a:solidFill>
                  <a:srgbClr val="C00000"/>
                </a:solidFill>
              </a:rPr>
              <a:t>c) a coffee.</a:t>
            </a:r>
            <a:endParaRPr lang="ru-RU" sz="5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</a:t>
            </a:r>
            <a:r>
              <a:rPr lang="ru-RU" dirty="0" smtClean="0"/>
              <a:t>1</a:t>
            </a:r>
            <a:r>
              <a:rPr lang="en-US" dirty="0" smtClean="0"/>
              <a:t>. How many people in Western Europe are overweight?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7239000" cy="4106856"/>
          </a:xfrm>
        </p:spPr>
        <p:txBody>
          <a:bodyPr/>
          <a:lstStyle/>
          <a:p>
            <a:pPr>
              <a:buNone/>
            </a:pPr>
            <a:r>
              <a:rPr lang="en-US" sz="5400" dirty="0" smtClean="0">
                <a:solidFill>
                  <a:srgbClr val="7030A0"/>
                </a:solidFill>
              </a:rPr>
              <a:t>a) 11%;</a:t>
            </a:r>
            <a:br>
              <a:rPr lang="en-US" sz="5400" dirty="0" smtClean="0">
                <a:solidFill>
                  <a:srgbClr val="7030A0"/>
                </a:solidFill>
              </a:rPr>
            </a:br>
            <a:r>
              <a:rPr lang="en-US" sz="5400" dirty="0" smtClean="0">
                <a:solidFill>
                  <a:srgbClr val="7030A0"/>
                </a:solidFill>
              </a:rPr>
              <a:t>b) 26%;</a:t>
            </a:r>
            <a:br>
              <a:rPr lang="en-US" sz="5400" dirty="0" smtClean="0">
                <a:solidFill>
                  <a:srgbClr val="7030A0"/>
                </a:solidFill>
              </a:rPr>
            </a:br>
            <a:r>
              <a:rPr lang="en-US" sz="5400" dirty="0" smtClean="0">
                <a:solidFill>
                  <a:srgbClr val="7030A0"/>
                </a:solidFill>
              </a:rPr>
              <a:t>c) 37%.</a:t>
            </a:r>
            <a:endParaRPr lang="ru-RU" sz="54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2</a:t>
            </a:r>
            <a:r>
              <a:rPr lang="en-US" dirty="0" smtClean="0"/>
              <a:t>. Which is the best way to lose weight and stay healthy?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a) To use slimming and vitamin pills;</a:t>
            </a:r>
            <a:b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b) to eat only fruit and vegetables;</a:t>
            </a:r>
            <a:b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c) to eat a variety of foods but in smaller quantities.</a:t>
            </a:r>
            <a:endParaRPr lang="ru-RU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3</a:t>
            </a:r>
            <a:r>
              <a:rPr lang="en-US" dirty="0" smtClean="0"/>
              <a:t>. Which activity burns up the most energy per minute?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a) Swimming;</a:t>
            </a:r>
            <a:b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b) walking quickly;</a:t>
            </a:r>
            <a:b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c) football.</a:t>
            </a:r>
            <a:endParaRPr lang="ru-RU" sz="4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</a:t>
            </a:r>
            <a:r>
              <a:rPr lang="ru-RU" dirty="0" smtClean="0"/>
              <a:t>4</a:t>
            </a:r>
            <a:r>
              <a:rPr lang="en-US" dirty="0" smtClean="0"/>
              <a:t>. How often should we exercise?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a) At least 20 minutes once a week;</a:t>
            </a:r>
            <a:b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b) at least 20 minutes twice a week;</a:t>
            </a:r>
            <a:b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c) at least 20 minutes three times a week. 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05104"/>
          </a:xfrm>
        </p:spPr>
        <p:txBody>
          <a:bodyPr>
            <a:normAutofit/>
          </a:bodyPr>
          <a:lstStyle/>
          <a:p>
            <a:r>
              <a:rPr lang="en-US" dirty="0" smtClean="0"/>
              <a:t>Key: 1c, 2a, 3b, 4a, 5b, 6c, 8a, </a:t>
            </a:r>
            <a:r>
              <a:rPr lang="ru-RU" dirty="0" smtClean="0"/>
              <a:t>9</a:t>
            </a:r>
            <a:r>
              <a:rPr lang="en-US" dirty="0" smtClean="0"/>
              <a:t>c, 1</a:t>
            </a:r>
            <a:r>
              <a:rPr lang="ru-RU" dirty="0" smtClean="0"/>
              <a:t>0</a:t>
            </a:r>
            <a:r>
              <a:rPr lang="en-US" dirty="0" smtClean="0"/>
              <a:t>a, 1</a:t>
            </a:r>
            <a:r>
              <a:rPr lang="ru-RU" dirty="0" smtClean="0"/>
              <a:t>1</a:t>
            </a:r>
            <a:r>
              <a:rPr lang="en-US" dirty="0" smtClean="0"/>
              <a:t>c, 1</a:t>
            </a:r>
            <a:r>
              <a:rPr lang="ru-RU" dirty="0" smtClean="0"/>
              <a:t>2</a:t>
            </a:r>
            <a:r>
              <a:rPr lang="en-US" dirty="0" smtClean="0"/>
              <a:t>c, 1</a:t>
            </a:r>
            <a:r>
              <a:rPr lang="ru-RU" dirty="0" smtClean="0"/>
              <a:t>3</a:t>
            </a:r>
            <a:r>
              <a:rPr lang="en-US" dirty="0" smtClean="0"/>
              <a:t>a, 1</a:t>
            </a:r>
            <a:r>
              <a:rPr lang="ru-RU" dirty="0" smtClean="0"/>
              <a:t>4</a:t>
            </a:r>
            <a:r>
              <a:rPr lang="en-US" dirty="0" smtClean="0"/>
              <a:t>b.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800" dirty="0" err="1" smtClean="0"/>
              <a:t>Surfing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4000" dirty="0" err="1" smtClean="0"/>
              <a:t>Bobsledding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159" r="1715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5400" dirty="0" err="1" smtClean="0"/>
              <a:t>Baseball</a:t>
            </a:r>
            <a:endParaRPr lang="ru-RU" sz="5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960440" cy="355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6600" dirty="0" err="1" smtClean="0"/>
              <a:t>Squash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90551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6000" dirty="0" err="1" smtClean="0"/>
              <a:t>Diving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5400" dirty="0" err="1" smtClean="0"/>
              <a:t>Bowling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620" r="1662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</TotalTime>
  <Words>635</Words>
  <Application>Microsoft Office PowerPoint</Application>
  <PresentationFormat>Экран (4:3)</PresentationFormat>
  <Paragraphs>114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Изящная</vt:lpstr>
      <vt:lpstr>Тема урока </vt:lpstr>
      <vt:lpstr>Sailing </vt:lpstr>
      <vt:lpstr>Downhill skiing </vt:lpstr>
      <vt:lpstr>Surfing </vt:lpstr>
      <vt:lpstr>Bobsledding </vt:lpstr>
      <vt:lpstr>Baseball</vt:lpstr>
      <vt:lpstr>Squash </vt:lpstr>
      <vt:lpstr>Diving </vt:lpstr>
      <vt:lpstr>Bowling </vt:lpstr>
      <vt:lpstr>Tennis </vt:lpstr>
      <vt:lpstr>Handball </vt:lpstr>
      <vt:lpstr>Horse-racing </vt:lpstr>
      <vt:lpstr>Wrestling </vt:lpstr>
      <vt:lpstr>Ice hockey </vt:lpstr>
      <vt:lpstr>Archery </vt:lpstr>
      <vt:lpstr>Volleyball </vt:lpstr>
      <vt:lpstr>Слайд 17</vt:lpstr>
      <vt:lpstr>Letter</vt:lpstr>
      <vt:lpstr>Discussion </vt:lpstr>
      <vt:lpstr>Advices</vt:lpstr>
      <vt:lpstr>Вопросы             Ответы</vt:lpstr>
      <vt:lpstr>What you know about food </vt:lpstr>
      <vt:lpstr>2. How many portions of fruit and vegetables should you eat every day?</vt:lpstr>
      <vt:lpstr>3. A calorie is...</vt:lpstr>
      <vt:lpstr>4. Protein is... </vt:lpstr>
      <vt:lpstr>5. Vitamin A helps us...</vt:lpstr>
      <vt:lpstr>6. Vitamin B12 primarily helps... </vt:lpstr>
      <vt:lpstr>7. Vitamin К is essential for...</vt:lpstr>
      <vt:lpstr>8. Lack of iron leads to... </vt:lpstr>
      <vt:lpstr>9. Why is fast food a bad idea? </vt:lpstr>
      <vt:lpstr>10. Which has the highest sugar content?</vt:lpstr>
      <vt:lpstr>11. How many people in Western Europe are overweight?</vt:lpstr>
      <vt:lpstr>12. Which is the best way to lose weight and stay healthy?</vt:lpstr>
      <vt:lpstr>13. Which activity burns up the most energy per minute?</vt:lpstr>
      <vt:lpstr>14. How often should we exercise?</vt:lpstr>
      <vt:lpstr>Key: 1c, 2a, 3b, 4a, 5b, 6c, 8a, 9c, 10a, 11c, 12c, 13a, 14b.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Кичигины</dc:creator>
  <cp:lastModifiedBy>Кичигины</cp:lastModifiedBy>
  <cp:revision>8</cp:revision>
  <dcterms:created xsi:type="dcterms:W3CDTF">2011-04-19T13:30:26Z</dcterms:created>
  <dcterms:modified xsi:type="dcterms:W3CDTF">2013-11-10T08:50:29Z</dcterms:modified>
</cp:coreProperties>
</file>