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1" r:id="rId3"/>
    <p:sldId id="260" r:id="rId4"/>
    <p:sldId id="257" r:id="rId5"/>
    <p:sldId id="258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18" Type="http://schemas.openxmlformats.org/officeDocument/2006/relationships/image" Target="../media/image18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17" Type="http://schemas.openxmlformats.org/officeDocument/2006/relationships/image" Target="../media/image17.emf"/><Relationship Id="rId2" Type="http://schemas.openxmlformats.org/officeDocument/2006/relationships/image" Target="../media/image2.emf"/><Relationship Id="rId16" Type="http://schemas.openxmlformats.org/officeDocument/2006/relationships/image" Target="../media/image16.emf"/><Relationship Id="rId20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5" Type="http://schemas.openxmlformats.org/officeDocument/2006/relationships/image" Target="../media/image15.emf"/><Relationship Id="rId10" Type="http://schemas.openxmlformats.org/officeDocument/2006/relationships/image" Target="../media/image10.emf"/><Relationship Id="rId19" Type="http://schemas.openxmlformats.org/officeDocument/2006/relationships/image" Target="../media/image19.emf"/><Relationship Id="rId4" Type="http://schemas.openxmlformats.org/officeDocument/2006/relationships/image" Target="../media/image4.emf"/><Relationship Id="rId9" Type="http://schemas.openxmlformats.org/officeDocument/2006/relationships/image" Target="../media/image9.emf"/><Relationship Id="rId1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image" Target="../media/image32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12" Type="http://schemas.openxmlformats.org/officeDocument/2006/relationships/image" Target="../media/image31.emf"/><Relationship Id="rId17" Type="http://schemas.openxmlformats.org/officeDocument/2006/relationships/image" Target="../media/image36.emf"/><Relationship Id="rId2" Type="http://schemas.openxmlformats.org/officeDocument/2006/relationships/image" Target="../media/image21.emf"/><Relationship Id="rId16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11" Type="http://schemas.openxmlformats.org/officeDocument/2006/relationships/image" Target="../media/image30.emf"/><Relationship Id="rId5" Type="http://schemas.openxmlformats.org/officeDocument/2006/relationships/image" Target="../media/image24.emf"/><Relationship Id="rId15" Type="http://schemas.openxmlformats.org/officeDocument/2006/relationships/image" Target="../media/image34.emf"/><Relationship Id="rId10" Type="http://schemas.openxmlformats.org/officeDocument/2006/relationships/image" Target="../media/image29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Relationship Id="rId14" Type="http://schemas.openxmlformats.org/officeDocument/2006/relationships/image" Target="../media/image3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533400"/>
            <a:ext cx="5484444" cy="3831704"/>
          </a:xfrm>
        </p:spPr>
        <p:txBody>
          <a:bodyPr>
            <a:normAutofit fontScale="90000"/>
          </a:bodyPr>
          <a:lstStyle/>
          <a:p>
            <a:pPr indent="450215">
              <a:lnSpc>
                <a:spcPct val="115000"/>
              </a:lnSpc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>
                <a:latin typeface="Times New Roman"/>
                <a:ea typeface="Times New Roman"/>
                <a:cs typeface="Times New Roman"/>
              </a:rPr>
            </a:b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 smtClean="0">
                <a:latin typeface="Times New Roman"/>
                <a:ea typeface="Times New Roman"/>
                <a:cs typeface="Times New Roman"/>
              </a:rPr>
            </a:br>
            <a:r>
              <a:rPr lang="ru-RU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>
                <a:latin typeface="Times New Roman"/>
                <a:ea typeface="Times New Roman"/>
                <a:cs typeface="Times New Roman"/>
              </a:rPr>
            </a:br>
            <a:r>
              <a:rPr lang="ru-RU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  <a:cs typeface="Times New Roman"/>
              </a:rPr>
            </a:br>
            <a:r>
              <a:rPr lang="ru-RU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>
                <a:latin typeface="Times New Roman"/>
                <a:ea typeface="Times New Roman"/>
                <a:cs typeface="Times New Roman"/>
              </a:rPr>
            </a:b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Математический паноптикум»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2400" b="1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4581128"/>
            <a:ext cx="5114778" cy="1101248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 algn="r"/>
            <a:r>
              <a:rPr lang="ru-RU" sz="1800" dirty="0" smtClean="0"/>
              <a:t>Учитель математики </a:t>
            </a:r>
          </a:p>
          <a:p>
            <a:pPr algn="r"/>
            <a:r>
              <a:rPr lang="ru-RU" sz="1800" dirty="0" smtClean="0"/>
              <a:t>МОБУ СОШ </a:t>
            </a:r>
            <a:r>
              <a:rPr lang="ru-RU" sz="1800" dirty="0" err="1" smtClean="0"/>
              <a:t>с.Билялово</a:t>
            </a:r>
            <a:r>
              <a:rPr lang="ru-RU" sz="1800" dirty="0" smtClean="0"/>
              <a:t>: </a:t>
            </a:r>
          </a:p>
          <a:p>
            <a:pPr algn="r"/>
            <a:r>
              <a:rPr lang="ru-RU" sz="1800" dirty="0" err="1" smtClean="0"/>
              <a:t>Аминева</a:t>
            </a:r>
            <a:r>
              <a:rPr lang="ru-RU" sz="1800" dirty="0" smtClean="0"/>
              <a:t> А.Р.</a:t>
            </a:r>
          </a:p>
        </p:txBody>
      </p:sp>
    </p:spTree>
    <p:extLst>
      <p:ext uri="{BB962C8B-B14F-4D97-AF65-F5344CB8AC3E}">
        <p14:creationId xmlns:p14="http://schemas.microsoft.com/office/powerpoint/2010/main" xmlns="" val="78084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0876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/>
                <a:ea typeface="Times New Roman"/>
              </a:rPr>
              <a:t>Да, синий кит самое большое животное в мире. Он весит более 150 тонн. </a:t>
            </a:r>
            <a:endParaRPr lang="ru-RU" sz="28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75631"/>
            <a:ext cx="6192688" cy="4314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97202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96792"/>
          </a:xfrm>
        </p:spPr>
        <p:txBody>
          <a:bodyPr>
            <a:noAutofit/>
          </a:bodyPr>
          <a:lstStyle/>
          <a:p>
            <a:pPr marL="274320" indent="450215">
              <a:lnSpc>
                <a:spcPct val="115000"/>
              </a:lnSpc>
              <a:spcBef>
                <a:spcPts val="600"/>
              </a:spcBef>
              <a:tabLst>
                <a:tab pos="2641600" algn="l"/>
              </a:tabLs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4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  <a:cs typeface="Times New Roman"/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А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длину его мы узнаем, решив следующую задачу.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</a:b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2641600" algn="l"/>
              </a:tabLst>
            </a:pPr>
            <a:r>
              <a:rPr lang="ru-RU" sz="2800" b="1" i="1" dirty="0" smtClean="0"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2800" b="1" i="1" dirty="0">
                <a:latin typeface="Times New Roman"/>
                <a:ea typeface="Times New Roman"/>
                <a:cs typeface="Times New Roman"/>
              </a:rPr>
              <a:t>. Работа с карточками.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2641600" algn="l"/>
              </a:tabLs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        Работаем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с карточками, которые у вас есть. Решаем первую задачу, ответ пишем во вторую, решаем вторую, пишем ответ в третью и так далее. Последний ответ будет длиной кита в метрах.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2641600" algn="l"/>
              </a:tabLs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            10,45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* 7  =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2641600" algn="l"/>
              </a:tabLs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2641600" algn="l"/>
              </a:tabLs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  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                  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+ 8,31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=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2641600" algn="l"/>
              </a:tabLs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2641600" algn="l"/>
              </a:tabLst>
            </a:pP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                   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- 78,11 =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2641600" algn="l"/>
              </a:tabLs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2641600" algn="l"/>
              </a:tabLs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   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                    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* 10 = 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2641600" algn="l"/>
              </a:tabLst>
            </a:pP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4" name="Rectangle 41"/>
          <p:cNvSpPr>
            <a:spLocks noChangeArrowheads="1"/>
          </p:cNvSpPr>
          <p:nvPr/>
        </p:nvSpPr>
        <p:spPr bwMode="auto">
          <a:xfrm>
            <a:off x="3066336" y="3314700"/>
            <a:ext cx="3429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1609428" y="4005064"/>
            <a:ext cx="3429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41"/>
          <p:cNvSpPr>
            <a:spLocks noChangeArrowheads="1"/>
          </p:cNvSpPr>
          <p:nvPr/>
        </p:nvSpPr>
        <p:spPr bwMode="auto">
          <a:xfrm>
            <a:off x="3095268" y="4005064"/>
            <a:ext cx="3429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7" name="Rectangle 41"/>
          <p:cNvSpPr>
            <a:spLocks noChangeArrowheads="1"/>
          </p:cNvSpPr>
          <p:nvPr/>
        </p:nvSpPr>
        <p:spPr bwMode="auto">
          <a:xfrm>
            <a:off x="1609428" y="4797152"/>
            <a:ext cx="3429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8" name="Rectangle 41"/>
          <p:cNvSpPr>
            <a:spLocks noChangeArrowheads="1"/>
          </p:cNvSpPr>
          <p:nvPr/>
        </p:nvSpPr>
        <p:spPr bwMode="auto">
          <a:xfrm>
            <a:off x="3080028" y="4773900"/>
            <a:ext cx="3429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9" name="Rectangle 41"/>
          <p:cNvSpPr>
            <a:spLocks noChangeArrowheads="1"/>
          </p:cNvSpPr>
          <p:nvPr/>
        </p:nvSpPr>
        <p:spPr bwMode="auto">
          <a:xfrm>
            <a:off x="1609428" y="5445224"/>
            <a:ext cx="3429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0" name="Rectangle 41"/>
          <p:cNvSpPr>
            <a:spLocks noChangeArrowheads="1"/>
          </p:cNvSpPr>
          <p:nvPr/>
        </p:nvSpPr>
        <p:spPr bwMode="auto">
          <a:xfrm>
            <a:off x="3080028" y="5445224"/>
            <a:ext cx="342900" cy="228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45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2641600" algn="l"/>
              </a:tabLst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Далее речь пойдет о птицах.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</a:b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7239000" cy="5547016"/>
          </a:xfrm>
        </p:spPr>
        <p:txBody>
          <a:bodyPr>
            <a:normAutofit fontScale="92500" lnSpcReduction="1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2641600" algn="l"/>
              </a:tabLs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Решаете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задачи,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находите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в циферблате часов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(следующий слайд)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соответствующую букву  ответу и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пишете в тетрадях.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2641600" algn="l"/>
              </a:tabLs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Задачи: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2641600" algn="l"/>
              </a:tabLs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1) 3</a:t>
            </a:r>
            <a:r>
              <a:rPr lang="ru-RU" sz="2800" baseline="30000" dirty="0">
                <a:latin typeface="Times New Roman"/>
                <a:ea typeface="Times New Roman"/>
                <a:cs typeface="Times New Roman"/>
              </a:rPr>
              <a:t>2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- 4=                                   1) 2</a:t>
            </a:r>
            <a:r>
              <a:rPr lang="ru-RU" sz="2800" baseline="30000" dirty="0">
                <a:latin typeface="Times New Roman"/>
                <a:ea typeface="Times New Roman"/>
                <a:cs typeface="Times New Roman"/>
              </a:rPr>
              <a:t>2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 * 2=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2641600" algn="l"/>
              </a:tabLs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2) 8</a:t>
            </a:r>
            <a:r>
              <a:rPr lang="ru-RU" sz="2800" baseline="30000" dirty="0"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-5=                                     2) 3</a:t>
            </a:r>
            <a:r>
              <a:rPr lang="ru-RU" sz="2800" baseline="30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+3=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2641600" algn="l"/>
              </a:tabLs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3) 4</a:t>
            </a:r>
            <a:r>
              <a:rPr lang="ru-RU" sz="2800" baseline="30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-3</a:t>
            </a:r>
            <a:r>
              <a:rPr lang="ru-RU" sz="2800" baseline="30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=                                    3) 8+2</a:t>
            </a:r>
            <a:r>
              <a:rPr lang="ru-RU" sz="2800" baseline="30000" dirty="0"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=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2641600" algn="l"/>
              </a:tabLs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4) 5</a:t>
            </a:r>
            <a:r>
              <a:rPr lang="ru-RU" sz="2800" baseline="30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-24=                                   4) 4</a:t>
            </a:r>
            <a:r>
              <a:rPr lang="ru-RU" sz="2800" baseline="30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:8=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2641600" algn="l"/>
              </a:tabLs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5) 3</a:t>
            </a:r>
            <a:r>
              <a:rPr lang="ru-RU" sz="2800" baseline="30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+2=                                    5) 3</a:t>
            </a:r>
            <a:r>
              <a:rPr lang="ru-RU" sz="2800" baseline="30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-5=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2641600" algn="l"/>
              </a:tabLs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6) 2</a:t>
            </a:r>
            <a:r>
              <a:rPr lang="ru-RU" sz="2800" baseline="30000" dirty="0"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+5=                                    6)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5</a:t>
            </a:r>
            <a:r>
              <a:rPr lang="ru-RU" sz="2800" baseline="30000" dirty="0" smtClean="0">
                <a:latin typeface="Times New Roman"/>
                <a:ea typeface="Times New Roman"/>
                <a:cs typeface="Times New Roman"/>
              </a:rPr>
              <a:t>2-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18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=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2641600" algn="l"/>
              </a:tabLs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                                                  7) 4-2=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4475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412776"/>
            <a:ext cx="4464496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0517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7239000" cy="1380768"/>
          </a:xfrm>
        </p:spPr>
        <p:txBody>
          <a:bodyPr>
            <a:normAutofit fontScale="90000"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2641600" algn="l"/>
              </a:tabLst>
            </a:pPr>
            <a:r>
              <a:rPr lang="ru-RU" sz="2700" dirty="0">
                <a:latin typeface="Times New Roman"/>
                <a:ea typeface="Times New Roman"/>
                <a:cs typeface="Times New Roman"/>
              </a:rPr>
              <a:t>Самая крупная птица в мире – страус, самая мелкая – колибри</a:t>
            </a:r>
            <a:r>
              <a:rPr lang="ru-RU" sz="4000" dirty="0">
                <a:latin typeface="Times New Roman"/>
                <a:ea typeface="Times New Roman"/>
                <a:cs typeface="Times New Roman"/>
              </a:rPr>
              <a:t>. </a:t>
            </a:r>
            <a:r>
              <a:rPr lang="ru-RU" sz="3200" dirty="0"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3168352" cy="4188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65215"/>
            <a:ext cx="3744416" cy="4211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21505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72390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7239000" cy="5832648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2641600" algn="l"/>
              </a:tabLs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         </a:t>
            </a: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Страус </a:t>
            </a:r>
            <a:r>
              <a:rPr lang="ru-RU" sz="3200" dirty="0">
                <a:latin typeface="Times New Roman"/>
                <a:ea typeface="Times New Roman"/>
                <a:cs typeface="Times New Roman"/>
              </a:rPr>
              <a:t>не летает, но зато быстро бегает, являясь рекордсменом по бегу среди птиц.  Какова наибольшая скорость страуса, если 210 км. он пробежит за 3 часа </a:t>
            </a:r>
            <a:r>
              <a:rPr lang="ru-RU" sz="3200" dirty="0" smtClean="0">
                <a:latin typeface="Times New Roman"/>
                <a:ea typeface="Times New Roman"/>
                <a:cs typeface="Times New Roman"/>
              </a:rPr>
              <a:t>?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2641600" algn="l"/>
              </a:tabLst>
            </a:pPr>
            <a:endParaRPr lang="ru-RU" sz="3200" dirty="0">
              <a:latin typeface="Times New Roman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2641600" algn="l"/>
              </a:tabLst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3200" dirty="0" smtClean="0"/>
          </a:p>
          <a:p>
            <a:pPr marL="0" indent="0">
              <a:buNone/>
            </a:pPr>
            <a:r>
              <a:rPr lang="ru-RU" sz="2800" dirty="0" smtClean="0"/>
              <a:t>Решение. </a:t>
            </a:r>
            <a:r>
              <a:rPr lang="en-US" sz="2800" dirty="0" smtClean="0"/>
              <a:t>S=</a:t>
            </a:r>
            <a:r>
              <a:rPr lang="en-US" sz="2800" dirty="0" err="1" smtClean="0"/>
              <a:t>vt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               v=S/t=210/3=70 </a:t>
            </a:r>
            <a:r>
              <a:rPr lang="ba-RU" sz="2800" dirty="0" smtClean="0"/>
              <a:t>км/ч.</a:t>
            </a:r>
            <a:endParaRPr lang="ru-RU" sz="28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21088"/>
            <a:ext cx="5328592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8781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dirty="0">
                <a:latin typeface="Times New Roman"/>
                <a:ea typeface="Times New Roman"/>
                <a:cs typeface="Times New Roman"/>
              </a:rPr>
              <a:t>Страусов добывают и разводят на фермах ради мяса и перьев. Узнайте массу страуса в кг., решив следующую задачу.    </a:t>
            </a:r>
            <a:endParaRPr lang="ru-RU" sz="4000" dirty="0">
              <a:latin typeface="Calibri"/>
              <a:ea typeface="Calibri"/>
              <a:cs typeface="Times New Roman"/>
            </a:endParaRPr>
          </a:p>
          <a:p>
            <a:pPr marL="17526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000" i="1" dirty="0" smtClean="0">
                <a:latin typeface="Times New Roman"/>
                <a:ea typeface="Times New Roman"/>
                <a:cs typeface="Times New Roman"/>
              </a:rPr>
              <a:t>              </a:t>
            </a:r>
            <a:r>
              <a:rPr lang="ru-RU" sz="4000" i="1" dirty="0">
                <a:latin typeface="Times New Roman"/>
                <a:ea typeface="Times New Roman"/>
                <a:cs typeface="Times New Roman"/>
              </a:rPr>
              <a:t>4,5*10*2=</a:t>
            </a:r>
            <a:endParaRPr lang="ru-RU" sz="40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255285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566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7239000" cy="5835048"/>
          </a:xfrm>
        </p:spPr>
        <p:txBody>
          <a:bodyPr>
            <a:normAutofit fontScale="925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      Самая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мелкая птичка на Земле немного больше шмеля. Колибри яркая и красивая птичка. Массу колибри в граммах вы узнаете, решив следующие задачи, и найдя их в дереве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(в следующем слайде).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Оставшееся число будет массой.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                   3,6*3=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                0,25*4=   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               0,05*10=   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                   2,6*5=  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           0,125*100=   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               0,02*15=   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               0,004*6=   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215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286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792088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658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3006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70309912"/>
              </p:ext>
            </p:extLst>
          </p:nvPr>
        </p:nvGraphicFramePr>
        <p:xfrm>
          <a:off x="1043608" y="1668871"/>
          <a:ext cx="6336704" cy="2477179"/>
        </p:xfrm>
        <a:graphic>
          <a:graphicData uri="http://schemas.openxmlformats.org/drawingml/2006/table">
            <a:tbl>
              <a:tblPr firstRow="1" firstCol="1" bandRow="1"/>
              <a:tblGrid>
                <a:gridCol w="3510391"/>
                <a:gridCol w="2826313"/>
              </a:tblGrid>
              <a:tr h="42646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8,9*9=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3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6,42*10=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6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4,55*6=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3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2,035*100=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3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0,0071*1000=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91676100"/>
              </p:ext>
            </p:extLst>
          </p:nvPr>
        </p:nvGraphicFramePr>
        <p:xfrm>
          <a:off x="1763688" y="4581128"/>
          <a:ext cx="4824537" cy="1296144"/>
        </p:xfrm>
        <a:graphic>
          <a:graphicData uri="http://schemas.openxmlformats.org/drawingml/2006/table">
            <a:tbl>
              <a:tblPr firstRow="1" firstCol="1" bandRow="1"/>
              <a:tblGrid>
                <a:gridCol w="640669"/>
                <a:gridCol w="1045967"/>
                <a:gridCol w="1045967"/>
                <a:gridCol w="1045967"/>
                <a:gridCol w="1045967"/>
              </a:tblGrid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64,2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27,3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80,1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203,5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7,1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5536" y="437763"/>
            <a:ext cx="7416824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Задачами  зашифровано слово. Найти эти числа, заменить их буквами и прочитать его.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299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43192" cy="1143000"/>
          </a:xfrm>
        </p:spPr>
        <p:txBody>
          <a:bodyPr/>
          <a:lstStyle/>
          <a:p>
            <a:pPr marL="342900" lvl="0" indent="450215" algn="l">
              <a:lnSpc>
                <a:spcPct val="115000"/>
              </a:lnSpc>
              <a:spcBef>
                <a:spcPct val="20000"/>
              </a:spcBef>
            </a:pPr>
            <a:r>
              <a:rPr lang="ru-RU" sz="15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  Тип </a:t>
            </a:r>
            <a:r>
              <a:rPr lang="ru-RU" sz="15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урока: </a:t>
            </a:r>
            <a:r>
              <a:rPr lang="ru-RU" sz="1500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урок обобщения и систематизации </a:t>
            </a:r>
            <a:r>
              <a:rPr lang="ru-RU" sz="1500" i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знаний.</a:t>
            </a:r>
            <a:r>
              <a:rPr lang="ru-RU" sz="15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100" dirty="0" smtClean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sz="1100" dirty="0" smtClean="0">
                <a:solidFill>
                  <a:prstClr val="black"/>
                </a:solidFill>
                <a:ea typeface="Calibri"/>
                <a:cs typeface="Times New Roman"/>
              </a:rPr>
              <a:t>        </a:t>
            </a:r>
            <a:r>
              <a:rPr lang="ru-RU" sz="15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Тема</a:t>
            </a:r>
            <a:r>
              <a:rPr lang="ru-RU" sz="15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ru-RU" sz="1500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Умножение десятичных дробей на натуральные числа.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Цель урока:</a:t>
            </a:r>
            <a:endParaRPr lang="ru-RU" sz="24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Образовательная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:</a:t>
            </a:r>
            <a:endParaRPr lang="ru-RU" sz="24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- повторить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понятие произведения десятичной дроби на натуральное число,</a:t>
            </a:r>
            <a:endParaRPr lang="ru-RU" sz="24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- уметь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умножать десятичную дробь на натуральное число,</a:t>
            </a:r>
            <a:endParaRPr lang="ru-RU" sz="24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- в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том числе и на 10, 100, 1000 и т.д.</a:t>
            </a:r>
            <a:endParaRPr lang="ru-RU" sz="24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Воспитательная:</a:t>
            </a:r>
            <a:endParaRPr lang="ru-RU" sz="24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- воспитывать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познавательный интерес и любознательность, любовь к животному миру,</a:t>
            </a:r>
            <a:endParaRPr lang="ru-RU" sz="24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-  воспитать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ответственное отношение к учебному труду, волю и настойчивость,</a:t>
            </a:r>
            <a:endParaRPr lang="ru-RU" sz="24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-  формировать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целостное и гармоничное понимание и восприятие мира.</a:t>
            </a:r>
            <a:endParaRPr lang="ru-RU" sz="24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Развивающая:</a:t>
            </a:r>
            <a:endParaRPr lang="ru-RU" sz="2400" dirty="0" smtClean="0"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   -  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развивать умение обобщать, систематизировать на основе сравнения, делать вывод,</a:t>
            </a:r>
            <a:endParaRPr lang="ru-RU" sz="2400" dirty="0">
              <a:ea typeface="Times New Roman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  <a:tabLst>
                <a:tab pos="114300" algn="l"/>
                <a:tab pos="457200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		- развивать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наглядно-действенное творческое воображение,</a:t>
            </a:r>
            <a:endParaRPr lang="ru-RU" sz="2400" dirty="0">
              <a:ea typeface="Times New Roman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  <a:tabLst>
                <a:tab pos="114300" algn="l"/>
                <a:tab pos="457200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		- развивать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познавательный интерес.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7798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812816"/>
          </a:xfrm>
        </p:spPr>
        <p:txBody>
          <a:bodyPr>
            <a:no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  <a:cs typeface="Times New Roman"/>
              </a:rPr>
              <a:t>Варан - самая крупная ящерица в нашей стране. </a:t>
            </a:r>
            <a:r>
              <a:rPr lang="ru-RU" sz="3200" dirty="0">
                <a:latin typeface="Calibri"/>
                <a:ea typeface="Calibri"/>
                <a:cs typeface="Times New Roman"/>
              </a:rPr>
              <a:t/>
            </a:r>
            <a:br>
              <a:rPr lang="ru-RU" sz="3200" dirty="0">
                <a:latin typeface="Calibri"/>
                <a:ea typeface="Calibri"/>
                <a:cs typeface="Times New Roman"/>
              </a:rPr>
            </a:br>
            <a:endParaRPr lang="ru-RU" sz="32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7416824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60529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1892300" algn="l"/>
              </a:tabLs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        Какой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? Где? Когда? Сколько?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1892300" algn="l"/>
              </a:tabLs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        Сегодня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мы с помощью математики через повторение ответили на часть вопросов. Узнали много нового и интересного.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1892300" algn="l"/>
              </a:tabLs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         Вознаграждением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за ваш труд будет развитие сообразительности и, смекалки, радость от познания нового.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994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1892300" algn="l"/>
              </a:tabLst>
            </a:pP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     Домашнее  задание.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1892300" algn="l"/>
              </a:tabLs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          Самим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найти что-нибудь интересное и попробовать сделать такие задачи, которые сегодня решали. Потом поделиться с одноклассниками, решать их обменявшись.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1892300" algn="l"/>
              </a:tabLs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236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Спасибо за урок!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962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Решаем </a:t>
            </a:r>
            <a:r>
              <a:rPr lang="ru-RU" sz="32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задачи на листках, и зарисовываем себе в тетрадь  рисунок, который стоит рядом с правильным ответом 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27610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332" y="463376"/>
            <a:ext cx="8229600" cy="5822107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26416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1. Вычислите: 3,34+28,7</a:t>
            </a:r>
            <a:endParaRPr lang="ru-RU" sz="24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26416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1)32,04       2)31,41       3)31,04         4)62,1</a:t>
            </a:r>
            <a:endParaRPr lang="ru-RU" sz="24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26416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2. Вычислите:6,35-3,5</a:t>
            </a:r>
            <a:endParaRPr lang="ru-RU" sz="24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26416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1)2,85        2)3,3           3)6            4)3,85</a:t>
            </a:r>
            <a:endParaRPr lang="ru-RU" sz="24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26416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3. Округлить до десятых: 6,7483</a:t>
            </a:r>
            <a:endParaRPr lang="ru-RU" sz="24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26416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1)6,8         2)6,75         3)6,7          4)6,749</a:t>
            </a:r>
            <a:endParaRPr lang="ru-RU" sz="24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26416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4. Округлить до сотых:0,56501</a:t>
            </a:r>
            <a:endParaRPr lang="ru-RU" sz="24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26416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1)0,6    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    2)0,57        3)0,565        4)0,56</a:t>
            </a:r>
            <a:endParaRPr lang="ru-RU" sz="24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26416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5. Вычислите: 0,34*4</a:t>
            </a:r>
            <a:endParaRPr lang="ru-RU" sz="2400" dirty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26416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1)13,6        2)0,136      3)136           4)1,36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2987" y="1007488"/>
            <a:ext cx="59931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26327"/>
            <a:ext cx="414337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3965" y="974051"/>
            <a:ext cx="38576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07488"/>
            <a:ext cx="385763" cy="61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2987" y="1988840"/>
            <a:ext cx="377825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7607" y="2111709"/>
            <a:ext cx="502183" cy="52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6132" y="2053449"/>
            <a:ext cx="39211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8526" y="2054026"/>
            <a:ext cx="531435" cy="51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8032" y="3106738"/>
            <a:ext cx="38576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6247" y="3129217"/>
            <a:ext cx="514350" cy="490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8033" y="3183998"/>
            <a:ext cx="465931" cy="48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5945" y="3111500"/>
            <a:ext cx="40005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3692" y="4293097"/>
            <a:ext cx="48895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6247" y="4223247"/>
            <a:ext cx="3714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8604" y="4223247"/>
            <a:ext cx="510863" cy="49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14198" y="4262617"/>
            <a:ext cx="38576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285" y="5229200"/>
            <a:ext cx="385763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1984" y="5225231"/>
            <a:ext cx="39211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9706" y="5285625"/>
            <a:ext cx="510005" cy="52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5945" y="5273602"/>
            <a:ext cx="540608" cy="54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128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lvl="0" indent="0" algn="just">
              <a:lnSpc>
                <a:spcPct val="115000"/>
              </a:lnSpc>
              <a:buNone/>
              <a:tabLst>
                <a:tab pos="264160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6. Вычислите: 0,45*3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15000"/>
              </a:lnSpc>
              <a:buNone/>
              <a:tabLst>
                <a:tab pos="264160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1)0,135        2)1,35        3)13,5        4)135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15000"/>
              </a:lnSpc>
              <a:buNone/>
              <a:tabLst>
                <a:tab pos="264160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7. Вычислите: 0,523*10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15000"/>
              </a:lnSpc>
              <a:buNone/>
              <a:tabLst>
                <a:tab pos="2641600" algn="l"/>
              </a:tabLs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1)52,3         2)0,0532       3)5,23       4)4230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15000"/>
              </a:lnSpc>
              <a:buNone/>
              <a:tabLst>
                <a:tab pos="264160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8Вычислите: 3,647*100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15000"/>
              </a:lnSpc>
              <a:buNone/>
              <a:tabLst>
                <a:tab pos="2641600" algn="l"/>
              </a:tabLs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1)0,3647      2)36,47       3)364,7      4)3647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15000"/>
              </a:lnSpc>
              <a:buNone/>
              <a:tabLst>
                <a:tab pos="2641600" algn="l"/>
              </a:tabLs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9.Вычислите:1,69*1000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indent="0" algn="just">
              <a:lnSpc>
                <a:spcPct val="115000"/>
              </a:lnSpc>
              <a:buNone/>
              <a:tabLst>
                <a:tab pos="2641600" algn="l"/>
              </a:tabLst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1)169        2)169000        3)16,3       4)1690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	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5" y="980729"/>
            <a:ext cx="504056" cy="51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11412"/>
            <a:ext cx="392113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9" y="980730"/>
            <a:ext cx="517338" cy="51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48447"/>
            <a:ext cx="371475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4620" y="1988840"/>
            <a:ext cx="49877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5614" y="1997224"/>
            <a:ext cx="385763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9" y="1981984"/>
            <a:ext cx="543195" cy="51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0662" y="1981984"/>
            <a:ext cx="39211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2435" y="3140968"/>
            <a:ext cx="481925" cy="47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99894" y="3064418"/>
            <a:ext cx="385763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2497" y="3064418"/>
            <a:ext cx="392113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7653" y="3078705"/>
            <a:ext cx="537813" cy="53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4610" y="4077072"/>
            <a:ext cx="3778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5929" y="4102363"/>
            <a:ext cx="543606" cy="603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9589" y="4101569"/>
            <a:ext cx="392113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7653" y="4153287"/>
            <a:ext cx="537813" cy="501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636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7239000" cy="1143000"/>
          </a:xfrm>
        </p:spPr>
        <p:txBody>
          <a:bodyPr>
            <a:norm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  <a:tabLst>
                <a:tab pos="2641600" algn="l"/>
              </a:tabLst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Проверяем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 шифратором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, на рисунке, 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который у нас уже есть. </a:t>
            </a:r>
            <a:endParaRPr 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7128791" cy="132064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907704" y="4509120"/>
            <a:ext cx="51125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Все совпадает. </a:t>
            </a:r>
            <a:r>
              <a:rPr lang="ru-RU" sz="20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 Молодцы</a:t>
            </a:r>
            <a:r>
              <a:rPr lang="ru-RU" sz="20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Times New Roman"/>
                <a:ea typeface="Times New Roman"/>
                <a:cs typeface="Times New Roman"/>
              </a:rPr>
              <a:t>!</a:t>
            </a:r>
            <a:r>
              <a:rPr lang="ru-RU" sz="20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Calibri"/>
                <a:ea typeface="Calibri"/>
                <a:cs typeface="Times New Roman"/>
              </a:rPr>
              <a:t/>
            </a:r>
            <a:br>
              <a:rPr lang="ru-RU" sz="20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gradFill>
                  <a:gsLst>
                    <a:gs pos="0">
                      <a:srgbClr val="F9B639">
                        <a:tint val="13000"/>
                      </a:srgbClr>
                    </a:gs>
                    <a:gs pos="10000">
                      <a:srgbClr val="F9B639">
                        <a:tint val="20000"/>
                      </a:srgbClr>
                    </a:gs>
                    <a:gs pos="49000">
                      <a:srgbClr val="F9B639">
                        <a:tint val="70000"/>
                      </a:srgbClr>
                    </a:gs>
                    <a:gs pos="50000">
                      <a:srgbClr val="F9B639">
                        <a:tint val="97000"/>
                      </a:srgbClr>
                    </a:gs>
                    <a:gs pos="100000">
                      <a:srgbClr val="F9B639">
                        <a:tint val="20000"/>
                      </a:srgbClr>
                    </a:gs>
                  </a:gsLst>
                  <a:lin ang="5400000" scaled="1"/>
                </a:gradFill>
                <a:latin typeface="Calibri"/>
                <a:ea typeface="Calibri"/>
                <a:cs typeface="Times New Roman"/>
              </a:rPr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14514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7632848" cy="1584176"/>
          </a:xfrm>
        </p:spPr>
        <p:txBody>
          <a:bodyPr>
            <a:no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  <a:tabLst>
                <a:tab pos="2641600" algn="l"/>
              </a:tabLst>
            </a:pP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6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6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600" dirty="0">
                <a:latin typeface="Times New Roman"/>
                <a:ea typeface="Times New Roman"/>
                <a:cs typeface="Times New Roman"/>
              </a:rPr>
            </a:b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6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6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600" dirty="0">
                <a:latin typeface="Times New Roman"/>
                <a:ea typeface="Times New Roman"/>
                <a:cs typeface="Times New Roman"/>
              </a:rPr>
            </a:b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6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600" dirty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600" dirty="0">
                <a:latin typeface="Times New Roman"/>
                <a:ea typeface="Times New Roman"/>
                <a:cs typeface="Times New Roman"/>
              </a:rPr>
            </a:b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ru-RU" sz="16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1600" dirty="0" smtClean="0">
                <a:latin typeface="Times New Roman"/>
                <a:ea typeface="Times New Roman"/>
                <a:cs typeface="Times New Roman"/>
              </a:rPr>
              <a:t>          </a:t>
            </a:r>
            <a:br>
              <a:rPr lang="ru-RU" sz="1600" dirty="0" smtClean="0">
                <a:latin typeface="Times New Roman"/>
                <a:ea typeface="Times New Roman"/>
                <a:cs typeface="Times New Roman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       Далее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отгадываем тему урока. С шифратора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который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на  рисунке, 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находим буквы соответствующие и записываем в свои листы с шифратором. Заметьте, вам дана одна буква последняя «М».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</a:b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66216"/>
            <a:ext cx="2736304" cy="285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66216"/>
            <a:ext cx="2981672" cy="28330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599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2641600" algn="l"/>
              </a:tabLs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        </a:t>
            </a:r>
            <a:r>
              <a:rPr lang="ru-RU" sz="28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Паноптикум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– собрание уникальных предметов, редкостей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2641600" algn="l"/>
              </a:tabLst>
            </a:pP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/>
                <a:ea typeface="Times New Roman"/>
              </a:rPr>
              <a:t>           Сегодня </a:t>
            </a:r>
            <a:r>
              <a:rPr lang="ru-RU" sz="2800" dirty="0">
                <a:latin typeface="Times New Roman"/>
                <a:ea typeface="Times New Roman"/>
              </a:rPr>
              <a:t>вы узнаете много нового и </a:t>
            </a:r>
            <a:r>
              <a:rPr lang="ru-RU" sz="2800" dirty="0" smtClean="0">
                <a:latin typeface="Times New Roman"/>
                <a:ea typeface="Times New Roman"/>
              </a:rPr>
              <a:t>   интересного </a:t>
            </a:r>
            <a:r>
              <a:rPr lang="ru-RU" sz="2800" dirty="0">
                <a:latin typeface="Times New Roman"/>
                <a:ea typeface="Times New Roman"/>
              </a:rPr>
              <a:t>о животных. На многие вопросы ответы вы получите не в готовом виде, а выполнив предварительно математическое задание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160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45894"/>
            <a:ext cx="7239000" cy="1143000"/>
          </a:xfrm>
        </p:spPr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29662936"/>
              </p:ext>
            </p:extLst>
          </p:nvPr>
        </p:nvGraphicFramePr>
        <p:xfrm>
          <a:off x="1475656" y="4797151"/>
          <a:ext cx="5040561" cy="151216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09648"/>
                <a:gridCol w="1708665"/>
                <a:gridCol w="1922248"/>
              </a:tblGrid>
              <a:tr h="7560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41600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0,51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41600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26470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41600" algn="l"/>
                        </a:tabLs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35,1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41600" algn="l"/>
                        </a:tabLst>
                      </a:pP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4160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41600" algn="l"/>
                        </a:tabLst>
                      </a:pPr>
                      <a:r>
                        <a:rPr lang="ru-RU" sz="1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980728"/>
            <a:ext cx="8568952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tabLst>
                <a:tab pos="264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64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64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64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64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4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4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4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416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1600" algn="l"/>
              </a:tabLst>
            </a:pPr>
            <a:r>
              <a:rPr kumimoji="0" lang="ru-RU" alt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Письменная работа.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1600" algn="l"/>
              </a:tabLst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1) найдите 3,51х, если х=10;                   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Т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1600" algn="l"/>
              </a:tabLst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2) найдите 0,0051х, если х=100;              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1600" algn="l"/>
              </a:tabLst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3) найдите 26,47х,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еслих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=1000.               </a:t>
            </a:r>
            <a:r>
              <a:rPr kumimoji="0" lang="ru-RU" alt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1600" algn="l"/>
              </a:tabLst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Находим ответы и записываем соответствующие буквы в таблицу. И вы получите название самого большого животного.</a:t>
            </a: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41600" algn="l"/>
              </a:tabLst>
            </a:pPr>
            <a:endParaRPr kumimoji="0" lang="ru-RU" alt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790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187</TotalTime>
  <Words>725</Words>
  <Application>Microsoft Office PowerPoint</Application>
  <PresentationFormat>Экран (4:3)</PresentationFormat>
  <Paragraphs>127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        «Математический паноптикум»   </vt:lpstr>
      <vt:lpstr>   Тип урока: урок обобщения и систематизации знаний.          Тема: Умножение десятичных дробей на натуральные числа.</vt:lpstr>
      <vt:lpstr>Слайд 3</vt:lpstr>
      <vt:lpstr>Слайд 4</vt:lpstr>
      <vt:lpstr>Слайд 5</vt:lpstr>
      <vt:lpstr>Проверяем с шифратором , на рисунке, который у нас уже есть. </vt:lpstr>
      <vt:lpstr>                           Далее отгадываем тему урока. С шифратора , который  на  рисунке,  находим буквы соответствующие и записываем в свои листы с шифратором. Заметьте, вам дана одна буква последняя «М».  </vt:lpstr>
      <vt:lpstr>Слайд 8</vt:lpstr>
      <vt:lpstr>Слайд 9</vt:lpstr>
      <vt:lpstr>Да, синий кит самое большое животное в мире. Он весит более 150 тонн. </vt:lpstr>
      <vt:lpstr>  А длину его мы узнаем, решив следующую задачу. </vt:lpstr>
      <vt:lpstr>Далее речь пойдет о птицах.  </vt:lpstr>
      <vt:lpstr>Слайд 13</vt:lpstr>
      <vt:lpstr>Самая крупная птица в мире – страус, самая мелкая – колибри.  </vt:lpstr>
      <vt:lpstr>Слайд 15</vt:lpstr>
      <vt:lpstr>Слайд 16</vt:lpstr>
      <vt:lpstr>Слайд 17</vt:lpstr>
      <vt:lpstr>Слайд 18</vt:lpstr>
      <vt:lpstr>Слайд 19</vt:lpstr>
      <vt:lpstr>Варан - самая крупная ящерица в нашей стране.  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re</cp:lastModifiedBy>
  <cp:revision>18</cp:revision>
  <dcterms:created xsi:type="dcterms:W3CDTF">2013-11-12T13:32:09Z</dcterms:created>
  <dcterms:modified xsi:type="dcterms:W3CDTF">2014-03-19T19:55:46Z</dcterms:modified>
</cp:coreProperties>
</file>