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7" r:id="rId1"/>
  </p:sldMasterIdLst>
  <p:notesMasterIdLst>
    <p:notesMasterId r:id="rId31"/>
  </p:notesMasterIdLst>
  <p:sldIdLst>
    <p:sldId id="379" r:id="rId2"/>
    <p:sldId id="296" r:id="rId3"/>
    <p:sldId id="346" r:id="rId4"/>
    <p:sldId id="342" r:id="rId5"/>
    <p:sldId id="368" r:id="rId6"/>
    <p:sldId id="359" r:id="rId7"/>
    <p:sldId id="367" r:id="rId8"/>
    <p:sldId id="362" r:id="rId9"/>
    <p:sldId id="363" r:id="rId10"/>
    <p:sldId id="364" r:id="rId11"/>
    <p:sldId id="371" r:id="rId12"/>
    <p:sldId id="374" r:id="rId13"/>
    <p:sldId id="298" r:id="rId14"/>
    <p:sldId id="348" r:id="rId15"/>
    <p:sldId id="343" r:id="rId16"/>
    <p:sldId id="311" r:id="rId17"/>
    <p:sldId id="344" r:id="rId18"/>
    <p:sldId id="307" r:id="rId19"/>
    <p:sldId id="351" r:id="rId20"/>
    <p:sldId id="376" r:id="rId21"/>
    <p:sldId id="378" r:id="rId22"/>
    <p:sldId id="352" r:id="rId23"/>
    <p:sldId id="354" r:id="rId24"/>
    <p:sldId id="340" r:id="rId25"/>
    <p:sldId id="299" r:id="rId26"/>
    <p:sldId id="310" r:id="rId27"/>
    <p:sldId id="356" r:id="rId28"/>
    <p:sldId id="358" r:id="rId29"/>
    <p:sldId id="341" r:id="rId3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66"/>
    <a:srgbClr val="FFCC99"/>
    <a:srgbClr val="990033"/>
    <a:srgbClr val="C05A22"/>
    <a:srgbClr val="66FFFF"/>
    <a:srgbClr val="FFFFCC"/>
    <a:srgbClr val="314345"/>
    <a:srgbClr val="182122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7" autoAdjust="0"/>
    <p:restoredTop sz="96441" autoAdjust="0"/>
  </p:normalViewPr>
  <p:slideViewPr>
    <p:cSldViewPr>
      <p:cViewPr varScale="1">
        <p:scale>
          <a:sx n="46" d="100"/>
          <a:sy n="46" d="100"/>
        </p:scale>
        <p:origin x="-105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2772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706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06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84FCCB8A-7181-429E-9C76-4D31F39446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D9F2C8-DC08-4576-ADF8-B117EC78573A}" type="slidenum">
              <a:rPr lang="ru-RU" smtClean="0"/>
              <a:pPr/>
              <a:t>2</a:t>
            </a:fld>
            <a:endParaRPr lang="ru-RU" smtClean="0"/>
          </a:p>
        </p:txBody>
      </p:sp>
      <p:sp>
        <p:nvSpPr>
          <p:cNvPr id="3379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ru-RU" b="1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>
                <a:latin typeface="Times New Roman" pitchFamily="18" charset="0"/>
                <a:cs typeface="Times New Roman" pitchFamily="18" charset="0"/>
              </a:rPr>
              <a:t>Река Амазонка</a:t>
            </a:r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F95D57-992C-49EF-B0CE-7590FA9588BC}" type="slidenum">
              <a:rPr lang="ru-RU" smtClean="0"/>
              <a:pPr/>
              <a:t>11</a:t>
            </a:fld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z="1400" smtClean="0">
                <a:latin typeface="Times New Roman" pitchFamily="18" charset="0"/>
                <a:cs typeface="Times New Roman" pitchFamily="18" charset="0"/>
              </a:rPr>
              <a:t>Что такое река</a:t>
            </a:r>
          </a:p>
        </p:txBody>
      </p:sp>
      <p:sp>
        <p:nvSpPr>
          <p:cNvPr id="3584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C444F8-E1C1-4CD5-8C8A-8D8F8704A507}" type="slidenum">
              <a:rPr lang="ru-RU" smtClean="0"/>
              <a:pPr/>
              <a:t>13</a:t>
            </a:fld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>
                <a:latin typeface="Times New Roman" pitchFamily="18" charset="0"/>
                <a:cs typeface="Times New Roman" pitchFamily="18" charset="0"/>
              </a:rPr>
              <a:t>Родник, источник</a:t>
            </a:r>
          </a:p>
        </p:txBody>
      </p:sp>
      <p:sp>
        <p:nvSpPr>
          <p:cNvPr id="3686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220581-BB4C-4EFD-9AE4-810EECFB1200}" type="slidenum">
              <a:rPr lang="ru-RU" smtClean="0"/>
              <a:pPr/>
              <a:t>14</a:t>
            </a:fld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>
                <a:latin typeface="Times New Roman" pitchFamily="18" charset="0"/>
                <a:cs typeface="Times New Roman" pitchFamily="18" charset="0"/>
              </a:rPr>
              <a:t>Волга</a:t>
            </a:r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C10CA0-EF99-4875-B5E4-CD6AEDB6B2D3}" type="slidenum">
              <a:rPr lang="ru-RU" smtClean="0"/>
              <a:pPr/>
              <a:t>16</a:t>
            </a:fld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/>
              <a:t>Горная река</a:t>
            </a:r>
          </a:p>
        </p:txBody>
      </p:sp>
      <p:sp>
        <p:nvSpPr>
          <p:cNvPr id="3891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060A79-11D7-403C-8B2B-37152E3F37B8}" type="slidenum">
              <a:rPr lang="ru-RU" smtClean="0"/>
              <a:pPr/>
              <a:t>20</a:t>
            </a:fld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/>
              <a:t>Водопад Анхель – самый высокий в мире, высота 1054 м (Южная Америка) </a:t>
            </a:r>
          </a:p>
        </p:txBody>
      </p:sp>
      <p:sp>
        <p:nvSpPr>
          <p:cNvPr id="399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97758D-C494-4120-9288-99891F2CD8DE}" type="slidenum">
              <a:rPr lang="ru-RU" smtClean="0"/>
              <a:pPr/>
              <a:t>23</a:t>
            </a:fld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/>
              <a:t>Место проживания</a:t>
            </a:r>
          </a:p>
        </p:txBody>
      </p:sp>
      <p:sp>
        <p:nvSpPr>
          <p:cNvPr id="409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48978F-9AE3-4A6C-9253-55FA10C63C58}" type="slidenum">
              <a:rPr lang="ru-RU" smtClean="0"/>
              <a:pPr/>
              <a:t>24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B3CBFC-4357-4BBC-B8C0-69F2F2A6FE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0E6460-E483-46BA-9B8F-C7881CFA8D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65BB73-546F-4439-B929-894BC38A9E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301625" y="228600"/>
            <a:ext cx="8540750" cy="5870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304800" y="6245225"/>
            <a:ext cx="22860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60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758C49-8F63-432F-BE3F-DCC7C0BFB0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B8DBA-A3F6-4139-BB7D-A1CD0E5318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39F3B3-45DE-4AF3-A395-352D48A8B4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36E826-8826-4385-BCC6-607A1AF43D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686C6E-FE0D-4E63-ADF9-032CF1C7A3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FC7CB8-AE5C-4531-AA3D-6C34F22DB3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CD5112-137C-484B-BC31-24848D9566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95E619-6CF8-43B1-A111-50DE330999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59EEB-7723-4F1A-A6EC-E195BD0C43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136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36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36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E9F86784-7B1F-4531-8397-199495E893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02" r:id="rId1"/>
    <p:sldLayoutId id="2147484303" r:id="rId2"/>
    <p:sldLayoutId id="2147484304" r:id="rId3"/>
    <p:sldLayoutId id="2147484305" r:id="rId4"/>
    <p:sldLayoutId id="2147484306" r:id="rId5"/>
    <p:sldLayoutId id="2147484307" r:id="rId6"/>
    <p:sldLayoutId id="2147484308" r:id="rId7"/>
    <p:sldLayoutId id="2147484309" r:id="rId8"/>
    <p:sldLayoutId id="2147484310" r:id="rId9"/>
    <p:sldLayoutId id="2147484311" r:id="rId10"/>
    <p:sldLayoutId id="2147484312" r:id="rId11"/>
    <p:sldLayoutId id="2147484313" r:id="rId12"/>
  </p:sldLayoutIdLst>
  <p:transition>
    <p:split orient="vert"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gif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ctrTitle"/>
          </p:nvPr>
        </p:nvSpPr>
        <p:spPr>
          <a:xfrm>
            <a:off x="152400" y="609600"/>
            <a:ext cx="8763000" cy="1470025"/>
          </a:xfrm>
        </p:spPr>
        <p:txBody>
          <a:bodyPr/>
          <a:lstStyle/>
          <a:p>
            <a:r>
              <a:rPr lang="ru-RU" sz="4000" b="1" smtClean="0"/>
              <a:t>Конкурс «Презентация к уроку»</a:t>
            </a:r>
            <a:br>
              <a:rPr lang="ru-RU" sz="4000" b="1" smtClean="0"/>
            </a:br>
            <a:r>
              <a:rPr lang="ru-RU" sz="4000" b="1" smtClean="0"/>
              <a:t>Тема: </a:t>
            </a:r>
            <a:r>
              <a:rPr lang="ru-RU" sz="2800" b="1" smtClean="0"/>
              <a:t>«Воды суши. Реки.»</a:t>
            </a:r>
            <a:r>
              <a:rPr lang="ru-RU" sz="4000" b="1" smtClean="0"/>
              <a:t/>
            </a:r>
            <a:br>
              <a:rPr lang="ru-RU" sz="4000" b="1" smtClean="0"/>
            </a:br>
            <a:endParaRPr lang="ru-RU" sz="4000" b="1" smtClean="0"/>
          </a:p>
        </p:txBody>
      </p:sp>
      <p:sp>
        <p:nvSpPr>
          <p:cNvPr id="409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14800" y="4191000"/>
            <a:ext cx="5029200" cy="1752600"/>
          </a:xfrm>
        </p:spPr>
        <p:txBody>
          <a:bodyPr/>
          <a:lstStyle/>
          <a:p>
            <a:r>
              <a:rPr lang="ru-RU" sz="2000" b="1" smtClean="0"/>
              <a:t>Учитель географии</a:t>
            </a:r>
          </a:p>
          <a:p>
            <a:r>
              <a:rPr lang="ru-RU" sz="2000" b="1" smtClean="0"/>
              <a:t>МБОУ «Тузуклейская ООШ»</a:t>
            </a:r>
          </a:p>
          <a:p>
            <a:r>
              <a:rPr lang="ru-RU" sz="2000" b="1" smtClean="0"/>
              <a:t>Камызякский район</a:t>
            </a:r>
          </a:p>
          <a:p>
            <a:r>
              <a:rPr lang="ru-RU" sz="2000" b="1" smtClean="0"/>
              <a:t>Астраханская Область</a:t>
            </a:r>
          </a:p>
          <a:p>
            <a:r>
              <a:rPr lang="ru-RU" sz="2000" b="1" smtClean="0"/>
              <a:t>Савельева Г. А.</a:t>
            </a:r>
          </a:p>
        </p:txBody>
      </p:sp>
    </p:spTree>
  </p:cSld>
  <p:clrMapOvr>
    <a:masterClrMapping/>
  </p:clrMapOvr>
  <p:transition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2400"/>
            <a:ext cx="7772400" cy="990600"/>
          </a:xfrm>
        </p:spPr>
        <p:txBody>
          <a:bodyPr/>
          <a:lstStyle/>
          <a:p>
            <a:pPr algn="ctr">
              <a:defRPr/>
            </a:pPr>
            <a:r>
              <a:rPr lang="ru-RU" sz="4800" b="1" dirty="0" smtClean="0">
                <a:solidFill>
                  <a:schemeClr val="accent6">
                    <a:lumMod val="75000"/>
                  </a:schemeClr>
                </a:solidFill>
              </a:rPr>
              <a:t>Нева</a:t>
            </a:r>
            <a:endParaRPr lang="ru-RU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316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272DC4C-1FE4-4297-AB2F-613CAA97E4FE}" type="slidenum">
              <a:rPr lang="ru-RU" smtClean="0"/>
              <a:pPr/>
              <a:t>10</a:t>
            </a:fld>
            <a:endParaRPr lang="ru-RU" smtClean="0"/>
          </a:p>
        </p:txBody>
      </p:sp>
      <p:pic>
        <p:nvPicPr>
          <p:cNvPr id="13317" name="Picture 2" descr="http://guide-elena-spb.ru/Pictures/Gallery/images/Neva/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33400" y="1295400"/>
            <a:ext cx="8229600" cy="529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Содержимое 10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4339" name="Picture 4" descr="Мелкие суда на реке Нил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762000"/>
            <a:ext cx="4733925" cy="609600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14340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/>
          <a:lstStyle/>
          <a:p>
            <a:r>
              <a:rPr lang="ru-RU" sz="4000" smtClean="0">
                <a:solidFill>
                  <a:srgbClr val="C00000"/>
                </a:solidFill>
              </a:rPr>
              <a:t>Крупнейшие реки мира</a:t>
            </a:r>
          </a:p>
        </p:txBody>
      </p:sp>
      <p:sp>
        <p:nvSpPr>
          <p:cNvPr id="14341" name="Номер слайда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21E545F-D03C-4119-B03E-22EEEF880EC9}" type="slidenum">
              <a:rPr lang="ru-RU" smtClean="0"/>
              <a:pPr/>
              <a:t>11</a:t>
            </a:fld>
            <a:endParaRPr lang="ru-RU" smtClean="0"/>
          </a:p>
        </p:txBody>
      </p:sp>
      <p:pic>
        <p:nvPicPr>
          <p:cNvPr id="14342" name="Содержимое 4" descr="59d12dc12eb53b8841f44254532fc85d.jpg"/>
          <p:cNvPicPr>
            <a:picLocks noGrp="1" noChangeAspect="1"/>
          </p:cNvPicPr>
          <p:nvPr>
            <p:ph sz="half" idx="2"/>
          </p:nvPr>
        </p:nvPicPr>
        <p:blipFill>
          <a:blip r:embed="rId4" cstate="email"/>
          <a:srcRect/>
          <a:stretch>
            <a:fillRect/>
          </a:stretch>
        </p:blipFill>
        <p:spPr>
          <a:xfrm>
            <a:off x="4876800" y="762000"/>
            <a:ext cx="4267200" cy="3200400"/>
          </a:xfrm>
          <a:ln w="28575">
            <a:solidFill>
              <a:srgbClr val="C00000"/>
            </a:solidFill>
          </a:ln>
        </p:spPr>
      </p:pic>
      <p:pic>
        <p:nvPicPr>
          <p:cNvPr id="14343" name="Picture 6"/>
          <p:cNvPicPr>
            <a:picLocks noChangeAspect="1" noChangeArrowheads="1"/>
          </p:cNvPicPr>
          <p:nvPr/>
        </p:nvPicPr>
        <p:blipFill>
          <a:blip r:embed="rId5" cstate="email">
            <a:lum bright="10000"/>
          </a:blip>
          <a:srcRect/>
          <a:stretch>
            <a:fillRect/>
          </a:stretch>
        </p:blipFill>
        <p:spPr bwMode="auto">
          <a:xfrm>
            <a:off x="4876800" y="3962400"/>
            <a:ext cx="4267200" cy="289560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14344" name="Прямоугольник 17"/>
          <p:cNvSpPr>
            <a:spLocks noChangeArrowheads="1"/>
          </p:cNvSpPr>
          <p:nvPr/>
        </p:nvSpPr>
        <p:spPr bwMode="auto">
          <a:xfrm>
            <a:off x="4876800" y="3733800"/>
            <a:ext cx="2190750" cy="461963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Река Амазонка</a:t>
            </a:r>
          </a:p>
        </p:txBody>
      </p:sp>
      <p:pic>
        <p:nvPicPr>
          <p:cNvPr id="14345" name="Picture 3" descr="Растительность вдоль берегов Нила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0" y="762000"/>
            <a:ext cx="4724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6" name="Прямоугольник 14"/>
          <p:cNvSpPr>
            <a:spLocks noChangeArrowheads="1"/>
          </p:cNvSpPr>
          <p:nvPr/>
        </p:nvSpPr>
        <p:spPr bwMode="auto">
          <a:xfrm>
            <a:off x="0" y="6027738"/>
            <a:ext cx="43434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Самая протяженная река мира – Нил (6671 км, Африка)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ru-RU" sz="4000" smtClean="0">
                <a:solidFill>
                  <a:srgbClr val="C00000"/>
                </a:solidFill>
              </a:rPr>
              <a:t>Величайшие реки России</a:t>
            </a:r>
            <a:endParaRPr lang="ru-RU" sz="4000" smtClean="0"/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D3B0FC7-18CB-4BF9-A400-DBD77DFF4BDB}" type="slidenum">
              <a:rPr lang="ru-RU" smtClean="0"/>
              <a:pPr/>
              <a:t>12</a:t>
            </a:fld>
            <a:endParaRPr lang="ru-RU" smtClean="0"/>
          </a:p>
        </p:txBody>
      </p:sp>
      <p:pic>
        <p:nvPicPr>
          <p:cNvPr id="15364" name="Picture 4" descr="600_100728_1280339169_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228600" y="762000"/>
            <a:ext cx="8686800" cy="5943600"/>
          </a:xfrm>
          <a:noFill/>
          <a:ln w="28575">
            <a:solidFill>
              <a:srgbClr val="C00000"/>
            </a:solidFill>
          </a:ln>
        </p:spPr>
      </p:pic>
      <p:sp>
        <p:nvSpPr>
          <p:cNvPr id="15365" name="Прямоугольник 7"/>
          <p:cNvSpPr>
            <a:spLocks noChangeArrowheads="1"/>
          </p:cNvSpPr>
          <p:nvPr/>
        </p:nvSpPr>
        <p:spPr bwMode="auto">
          <a:xfrm>
            <a:off x="3962400" y="6248400"/>
            <a:ext cx="4953000" cy="461963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Обь, Лена, Енисей, Амур, Волга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ACAEACD-1DB2-489D-8DC0-EF91762F63E5}" type="slidenum">
              <a:rPr lang="ru-RU" smtClean="0"/>
              <a:pPr/>
              <a:t>13</a:t>
            </a:fld>
            <a:endParaRPr lang="ru-RU" smtClean="0"/>
          </a:p>
        </p:txBody>
      </p:sp>
      <p:pic>
        <p:nvPicPr>
          <p:cNvPr id="16387" name="Содержимое 4" descr="parana.jpg"/>
          <p:cNvPicPr>
            <a:picLocks noGrp="1" noChangeAspect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685800" y="1447800"/>
            <a:ext cx="8153400" cy="4994275"/>
          </a:xfrm>
          <a:ln w="28575">
            <a:solidFill>
              <a:srgbClr val="C05A22"/>
            </a:solidFill>
          </a:ln>
        </p:spPr>
      </p:pic>
      <p:pic>
        <p:nvPicPr>
          <p:cNvPr id="16388" name="Picture 3" descr="D:\ФОТОШОП\небо, звезды, солнышко\1a032c37cd1d.png"/>
          <p:cNvPicPr>
            <a:picLocks noChangeAspect="1" noChangeArrowheads="1"/>
          </p:cNvPicPr>
          <p:nvPr/>
        </p:nvPicPr>
        <p:blipFill>
          <a:blip r:embed="rId4" cstate="email"/>
          <a:srcRect l="-945"/>
          <a:stretch>
            <a:fillRect/>
          </a:stretch>
        </p:blipFill>
        <p:spPr bwMode="auto">
          <a:xfrm>
            <a:off x="533400" y="1676400"/>
            <a:ext cx="81375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3" descr="D:\ФОТОШОП\небо, звезды, солнышко\1a032c37cd1d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57200" y="1752600"/>
            <a:ext cx="387032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Заголовок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990600"/>
          </a:xfrm>
        </p:spPr>
        <p:txBody>
          <a:bodyPr/>
          <a:lstStyle/>
          <a:p>
            <a:r>
              <a:rPr lang="ru-RU" sz="4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smtClean="0">
                <a:solidFill>
                  <a:srgbClr val="C00000"/>
                </a:solidFill>
                <a:cs typeface="Times New Roman" pitchFamily="18" charset="0"/>
              </a:rPr>
              <a:t>Река – </a:t>
            </a:r>
            <a:r>
              <a:rPr lang="ru-RU" sz="32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это природный водный поток, протекающий в выработанном им углублении - русле</a:t>
            </a:r>
            <a:endParaRPr lang="ru-RU" sz="3200" b="1" smtClean="0">
              <a:solidFill>
                <a:srgbClr val="C00000"/>
              </a:solidFill>
            </a:endParaRPr>
          </a:p>
        </p:txBody>
      </p:sp>
      <p:sp>
        <p:nvSpPr>
          <p:cNvPr id="16391" name="Прямоугольник 6"/>
          <p:cNvSpPr>
            <a:spLocks noChangeArrowheads="1"/>
          </p:cNvSpPr>
          <p:nvPr/>
        </p:nvSpPr>
        <p:spPr bwMode="auto">
          <a:xfrm>
            <a:off x="533400" y="6019800"/>
            <a:ext cx="3581400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i="1">
                <a:latin typeface="Times New Roman" pitchFamily="18" charset="0"/>
                <a:cs typeface="Times New Roman" pitchFamily="18" charset="0"/>
              </a:rPr>
              <a:t>Что такое река?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/>
          <a:lstStyle/>
          <a:p>
            <a:r>
              <a:rPr lang="ru-RU" sz="4000" b="1" u="sng" smtClean="0">
                <a:solidFill>
                  <a:srgbClr val="C00000"/>
                </a:solidFill>
                <a:cs typeface="Times New Roman" pitchFamily="18" charset="0"/>
              </a:rPr>
              <a:t>Исток</a:t>
            </a:r>
            <a:r>
              <a:rPr lang="ru-RU" sz="4000" b="1" smtClean="0">
                <a:solidFill>
                  <a:srgbClr val="C00000"/>
                </a:solidFill>
                <a:cs typeface="Times New Roman" pitchFamily="18" charset="0"/>
              </a:rPr>
              <a:t> – начало реки</a:t>
            </a:r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3C657B1-EC50-440F-84C1-D3419E4CBA2D}" type="slidenum">
              <a:rPr lang="ru-RU" smtClean="0"/>
              <a:pPr/>
              <a:t>14</a:t>
            </a:fld>
            <a:endParaRPr lang="ru-RU" smtClean="0"/>
          </a:p>
        </p:txBody>
      </p:sp>
      <p:pic>
        <p:nvPicPr>
          <p:cNvPr id="5" name="Содержимое 8" descr="эльбрус2.jpg"/>
          <p:cNvPicPr>
            <a:picLocks noGrp="1" noChangeAspect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228600" y="990600"/>
            <a:ext cx="4267200" cy="2743200"/>
          </a:xfrm>
          <a:ln w="28575">
            <a:solidFill>
              <a:srgbClr val="C00000"/>
            </a:solidFill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</p:spPr>
      </p:pic>
      <p:pic>
        <p:nvPicPr>
          <p:cNvPr id="8" name="Picture 19" descr="boloto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800600" y="990600"/>
            <a:ext cx="4083050" cy="274320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</p:spPr>
      </p:pic>
      <p:sp>
        <p:nvSpPr>
          <p:cNvPr id="10248" name="Прямоугольник 10"/>
          <p:cNvSpPr>
            <a:spLocks noChangeArrowheads="1"/>
          </p:cNvSpPr>
          <p:nvPr/>
        </p:nvSpPr>
        <p:spPr bwMode="auto">
          <a:xfrm>
            <a:off x="228600" y="3276600"/>
            <a:ext cx="1447800" cy="461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Times New Roman" pitchFamily="18" charset="0"/>
                <a:cs typeface="Times New Roman" pitchFamily="18" charset="0"/>
              </a:rPr>
              <a:t>Ледники</a:t>
            </a:r>
          </a:p>
        </p:txBody>
      </p:sp>
      <p:sp>
        <p:nvSpPr>
          <p:cNvPr id="10249" name="Прямоугольник 11"/>
          <p:cNvSpPr>
            <a:spLocks noChangeArrowheads="1"/>
          </p:cNvSpPr>
          <p:nvPr/>
        </p:nvSpPr>
        <p:spPr bwMode="auto">
          <a:xfrm>
            <a:off x="4800600" y="3276600"/>
            <a:ext cx="1169988" cy="461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latin typeface="Times New Roman" pitchFamily="18" charset="0"/>
                <a:cs typeface="Times New Roman" pitchFamily="18" charset="0"/>
              </a:rPr>
              <a:t>Болота</a:t>
            </a:r>
          </a:p>
        </p:txBody>
      </p:sp>
      <p:pic>
        <p:nvPicPr>
          <p:cNvPr id="10250" name="Picture 54"/>
          <p:cNvPicPr>
            <a:picLocks noChangeAspect="1" noChangeArrowheads="1"/>
          </p:cNvPicPr>
          <p:nvPr/>
        </p:nvPicPr>
        <p:blipFill>
          <a:blip r:embed="rId5" cstate="email">
            <a:lum contrast="54000"/>
          </a:blip>
          <a:srcRect/>
          <a:stretch>
            <a:fillRect/>
          </a:stretch>
        </p:blipFill>
        <p:spPr bwMode="auto">
          <a:xfrm>
            <a:off x="228600" y="3886200"/>
            <a:ext cx="4267200" cy="2801938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2" name="Прямоугольник 12"/>
          <p:cNvSpPr>
            <a:spLocks noChangeArrowheads="1"/>
          </p:cNvSpPr>
          <p:nvPr/>
        </p:nvSpPr>
        <p:spPr bwMode="auto">
          <a:xfrm>
            <a:off x="228600" y="6248400"/>
            <a:ext cx="1008063" cy="461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latin typeface="Times New Roman" pitchFamily="18" charset="0"/>
                <a:cs typeface="Times New Roman" pitchFamily="18" charset="0"/>
              </a:rPr>
              <a:t>Озера</a:t>
            </a:r>
          </a:p>
        </p:txBody>
      </p:sp>
      <p:pic>
        <p:nvPicPr>
          <p:cNvPr id="3" name="Picture 2" descr="P1020660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800600" y="3886200"/>
            <a:ext cx="4038600" cy="281940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10251" name="Прямоугольник 13"/>
          <p:cNvSpPr>
            <a:spLocks noChangeArrowheads="1"/>
          </p:cNvSpPr>
          <p:nvPr/>
        </p:nvSpPr>
        <p:spPr bwMode="auto">
          <a:xfrm>
            <a:off x="6172200" y="6248400"/>
            <a:ext cx="2667000" cy="461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latin typeface="Times New Roman" pitchFamily="18" charset="0"/>
                <a:cs typeface="Times New Roman" pitchFamily="18" charset="0"/>
              </a:rPr>
              <a:t>Родник, источник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8" grpId="0" animBg="1"/>
      <p:bldP spid="10249" grpId="0" animBg="1"/>
      <p:bldP spid="2" grpId="0" animBg="1"/>
      <p:bldP spid="1025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8435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8436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2DA5394-2D57-4E98-A5F9-D6C0AC7BF610}" type="slidenum">
              <a:rPr lang="ru-RU" smtClean="0"/>
              <a:pPr/>
              <a:t>15</a:t>
            </a:fld>
            <a:endParaRPr lang="ru-RU" smtClean="0"/>
          </a:p>
        </p:txBody>
      </p:sp>
      <p:pic>
        <p:nvPicPr>
          <p:cNvPr id="18437" name="Picture 2" descr="C:\Users\User\Downloads\исток волги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304800"/>
            <a:ext cx="8534400" cy="612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TextBox 4"/>
          <p:cNvSpPr txBox="1">
            <a:spLocks noChangeArrowheads="1"/>
          </p:cNvSpPr>
          <p:nvPr/>
        </p:nvSpPr>
        <p:spPr bwMode="auto">
          <a:xfrm>
            <a:off x="4114800" y="1295400"/>
            <a:ext cx="2590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/>
              <a:t>Исток     Волги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152400" y="0"/>
            <a:ext cx="8839200" cy="2057400"/>
          </a:xfrm>
        </p:spPr>
        <p:txBody>
          <a:bodyPr/>
          <a:lstStyle/>
          <a:p>
            <a:r>
              <a:rPr lang="ru-RU" sz="4000" b="1" u="sng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Устье</a:t>
            </a:r>
            <a:r>
              <a:rPr lang="ru-RU" sz="4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36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место впадения реки в другую реку, озеро, водохранилище, море, океан.</a:t>
            </a:r>
            <a:br>
              <a:rPr lang="ru-RU" sz="36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u="sng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Типы устьев</a:t>
            </a:r>
            <a:r>
              <a:rPr lang="ru-RU" sz="36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mtClean="0"/>
          </a:p>
        </p:txBody>
      </p:sp>
      <p:sp>
        <p:nvSpPr>
          <p:cNvPr id="11267" name="Текст 2"/>
          <p:cNvSpPr>
            <a:spLocks noGrp="1"/>
          </p:cNvSpPr>
          <p:nvPr>
            <p:ph type="body" idx="1"/>
          </p:nvPr>
        </p:nvSpPr>
        <p:spPr>
          <a:xfrm>
            <a:off x="457200" y="2209800"/>
            <a:ext cx="4040188" cy="639763"/>
          </a:xfrm>
        </p:spPr>
        <p:txBody>
          <a:bodyPr/>
          <a:lstStyle/>
          <a:p>
            <a:pPr algn="ctr"/>
            <a:r>
              <a:rPr lang="ru-RU" sz="2800" u="sng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Дельта</a:t>
            </a:r>
            <a:r>
              <a:rPr lang="ru-RU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–</a:t>
            </a:r>
          </a:p>
          <a:p>
            <a:pPr algn="ctr"/>
            <a:r>
              <a:rPr lang="ru-RU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устье реки с протоками</a:t>
            </a:r>
          </a:p>
        </p:txBody>
      </p:sp>
      <p:sp>
        <p:nvSpPr>
          <p:cNvPr id="11268" name="Текст 4"/>
          <p:cNvSpPr>
            <a:spLocks noGrp="1"/>
          </p:cNvSpPr>
          <p:nvPr>
            <p:ph type="body" sz="quarter" idx="3"/>
          </p:nvPr>
        </p:nvSpPr>
        <p:spPr>
          <a:xfrm>
            <a:off x="4724400" y="2209800"/>
            <a:ext cx="4419600" cy="639763"/>
          </a:xfrm>
        </p:spPr>
        <p:txBody>
          <a:bodyPr/>
          <a:lstStyle/>
          <a:p>
            <a:pPr algn="ctr"/>
            <a:r>
              <a:rPr lang="ru-RU" sz="2800" u="sng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Эстуарий</a:t>
            </a:r>
            <a:r>
              <a:rPr lang="ru-RU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– воронкообразное устье реки</a:t>
            </a:r>
          </a:p>
        </p:txBody>
      </p:sp>
      <p:sp>
        <p:nvSpPr>
          <p:cNvPr id="19461" name="Номер слайда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A03A0D5-7F4B-4B0D-B37D-60B0020B31E5}" type="slidenum">
              <a:rPr lang="ru-RU" smtClean="0"/>
              <a:pPr/>
              <a:t>16</a:t>
            </a:fld>
            <a:endParaRPr lang="ru-RU" smtClean="0"/>
          </a:p>
        </p:txBody>
      </p:sp>
      <p:pic>
        <p:nvPicPr>
          <p:cNvPr id="19462" name="i-main-pic" descr="Картинка 23 из 2716"/>
          <p:cNvPicPr>
            <a:picLocks noGrp="1"/>
          </p:cNvPicPr>
          <p:nvPr>
            <p:ph sz="quarter" idx="4"/>
          </p:nvPr>
        </p:nvPicPr>
        <p:blipFill>
          <a:blip r:embed="rId3" cstate="email"/>
          <a:srcRect t="7713" b="-1883"/>
          <a:stretch>
            <a:fillRect/>
          </a:stretch>
        </p:blipFill>
        <p:spPr>
          <a:xfrm>
            <a:off x="152400" y="2895600"/>
            <a:ext cx="3938588" cy="3733800"/>
          </a:xfrm>
          <a:ln w="38100">
            <a:solidFill>
              <a:srgbClr val="C00000"/>
            </a:solidFill>
          </a:ln>
        </p:spPr>
      </p:pic>
      <p:sp>
        <p:nvSpPr>
          <p:cNvPr id="9" name="Стрелка вниз 8"/>
          <p:cNvSpPr/>
          <p:nvPr/>
        </p:nvSpPr>
        <p:spPr>
          <a:xfrm rot="2378650">
            <a:off x="3733800" y="1524000"/>
            <a:ext cx="381000" cy="609600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 rot="19269992">
            <a:off x="5029200" y="1524000"/>
            <a:ext cx="381000" cy="609600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465" name="Прямоугольник 10"/>
          <p:cNvSpPr>
            <a:spLocks noChangeArrowheads="1"/>
          </p:cNvSpPr>
          <p:nvPr/>
        </p:nvSpPr>
        <p:spPr bwMode="auto">
          <a:xfrm>
            <a:off x="152400" y="2895600"/>
            <a:ext cx="1752600" cy="523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latin typeface="Times New Roman" pitchFamily="18" charset="0"/>
                <a:cs typeface="Times New Roman" pitchFamily="18" charset="0"/>
              </a:rPr>
              <a:t>Волга</a:t>
            </a:r>
          </a:p>
        </p:txBody>
      </p:sp>
      <p:pic>
        <p:nvPicPr>
          <p:cNvPr id="19466" name="i-main-pic" descr="Картинка 4 из 120474"/>
          <p:cNvPicPr>
            <a:picLocks noGrp="1"/>
          </p:cNvPicPr>
          <p:nvPr>
            <p:ph sz="half" idx="2"/>
          </p:nvPr>
        </p:nvPicPr>
        <p:blipFill>
          <a:blip r:embed="rId4" cstate="email"/>
          <a:srcRect/>
          <a:stretch>
            <a:fillRect/>
          </a:stretch>
        </p:blipFill>
        <p:spPr>
          <a:xfrm>
            <a:off x="4267200" y="2895600"/>
            <a:ext cx="4724400" cy="3733800"/>
          </a:xfrm>
          <a:ln w="38100">
            <a:solidFill>
              <a:srgbClr val="C00000"/>
            </a:solidFill>
          </a:ln>
        </p:spPr>
      </p:pic>
      <p:sp>
        <p:nvSpPr>
          <p:cNvPr id="18" name="Полилиния 17"/>
          <p:cNvSpPr/>
          <p:nvPr/>
        </p:nvSpPr>
        <p:spPr>
          <a:xfrm>
            <a:off x="7937500" y="3251200"/>
            <a:ext cx="520700" cy="635000"/>
          </a:xfrm>
          <a:custGeom>
            <a:avLst/>
            <a:gdLst>
              <a:gd name="connsiteX0" fmla="*/ 304800 w 637625"/>
              <a:gd name="connsiteY0" fmla="*/ 0 h 770980"/>
              <a:gd name="connsiteX1" fmla="*/ 266700 w 637625"/>
              <a:gd name="connsiteY1" fmla="*/ 25400 h 770980"/>
              <a:gd name="connsiteX2" fmla="*/ 139700 w 637625"/>
              <a:gd name="connsiteY2" fmla="*/ 63500 h 770980"/>
              <a:gd name="connsiteX3" fmla="*/ 88900 w 637625"/>
              <a:gd name="connsiteY3" fmla="*/ 139700 h 770980"/>
              <a:gd name="connsiteX4" fmla="*/ 76200 w 637625"/>
              <a:gd name="connsiteY4" fmla="*/ 177800 h 770980"/>
              <a:gd name="connsiteX5" fmla="*/ 25400 w 637625"/>
              <a:gd name="connsiteY5" fmla="*/ 254000 h 770980"/>
              <a:gd name="connsiteX6" fmla="*/ 12700 w 637625"/>
              <a:gd name="connsiteY6" fmla="*/ 304800 h 770980"/>
              <a:gd name="connsiteX7" fmla="*/ 0 w 637625"/>
              <a:gd name="connsiteY7" fmla="*/ 342900 h 770980"/>
              <a:gd name="connsiteX8" fmla="*/ 12700 w 637625"/>
              <a:gd name="connsiteY8" fmla="*/ 533400 h 770980"/>
              <a:gd name="connsiteX9" fmla="*/ 38100 w 637625"/>
              <a:gd name="connsiteY9" fmla="*/ 622300 h 770980"/>
              <a:gd name="connsiteX10" fmla="*/ 76200 w 637625"/>
              <a:gd name="connsiteY10" fmla="*/ 647700 h 770980"/>
              <a:gd name="connsiteX11" fmla="*/ 165100 w 637625"/>
              <a:gd name="connsiteY11" fmla="*/ 711200 h 770980"/>
              <a:gd name="connsiteX12" fmla="*/ 203200 w 637625"/>
              <a:gd name="connsiteY12" fmla="*/ 723900 h 770980"/>
              <a:gd name="connsiteX13" fmla="*/ 292100 w 637625"/>
              <a:gd name="connsiteY13" fmla="*/ 762000 h 770980"/>
              <a:gd name="connsiteX14" fmla="*/ 482600 w 637625"/>
              <a:gd name="connsiteY14" fmla="*/ 723900 h 770980"/>
              <a:gd name="connsiteX15" fmla="*/ 596900 w 637625"/>
              <a:gd name="connsiteY15" fmla="*/ 660400 h 770980"/>
              <a:gd name="connsiteX16" fmla="*/ 635000 w 637625"/>
              <a:gd name="connsiteY16" fmla="*/ 584200 h 770980"/>
              <a:gd name="connsiteX17" fmla="*/ 635000 w 637625"/>
              <a:gd name="connsiteY17" fmla="*/ 520700 h 770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37625" h="770980">
                <a:moveTo>
                  <a:pt x="304800" y="0"/>
                </a:moveTo>
                <a:cubicBezTo>
                  <a:pt x="292100" y="8467"/>
                  <a:pt x="280648" y="19201"/>
                  <a:pt x="266700" y="25400"/>
                </a:cubicBezTo>
                <a:cubicBezTo>
                  <a:pt x="226946" y="43068"/>
                  <a:pt x="181920" y="52945"/>
                  <a:pt x="139700" y="63500"/>
                </a:cubicBezTo>
                <a:cubicBezTo>
                  <a:pt x="109503" y="154092"/>
                  <a:pt x="152321" y="44568"/>
                  <a:pt x="88900" y="139700"/>
                </a:cubicBezTo>
                <a:cubicBezTo>
                  <a:pt x="81474" y="150839"/>
                  <a:pt x="82701" y="166098"/>
                  <a:pt x="76200" y="177800"/>
                </a:cubicBezTo>
                <a:cubicBezTo>
                  <a:pt x="61375" y="204485"/>
                  <a:pt x="25400" y="254000"/>
                  <a:pt x="25400" y="254000"/>
                </a:cubicBezTo>
                <a:cubicBezTo>
                  <a:pt x="21167" y="270933"/>
                  <a:pt x="17495" y="288017"/>
                  <a:pt x="12700" y="304800"/>
                </a:cubicBezTo>
                <a:cubicBezTo>
                  <a:pt x="9022" y="317672"/>
                  <a:pt x="0" y="329513"/>
                  <a:pt x="0" y="342900"/>
                </a:cubicBezTo>
                <a:cubicBezTo>
                  <a:pt x="0" y="406541"/>
                  <a:pt x="6038" y="470109"/>
                  <a:pt x="12700" y="533400"/>
                </a:cubicBezTo>
                <a:cubicBezTo>
                  <a:pt x="12977" y="536027"/>
                  <a:pt x="31899" y="614549"/>
                  <a:pt x="38100" y="622300"/>
                </a:cubicBezTo>
                <a:cubicBezTo>
                  <a:pt x="47635" y="634219"/>
                  <a:pt x="63780" y="638828"/>
                  <a:pt x="76200" y="647700"/>
                </a:cubicBezTo>
                <a:cubicBezTo>
                  <a:pt x="89623" y="657288"/>
                  <a:pt x="145147" y="701223"/>
                  <a:pt x="165100" y="711200"/>
                </a:cubicBezTo>
                <a:cubicBezTo>
                  <a:pt x="177074" y="717187"/>
                  <a:pt x="190895" y="718627"/>
                  <a:pt x="203200" y="723900"/>
                </a:cubicBezTo>
                <a:cubicBezTo>
                  <a:pt x="313054" y="770980"/>
                  <a:pt x="202749" y="732216"/>
                  <a:pt x="292100" y="762000"/>
                </a:cubicBezTo>
                <a:cubicBezTo>
                  <a:pt x="336307" y="757088"/>
                  <a:pt x="437573" y="753918"/>
                  <a:pt x="482600" y="723900"/>
                </a:cubicBezTo>
                <a:cubicBezTo>
                  <a:pt x="569939" y="665674"/>
                  <a:pt x="529840" y="682753"/>
                  <a:pt x="596900" y="660400"/>
                </a:cubicBezTo>
                <a:cubicBezTo>
                  <a:pt x="614354" y="634219"/>
                  <a:pt x="630955" y="616557"/>
                  <a:pt x="635000" y="584200"/>
                </a:cubicBezTo>
                <a:cubicBezTo>
                  <a:pt x="637625" y="563197"/>
                  <a:pt x="635000" y="541867"/>
                  <a:pt x="635000" y="520700"/>
                </a:cubicBezTo>
              </a:path>
            </a:pathLst>
          </a:cu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Полилиния 18"/>
          <p:cNvSpPr/>
          <p:nvPr/>
        </p:nvSpPr>
        <p:spPr>
          <a:xfrm rot="888755">
            <a:off x="2590800" y="5943600"/>
            <a:ext cx="838200" cy="609600"/>
          </a:xfrm>
          <a:custGeom>
            <a:avLst/>
            <a:gdLst>
              <a:gd name="connsiteX0" fmla="*/ 815120 w 815120"/>
              <a:gd name="connsiteY0" fmla="*/ 228600 h 689478"/>
              <a:gd name="connsiteX1" fmla="*/ 802420 w 815120"/>
              <a:gd name="connsiteY1" fmla="*/ 190500 h 689478"/>
              <a:gd name="connsiteX2" fmla="*/ 764320 w 815120"/>
              <a:gd name="connsiteY2" fmla="*/ 165100 h 689478"/>
              <a:gd name="connsiteX3" fmla="*/ 688120 w 815120"/>
              <a:gd name="connsiteY3" fmla="*/ 114300 h 689478"/>
              <a:gd name="connsiteX4" fmla="*/ 637320 w 815120"/>
              <a:gd name="connsiteY4" fmla="*/ 88900 h 689478"/>
              <a:gd name="connsiteX5" fmla="*/ 586520 w 815120"/>
              <a:gd name="connsiteY5" fmla="*/ 50800 h 689478"/>
              <a:gd name="connsiteX6" fmla="*/ 523020 w 815120"/>
              <a:gd name="connsiteY6" fmla="*/ 38100 h 689478"/>
              <a:gd name="connsiteX7" fmla="*/ 434120 w 815120"/>
              <a:gd name="connsiteY7" fmla="*/ 12700 h 689478"/>
              <a:gd name="connsiteX8" fmla="*/ 383320 w 815120"/>
              <a:gd name="connsiteY8" fmla="*/ 0 h 689478"/>
              <a:gd name="connsiteX9" fmla="*/ 142020 w 815120"/>
              <a:gd name="connsiteY9" fmla="*/ 25400 h 689478"/>
              <a:gd name="connsiteX10" fmla="*/ 78520 w 815120"/>
              <a:gd name="connsiteY10" fmla="*/ 88900 h 689478"/>
              <a:gd name="connsiteX11" fmla="*/ 40420 w 815120"/>
              <a:gd name="connsiteY11" fmla="*/ 114300 h 689478"/>
              <a:gd name="connsiteX12" fmla="*/ 2320 w 815120"/>
              <a:gd name="connsiteY12" fmla="*/ 228600 h 689478"/>
              <a:gd name="connsiteX13" fmla="*/ 27720 w 815120"/>
              <a:gd name="connsiteY13" fmla="*/ 508000 h 689478"/>
              <a:gd name="connsiteX14" fmla="*/ 142020 w 815120"/>
              <a:gd name="connsiteY14" fmla="*/ 571500 h 689478"/>
              <a:gd name="connsiteX15" fmla="*/ 180120 w 815120"/>
              <a:gd name="connsiteY15" fmla="*/ 596900 h 689478"/>
              <a:gd name="connsiteX16" fmla="*/ 269020 w 815120"/>
              <a:gd name="connsiteY16" fmla="*/ 635000 h 689478"/>
              <a:gd name="connsiteX17" fmla="*/ 357920 w 815120"/>
              <a:gd name="connsiteY17" fmla="*/ 673100 h 689478"/>
              <a:gd name="connsiteX18" fmla="*/ 396020 w 815120"/>
              <a:gd name="connsiteY18" fmla="*/ 685800 h 689478"/>
              <a:gd name="connsiteX19" fmla="*/ 650020 w 815120"/>
              <a:gd name="connsiteY19" fmla="*/ 685800 h 689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15120" h="689478">
                <a:moveTo>
                  <a:pt x="815120" y="228600"/>
                </a:moveTo>
                <a:cubicBezTo>
                  <a:pt x="810887" y="215900"/>
                  <a:pt x="810783" y="200953"/>
                  <a:pt x="802420" y="190500"/>
                </a:cubicBezTo>
                <a:cubicBezTo>
                  <a:pt x="792885" y="178581"/>
                  <a:pt x="776046" y="174871"/>
                  <a:pt x="764320" y="165100"/>
                </a:cubicBezTo>
                <a:cubicBezTo>
                  <a:pt x="679762" y="94635"/>
                  <a:pt x="770831" y="149748"/>
                  <a:pt x="688120" y="114300"/>
                </a:cubicBezTo>
                <a:cubicBezTo>
                  <a:pt x="670719" y="106842"/>
                  <a:pt x="653374" y="98934"/>
                  <a:pt x="637320" y="88900"/>
                </a:cubicBezTo>
                <a:cubicBezTo>
                  <a:pt x="619371" y="77682"/>
                  <a:pt x="605862" y="59397"/>
                  <a:pt x="586520" y="50800"/>
                </a:cubicBezTo>
                <a:cubicBezTo>
                  <a:pt x="566795" y="42033"/>
                  <a:pt x="544092" y="42783"/>
                  <a:pt x="523020" y="38100"/>
                </a:cubicBezTo>
                <a:cubicBezTo>
                  <a:pt x="433690" y="18249"/>
                  <a:pt x="508369" y="33914"/>
                  <a:pt x="434120" y="12700"/>
                </a:cubicBezTo>
                <a:cubicBezTo>
                  <a:pt x="417337" y="7905"/>
                  <a:pt x="400253" y="4233"/>
                  <a:pt x="383320" y="0"/>
                </a:cubicBezTo>
                <a:cubicBezTo>
                  <a:pt x="302887" y="8467"/>
                  <a:pt x="221593" y="10932"/>
                  <a:pt x="142020" y="25400"/>
                </a:cubicBezTo>
                <a:cubicBezTo>
                  <a:pt x="100627" y="32926"/>
                  <a:pt x="102979" y="64441"/>
                  <a:pt x="78520" y="88900"/>
                </a:cubicBezTo>
                <a:cubicBezTo>
                  <a:pt x="67727" y="99693"/>
                  <a:pt x="53120" y="105833"/>
                  <a:pt x="40420" y="114300"/>
                </a:cubicBezTo>
                <a:cubicBezTo>
                  <a:pt x="11127" y="158240"/>
                  <a:pt x="0" y="163638"/>
                  <a:pt x="2320" y="228600"/>
                </a:cubicBezTo>
                <a:cubicBezTo>
                  <a:pt x="5658" y="322058"/>
                  <a:pt x="218" y="418618"/>
                  <a:pt x="27720" y="508000"/>
                </a:cubicBezTo>
                <a:cubicBezTo>
                  <a:pt x="42281" y="555324"/>
                  <a:pt x="106875" y="553927"/>
                  <a:pt x="142020" y="571500"/>
                </a:cubicBezTo>
                <a:cubicBezTo>
                  <a:pt x="155672" y="578326"/>
                  <a:pt x="166468" y="590074"/>
                  <a:pt x="180120" y="596900"/>
                </a:cubicBezTo>
                <a:cubicBezTo>
                  <a:pt x="322601" y="668140"/>
                  <a:pt x="84030" y="529291"/>
                  <a:pt x="269020" y="635000"/>
                </a:cubicBezTo>
                <a:cubicBezTo>
                  <a:pt x="346356" y="679192"/>
                  <a:pt x="264052" y="646281"/>
                  <a:pt x="357920" y="673100"/>
                </a:cubicBezTo>
                <a:cubicBezTo>
                  <a:pt x="370792" y="676778"/>
                  <a:pt x="382646" y="685219"/>
                  <a:pt x="396020" y="685800"/>
                </a:cubicBezTo>
                <a:cubicBezTo>
                  <a:pt x="480607" y="689478"/>
                  <a:pt x="565353" y="685800"/>
                  <a:pt x="650020" y="68580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469" name="Прямоугольник 10"/>
          <p:cNvSpPr>
            <a:spLocks noChangeArrowheads="1"/>
          </p:cNvSpPr>
          <p:nvPr/>
        </p:nvSpPr>
        <p:spPr bwMode="auto">
          <a:xfrm>
            <a:off x="7315200" y="6248400"/>
            <a:ext cx="1676400" cy="461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latin typeface="Times New Roman" pitchFamily="18" charset="0"/>
                <a:cs typeface="Times New Roman" pitchFamily="18" charset="0"/>
              </a:rPr>
              <a:t>Амазонка</a:t>
            </a:r>
          </a:p>
        </p:txBody>
      </p:sp>
      <p:pic>
        <p:nvPicPr>
          <p:cNvPr id="19470" name="Picture 10" descr="Амазонка - самая длинная река Земли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267200" y="5105400"/>
            <a:ext cx="2362200" cy="1524000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9471" name="Picture 7" descr="238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52400" y="4495800"/>
            <a:ext cx="1905000" cy="2159000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048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048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048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048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0487" name="Номер слайда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39B0810-E401-4318-887C-4E9A1C1FCF69}" type="slidenum">
              <a:rPr lang="ru-RU" smtClean="0"/>
              <a:pPr/>
              <a:t>17</a:t>
            </a:fld>
            <a:endParaRPr lang="ru-RU" smtClean="0"/>
          </a:p>
        </p:txBody>
      </p:sp>
      <p:pic>
        <p:nvPicPr>
          <p:cNvPr id="20488" name="Picture 2" descr="C:\Users\User\Downloads\устье волги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5888"/>
            <a:ext cx="3571875" cy="6742112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Char char="q"/>
            </a:pPr>
            <a:r>
              <a:rPr lang="ru-RU" sz="2400" b="1" u="sng" smtClean="0">
                <a:solidFill>
                  <a:srgbClr val="C00000"/>
                </a:solidFill>
              </a:rPr>
              <a:t>Речная система</a:t>
            </a:r>
            <a:r>
              <a:rPr lang="ru-RU" sz="2400" u="sng" smtClean="0">
                <a:solidFill>
                  <a:srgbClr val="C00000"/>
                </a:solidFill>
              </a:rPr>
              <a:t> </a:t>
            </a:r>
            <a:r>
              <a:rPr lang="ru-RU" sz="2400" b="1" smtClean="0">
                <a:solidFill>
                  <a:srgbClr val="C00000"/>
                </a:solidFill>
              </a:rPr>
              <a:t>– это главная река со всеми притоками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Char char="q"/>
            </a:pPr>
            <a:endParaRPr lang="ru-RU" sz="2400" b="1" smtClean="0">
              <a:solidFill>
                <a:srgbClr val="C00000"/>
              </a:solidFill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ru-RU" sz="2400" b="1" smtClean="0">
              <a:solidFill>
                <a:srgbClr val="C00000"/>
              </a:solidFill>
            </a:endParaRPr>
          </a:p>
          <a:p>
            <a:pPr algn="ctr" eaLnBrk="1" hangingPunct="1">
              <a:lnSpc>
                <a:spcPct val="90000"/>
              </a:lnSpc>
              <a:buFont typeface="Wingdings" pitchFamily="2" charset="2"/>
              <a:buChar char="q"/>
            </a:pPr>
            <a:r>
              <a:rPr lang="ru-RU" sz="2400" b="1" u="sng" smtClean="0">
                <a:solidFill>
                  <a:srgbClr val="C00000"/>
                </a:solidFill>
              </a:rPr>
              <a:t>Водораздел</a:t>
            </a:r>
            <a:r>
              <a:rPr lang="ru-RU" sz="2400" b="1" smtClean="0">
                <a:solidFill>
                  <a:srgbClr val="C00000"/>
                </a:solidFill>
              </a:rPr>
              <a:t> – граница, разделяющая соседние речные бассейны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ru-RU" sz="2400" b="1" smtClean="0">
              <a:solidFill>
                <a:srgbClr val="C00000"/>
              </a:solidFill>
            </a:endParaRPr>
          </a:p>
          <a:p>
            <a:pPr algn="ctr" eaLnBrk="1" hangingPunct="1">
              <a:lnSpc>
                <a:spcPct val="90000"/>
              </a:lnSpc>
              <a:buFont typeface="Wingdings" pitchFamily="2" charset="2"/>
              <a:buChar char="q"/>
            </a:pPr>
            <a:endParaRPr lang="ru-RU" sz="2400" b="1" smtClean="0">
              <a:solidFill>
                <a:srgbClr val="C00000"/>
              </a:solidFill>
            </a:endParaRPr>
          </a:p>
          <a:p>
            <a:pPr algn="ctr" eaLnBrk="1" hangingPunct="1">
              <a:lnSpc>
                <a:spcPct val="90000"/>
              </a:lnSpc>
              <a:buFont typeface="Wingdings" pitchFamily="2" charset="2"/>
              <a:buChar char="q"/>
            </a:pPr>
            <a:r>
              <a:rPr lang="ru-RU" sz="2400" b="1" u="sng" smtClean="0">
                <a:solidFill>
                  <a:srgbClr val="C00000"/>
                </a:solidFill>
              </a:rPr>
              <a:t>Бассейн реки </a:t>
            </a:r>
            <a:r>
              <a:rPr lang="ru-RU" sz="2400" b="1" smtClean="0">
                <a:solidFill>
                  <a:srgbClr val="C00000"/>
                </a:solidFill>
              </a:rPr>
              <a:t>-участок земной поверхности, с которого вся вода стекает в реку</a:t>
            </a:r>
          </a:p>
        </p:txBody>
      </p:sp>
      <p:pic>
        <p:nvPicPr>
          <p:cNvPr id="21507" name="Picture 5" descr="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538538" y="0"/>
            <a:ext cx="5584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 descr="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563938" y="0"/>
            <a:ext cx="55800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 descr="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563938" y="0"/>
            <a:ext cx="55800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 descr="5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563938" y="0"/>
            <a:ext cx="55800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9" descr="Рисунок1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563938" y="0"/>
            <a:ext cx="5580062" cy="685800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3082" name="Freeform 10"/>
          <p:cNvSpPr>
            <a:spLocks/>
          </p:cNvSpPr>
          <p:nvPr/>
        </p:nvSpPr>
        <p:spPr bwMode="auto">
          <a:xfrm>
            <a:off x="3671888" y="177800"/>
            <a:ext cx="5329237" cy="6323013"/>
          </a:xfrm>
          <a:custGeom>
            <a:avLst/>
            <a:gdLst>
              <a:gd name="T0" fmla="*/ 2147483647 w 3357"/>
              <a:gd name="T1" fmla="*/ 2147483647 h 3983"/>
              <a:gd name="T2" fmla="*/ 2147483647 w 3357"/>
              <a:gd name="T3" fmla="*/ 2147483647 h 3983"/>
              <a:gd name="T4" fmla="*/ 2147483647 w 3357"/>
              <a:gd name="T5" fmla="*/ 2147483647 h 3983"/>
              <a:gd name="T6" fmla="*/ 2147483647 w 3357"/>
              <a:gd name="T7" fmla="*/ 2147483647 h 3983"/>
              <a:gd name="T8" fmla="*/ 2147483647 w 3357"/>
              <a:gd name="T9" fmla="*/ 2147483647 h 3983"/>
              <a:gd name="T10" fmla="*/ 2147483647 w 3357"/>
              <a:gd name="T11" fmla="*/ 2147483647 h 3983"/>
              <a:gd name="T12" fmla="*/ 2147483647 w 3357"/>
              <a:gd name="T13" fmla="*/ 2147483647 h 3983"/>
              <a:gd name="T14" fmla="*/ 2147483647 w 3357"/>
              <a:gd name="T15" fmla="*/ 2147483647 h 3983"/>
              <a:gd name="T16" fmla="*/ 2147483647 w 3357"/>
              <a:gd name="T17" fmla="*/ 2147483647 h 3983"/>
              <a:gd name="T18" fmla="*/ 2147483647 w 3357"/>
              <a:gd name="T19" fmla="*/ 2147483647 h 3983"/>
              <a:gd name="T20" fmla="*/ 2147483647 w 3357"/>
              <a:gd name="T21" fmla="*/ 2147483647 h 3983"/>
              <a:gd name="T22" fmla="*/ 2147483647 w 3357"/>
              <a:gd name="T23" fmla="*/ 2147483647 h 3983"/>
              <a:gd name="T24" fmla="*/ 2147483647 w 3357"/>
              <a:gd name="T25" fmla="*/ 2147483647 h 3983"/>
              <a:gd name="T26" fmla="*/ 2147483647 w 3357"/>
              <a:gd name="T27" fmla="*/ 2147483647 h 3983"/>
              <a:gd name="T28" fmla="*/ 2147483647 w 3357"/>
              <a:gd name="T29" fmla="*/ 2147483647 h 3983"/>
              <a:gd name="T30" fmla="*/ 2147483647 w 3357"/>
              <a:gd name="T31" fmla="*/ 2147483647 h 3983"/>
              <a:gd name="T32" fmla="*/ 2147483647 w 3357"/>
              <a:gd name="T33" fmla="*/ 2147483647 h 3983"/>
              <a:gd name="T34" fmla="*/ 2147483647 w 3357"/>
              <a:gd name="T35" fmla="*/ 2147483647 h 3983"/>
              <a:gd name="T36" fmla="*/ 2147483647 w 3357"/>
              <a:gd name="T37" fmla="*/ 2147483647 h 3983"/>
              <a:gd name="T38" fmla="*/ 2147483647 w 3357"/>
              <a:gd name="T39" fmla="*/ 2147483647 h 3983"/>
              <a:gd name="T40" fmla="*/ 2147483647 w 3357"/>
              <a:gd name="T41" fmla="*/ 2147483647 h 3983"/>
              <a:gd name="T42" fmla="*/ 2147483647 w 3357"/>
              <a:gd name="T43" fmla="*/ 2147483647 h 3983"/>
              <a:gd name="T44" fmla="*/ 2147483647 w 3357"/>
              <a:gd name="T45" fmla="*/ 2147483647 h 3983"/>
              <a:gd name="T46" fmla="*/ 2147483647 w 3357"/>
              <a:gd name="T47" fmla="*/ 2147483647 h 3983"/>
              <a:gd name="T48" fmla="*/ 2147483647 w 3357"/>
              <a:gd name="T49" fmla="*/ 2147483647 h 3983"/>
              <a:gd name="T50" fmla="*/ 2147483647 w 3357"/>
              <a:gd name="T51" fmla="*/ 2147483647 h 3983"/>
              <a:gd name="T52" fmla="*/ 2147483647 w 3357"/>
              <a:gd name="T53" fmla="*/ 2147483647 h 3983"/>
              <a:gd name="T54" fmla="*/ 2147483647 w 3357"/>
              <a:gd name="T55" fmla="*/ 2147483647 h 3983"/>
              <a:gd name="T56" fmla="*/ 2147483647 w 3357"/>
              <a:gd name="T57" fmla="*/ 2147483647 h 3983"/>
              <a:gd name="T58" fmla="*/ 2147483647 w 3357"/>
              <a:gd name="T59" fmla="*/ 2147483647 h 3983"/>
              <a:gd name="T60" fmla="*/ 2147483647 w 3357"/>
              <a:gd name="T61" fmla="*/ 2147483647 h 3983"/>
              <a:gd name="T62" fmla="*/ 2147483647 w 3357"/>
              <a:gd name="T63" fmla="*/ 2147483647 h 3983"/>
              <a:gd name="T64" fmla="*/ 2147483647 w 3357"/>
              <a:gd name="T65" fmla="*/ 2147483647 h 3983"/>
              <a:gd name="T66" fmla="*/ 2147483647 w 3357"/>
              <a:gd name="T67" fmla="*/ 2147483647 h 3983"/>
              <a:gd name="T68" fmla="*/ 2147483647 w 3357"/>
              <a:gd name="T69" fmla="*/ 2147483647 h 3983"/>
              <a:gd name="T70" fmla="*/ 2147483647 w 3357"/>
              <a:gd name="T71" fmla="*/ 2147483647 h 3983"/>
              <a:gd name="T72" fmla="*/ 2147483647 w 3357"/>
              <a:gd name="T73" fmla="*/ 2147483647 h 3983"/>
              <a:gd name="T74" fmla="*/ 2147483647 w 3357"/>
              <a:gd name="T75" fmla="*/ 2147483647 h 3983"/>
              <a:gd name="T76" fmla="*/ 2147483647 w 3357"/>
              <a:gd name="T77" fmla="*/ 2147483647 h 3983"/>
              <a:gd name="T78" fmla="*/ 2147483647 w 3357"/>
              <a:gd name="T79" fmla="*/ 2147483647 h 3983"/>
              <a:gd name="T80" fmla="*/ 2147483647 w 3357"/>
              <a:gd name="T81" fmla="*/ 2147483647 h 3983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3357"/>
              <a:gd name="T124" fmla="*/ 0 h 3983"/>
              <a:gd name="T125" fmla="*/ 3357 w 3357"/>
              <a:gd name="T126" fmla="*/ 3983 h 3983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3357" h="3983">
                <a:moveTo>
                  <a:pt x="703" y="3953"/>
                </a:moveTo>
                <a:cubicBezTo>
                  <a:pt x="635" y="3923"/>
                  <a:pt x="612" y="3878"/>
                  <a:pt x="567" y="3772"/>
                </a:cubicBezTo>
                <a:cubicBezTo>
                  <a:pt x="522" y="3666"/>
                  <a:pt x="454" y="3431"/>
                  <a:pt x="431" y="3318"/>
                </a:cubicBezTo>
                <a:cubicBezTo>
                  <a:pt x="408" y="3205"/>
                  <a:pt x="408" y="3197"/>
                  <a:pt x="431" y="3091"/>
                </a:cubicBezTo>
                <a:cubicBezTo>
                  <a:pt x="454" y="2985"/>
                  <a:pt x="529" y="2781"/>
                  <a:pt x="567" y="2683"/>
                </a:cubicBezTo>
                <a:cubicBezTo>
                  <a:pt x="605" y="2585"/>
                  <a:pt x="643" y="2547"/>
                  <a:pt x="658" y="2502"/>
                </a:cubicBezTo>
                <a:cubicBezTo>
                  <a:pt x="673" y="2457"/>
                  <a:pt x="673" y="2464"/>
                  <a:pt x="658" y="2411"/>
                </a:cubicBezTo>
                <a:cubicBezTo>
                  <a:pt x="643" y="2358"/>
                  <a:pt x="627" y="2275"/>
                  <a:pt x="567" y="2184"/>
                </a:cubicBezTo>
                <a:cubicBezTo>
                  <a:pt x="507" y="2093"/>
                  <a:pt x="371" y="1980"/>
                  <a:pt x="295" y="1867"/>
                </a:cubicBezTo>
                <a:cubicBezTo>
                  <a:pt x="219" y="1754"/>
                  <a:pt x="158" y="1618"/>
                  <a:pt x="113" y="1504"/>
                </a:cubicBezTo>
                <a:cubicBezTo>
                  <a:pt x="68" y="1390"/>
                  <a:pt x="38" y="1330"/>
                  <a:pt x="23" y="1186"/>
                </a:cubicBezTo>
                <a:cubicBezTo>
                  <a:pt x="8" y="1042"/>
                  <a:pt x="0" y="793"/>
                  <a:pt x="23" y="642"/>
                </a:cubicBezTo>
                <a:cubicBezTo>
                  <a:pt x="46" y="491"/>
                  <a:pt x="114" y="362"/>
                  <a:pt x="159" y="279"/>
                </a:cubicBezTo>
                <a:cubicBezTo>
                  <a:pt x="204" y="196"/>
                  <a:pt x="197" y="181"/>
                  <a:pt x="295" y="143"/>
                </a:cubicBezTo>
                <a:cubicBezTo>
                  <a:pt x="393" y="105"/>
                  <a:pt x="589" y="75"/>
                  <a:pt x="748" y="52"/>
                </a:cubicBezTo>
                <a:cubicBezTo>
                  <a:pt x="907" y="29"/>
                  <a:pt x="1020" y="14"/>
                  <a:pt x="1247" y="7"/>
                </a:cubicBezTo>
                <a:cubicBezTo>
                  <a:pt x="1474" y="0"/>
                  <a:pt x="1860" y="0"/>
                  <a:pt x="2109" y="7"/>
                </a:cubicBezTo>
                <a:cubicBezTo>
                  <a:pt x="2358" y="14"/>
                  <a:pt x="2563" y="29"/>
                  <a:pt x="2744" y="52"/>
                </a:cubicBezTo>
                <a:cubicBezTo>
                  <a:pt x="2925" y="75"/>
                  <a:pt x="3100" y="98"/>
                  <a:pt x="3198" y="143"/>
                </a:cubicBezTo>
                <a:cubicBezTo>
                  <a:pt x="3296" y="188"/>
                  <a:pt x="3311" y="256"/>
                  <a:pt x="3334" y="324"/>
                </a:cubicBezTo>
                <a:cubicBezTo>
                  <a:pt x="3357" y="392"/>
                  <a:pt x="3357" y="460"/>
                  <a:pt x="3334" y="551"/>
                </a:cubicBezTo>
                <a:cubicBezTo>
                  <a:pt x="3311" y="642"/>
                  <a:pt x="3251" y="771"/>
                  <a:pt x="3198" y="869"/>
                </a:cubicBezTo>
                <a:cubicBezTo>
                  <a:pt x="3145" y="967"/>
                  <a:pt x="3046" y="1088"/>
                  <a:pt x="3016" y="1141"/>
                </a:cubicBezTo>
                <a:cubicBezTo>
                  <a:pt x="2986" y="1194"/>
                  <a:pt x="3016" y="1156"/>
                  <a:pt x="3016" y="1186"/>
                </a:cubicBezTo>
                <a:cubicBezTo>
                  <a:pt x="3016" y="1216"/>
                  <a:pt x="3008" y="1254"/>
                  <a:pt x="3016" y="1322"/>
                </a:cubicBezTo>
                <a:cubicBezTo>
                  <a:pt x="3024" y="1390"/>
                  <a:pt x="3069" y="1496"/>
                  <a:pt x="3062" y="1594"/>
                </a:cubicBezTo>
                <a:cubicBezTo>
                  <a:pt x="3055" y="1692"/>
                  <a:pt x="3001" y="1829"/>
                  <a:pt x="2971" y="1912"/>
                </a:cubicBezTo>
                <a:cubicBezTo>
                  <a:pt x="2941" y="1995"/>
                  <a:pt x="2918" y="2010"/>
                  <a:pt x="2880" y="2093"/>
                </a:cubicBezTo>
                <a:cubicBezTo>
                  <a:pt x="2842" y="2176"/>
                  <a:pt x="2805" y="2297"/>
                  <a:pt x="2744" y="2411"/>
                </a:cubicBezTo>
                <a:cubicBezTo>
                  <a:pt x="2683" y="2525"/>
                  <a:pt x="2570" y="2668"/>
                  <a:pt x="2517" y="2774"/>
                </a:cubicBezTo>
                <a:cubicBezTo>
                  <a:pt x="2464" y="2880"/>
                  <a:pt x="2450" y="2963"/>
                  <a:pt x="2427" y="3046"/>
                </a:cubicBezTo>
                <a:cubicBezTo>
                  <a:pt x="2404" y="3129"/>
                  <a:pt x="2404" y="3205"/>
                  <a:pt x="2381" y="3273"/>
                </a:cubicBezTo>
                <a:cubicBezTo>
                  <a:pt x="2358" y="3341"/>
                  <a:pt x="2366" y="3386"/>
                  <a:pt x="2291" y="3454"/>
                </a:cubicBezTo>
                <a:cubicBezTo>
                  <a:pt x="2216" y="3522"/>
                  <a:pt x="2034" y="3628"/>
                  <a:pt x="1928" y="3681"/>
                </a:cubicBezTo>
                <a:cubicBezTo>
                  <a:pt x="1822" y="3734"/>
                  <a:pt x="1724" y="3742"/>
                  <a:pt x="1656" y="3772"/>
                </a:cubicBezTo>
                <a:cubicBezTo>
                  <a:pt x="1588" y="3802"/>
                  <a:pt x="1565" y="3839"/>
                  <a:pt x="1520" y="3862"/>
                </a:cubicBezTo>
                <a:cubicBezTo>
                  <a:pt x="1475" y="3885"/>
                  <a:pt x="1406" y="3893"/>
                  <a:pt x="1383" y="3908"/>
                </a:cubicBezTo>
                <a:cubicBezTo>
                  <a:pt x="1360" y="3923"/>
                  <a:pt x="1421" y="3953"/>
                  <a:pt x="1383" y="3953"/>
                </a:cubicBezTo>
                <a:cubicBezTo>
                  <a:pt x="1345" y="3953"/>
                  <a:pt x="1225" y="3908"/>
                  <a:pt x="1157" y="3908"/>
                </a:cubicBezTo>
                <a:cubicBezTo>
                  <a:pt x="1089" y="3908"/>
                  <a:pt x="1051" y="3946"/>
                  <a:pt x="975" y="3953"/>
                </a:cubicBezTo>
                <a:cubicBezTo>
                  <a:pt x="899" y="3960"/>
                  <a:pt x="771" y="3983"/>
                  <a:pt x="703" y="3953"/>
                </a:cubicBezTo>
                <a:close/>
              </a:path>
            </a:pathLst>
          </a:custGeom>
          <a:noFill/>
          <a:ln w="5715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83" name="Line 11"/>
          <p:cNvSpPr>
            <a:spLocks noChangeShapeType="1"/>
          </p:cNvSpPr>
          <p:nvPr/>
        </p:nvSpPr>
        <p:spPr bwMode="auto">
          <a:xfrm flipH="1">
            <a:off x="3708400" y="188913"/>
            <a:ext cx="2447925" cy="1584325"/>
          </a:xfrm>
          <a:prstGeom prst="line">
            <a:avLst/>
          </a:prstGeom>
          <a:noFill/>
          <a:ln w="38100">
            <a:solidFill>
              <a:srgbClr val="FF33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110" name="Line 38"/>
          <p:cNvSpPr>
            <a:spLocks noChangeShapeType="1"/>
          </p:cNvSpPr>
          <p:nvPr/>
        </p:nvSpPr>
        <p:spPr bwMode="auto">
          <a:xfrm flipH="1">
            <a:off x="3708400" y="188913"/>
            <a:ext cx="2951163" cy="1944687"/>
          </a:xfrm>
          <a:prstGeom prst="line">
            <a:avLst/>
          </a:prstGeom>
          <a:noFill/>
          <a:ln w="38100">
            <a:solidFill>
              <a:srgbClr val="FF33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111" name="Line 39"/>
          <p:cNvSpPr>
            <a:spLocks noChangeShapeType="1"/>
          </p:cNvSpPr>
          <p:nvPr/>
        </p:nvSpPr>
        <p:spPr bwMode="auto">
          <a:xfrm flipH="1">
            <a:off x="3851275" y="188913"/>
            <a:ext cx="3384550" cy="2232025"/>
          </a:xfrm>
          <a:prstGeom prst="line">
            <a:avLst/>
          </a:prstGeom>
          <a:noFill/>
          <a:ln w="38100">
            <a:solidFill>
              <a:srgbClr val="FF33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112" name="Line 40"/>
          <p:cNvSpPr>
            <a:spLocks noChangeShapeType="1"/>
          </p:cNvSpPr>
          <p:nvPr/>
        </p:nvSpPr>
        <p:spPr bwMode="auto">
          <a:xfrm flipH="1">
            <a:off x="3924300" y="260350"/>
            <a:ext cx="3816350" cy="2447925"/>
          </a:xfrm>
          <a:prstGeom prst="line">
            <a:avLst/>
          </a:prstGeom>
          <a:noFill/>
          <a:ln w="38100">
            <a:solidFill>
              <a:srgbClr val="FF33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113" name="Line 41"/>
          <p:cNvSpPr>
            <a:spLocks noChangeShapeType="1"/>
          </p:cNvSpPr>
          <p:nvPr/>
        </p:nvSpPr>
        <p:spPr bwMode="auto">
          <a:xfrm flipH="1">
            <a:off x="4067175" y="333375"/>
            <a:ext cx="4033838" cy="2663825"/>
          </a:xfrm>
          <a:prstGeom prst="line">
            <a:avLst/>
          </a:prstGeom>
          <a:noFill/>
          <a:ln w="38100">
            <a:solidFill>
              <a:srgbClr val="FF33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114" name="Line 42"/>
          <p:cNvSpPr>
            <a:spLocks noChangeShapeType="1"/>
          </p:cNvSpPr>
          <p:nvPr/>
        </p:nvSpPr>
        <p:spPr bwMode="auto">
          <a:xfrm flipH="1">
            <a:off x="4211638" y="333375"/>
            <a:ext cx="4464050" cy="2879725"/>
          </a:xfrm>
          <a:prstGeom prst="line">
            <a:avLst/>
          </a:prstGeom>
          <a:noFill/>
          <a:ln w="38100">
            <a:solidFill>
              <a:srgbClr val="FF33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115" name="Line 43"/>
          <p:cNvSpPr>
            <a:spLocks noChangeShapeType="1"/>
          </p:cNvSpPr>
          <p:nvPr/>
        </p:nvSpPr>
        <p:spPr bwMode="auto">
          <a:xfrm flipH="1">
            <a:off x="4427538" y="549275"/>
            <a:ext cx="4537075" cy="2879725"/>
          </a:xfrm>
          <a:prstGeom prst="line">
            <a:avLst/>
          </a:prstGeom>
          <a:noFill/>
          <a:ln w="38100">
            <a:solidFill>
              <a:srgbClr val="FF33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116" name="Line 44"/>
          <p:cNvSpPr>
            <a:spLocks noChangeShapeType="1"/>
          </p:cNvSpPr>
          <p:nvPr/>
        </p:nvSpPr>
        <p:spPr bwMode="auto">
          <a:xfrm flipH="1">
            <a:off x="4572000" y="908050"/>
            <a:ext cx="4392613" cy="2665413"/>
          </a:xfrm>
          <a:prstGeom prst="line">
            <a:avLst/>
          </a:prstGeom>
          <a:noFill/>
          <a:ln w="38100">
            <a:solidFill>
              <a:srgbClr val="FF33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117" name="Line 45"/>
          <p:cNvSpPr>
            <a:spLocks noChangeShapeType="1"/>
          </p:cNvSpPr>
          <p:nvPr/>
        </p:nvSpPr>
        <p:spPr bwMode="auto">
          <a:xfrm flipH="1">
            <a:off x="4716463" y="1268413"/>
            <a:ext cx="4176712" cy="2665412"/>
          </a:xfrm>
          <a:prstGeom prst="line">
            <a:avLst/>
          </a:prstGeom>
          <a:noFill/>
          <a:ln w="38100">
            <a:solidFill>
              <a:srgbClr val="FF33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118" name="Line 46"/>
          <p:cNvSpPr>
            <a:spLocks noChangeShapeType="1"/>
          </p:cNvSpPr>
          <p:nvPr/>
        </p:nvSpPr>
        <p:spPr bwMode="auto">
          <a:xfrm flipH="1">
            <a:off x="4572000" y="1844675"/>
            <a:ext cx="3960813" cy="2592388"/>
          </a:xfrm>
          <a:prstGeom prst="line">
            <a:avLst/>
          </a:prstGeom>
          <a:noFill/>
          <a:ln w="38100">
            <a:solidFill>
              <a:srgbClr val="FF33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119" name="Line 47"/>
          <p:cNvSpPr>
            <a:spLocks noChangeShapeType="1"/>
          </p:cNvSpPr>
          <p:nvPr/>
        </p:nvSpPr>
        <p:spPr bwMode="auto">
          <a:xfrm flipH="1">
            <a:off x="4427538" y="2276475"/>
            <a:ext cx="4032250" cy="2520950"/>
          </a:xfrm>
          <a:prstGeom prst="line">
            <a:avLst/>
          </a:prstGeom>
          <a:noFill/>
          <a:ln w="38100">
            <a:solidFill>
              <a:srgbClr val="FF33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120" name="Line 48"/>
          <p:cNvSpPr>
            <a:spLocks noChangeShapeType="1"/>
          </p:cNvSpPr>
          <p:nvPr/>
        </p:nvSpPr>
        <p:spPr bwMode="auto">
          <a:xfrm flipH="1">
            <a:off x="4284663" y="2563813"/>
            <a:ext cx="4246562" cy="2736850"/>
          </a:xfrm>
          <a:prstGeom prst="line">
            <a:avLst/>
          </a:prstGeom>
          <a:noFill/>
          <a:ln w="38100">
            <a:solidFill>
              <a:srgbClr val="FF33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121" name="Line 49"/>
          <p:cNvSpPr>
            <a:spLocks noChangeShapeType="1"/>
          </p:cNvSpPr>
          <p:nvPr/>
        </p:nvSpPr>
        <p:spPr bwMode="auto">
          <a:xfrm flipH="1">
            <a:off x="4427538" y="2924175"/>
            <a:ext cx="4032250" cy="2592388"/>
          </a:xfrm>
          <a:prstGeom prst="line">
            <a:avLst/>
          </a:prstGeom>
          <a:noFill/>
          <a:ln w="38100">
            <a:solidFill>
              <a:srgbClr val="FF33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122" name="Line 50"/>
          <p:cNvSpPr>
            <a:spLocks noChangeShapeType="1"/>
          </p:cNvSpPr>
          <p:nvPr/>
        </p:nvSpPr>
        <p:spPr bwMode="auto">
          <a:xfrm flipH="1">
            <a:off x="4500563" y="3429000"/>
            <a:ext cx="3814762" cy="2447925"/>
          </a:xfrm>
          <a:prstGeom prst="line">
            <a:avLst/>
          </a:prstGeom>
          <a:noFill/>
          <a:ln w="38100">
            <a:solidFill>
              <a:srgbClr val="FF33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123" name="Line 51"/>
          <p:cNvSpPr>
            <a:spLocks noChangeShapeType="1"/>
          </p:cNvSpPr>
          <p:nvPr/>
        </p:nvSpPr>
        <p:spPr bwMode="auto">
          <a:xfrm flipH="1">
            <a:off x="4643438" y="3933825"/>
            <a:ext cx="3384550" cy="2232025"/>
          </a:xfrm>
          <a:prstGeom prst="line">
            <a:avLst/>
          </a:prstGeom>
          <a:noFill/>
          <a:ln w="38100">
            <a:solidFill>
              <a:srgbClr val="FF33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124" name="Line 52"/>
          <p:cNvSpPr>
            <a:spLocks noChangeShapeType="1"/>
          </p:cNvSpPr>
          <p:nvPr/>
        </p:nvSpPr>
        <p:spPr bwMode="auto">
          <a:xfrm flipH="1">
            <a:off x="3708400" y="188913"/>
            <a:ext cx="1871663" cy="1152525"/>
          </a:xfrm>
          <a:prstGeom prst="line">
            <a:avLst/>
          </a:prstGeom>
          <a:noFill/>
          <a:ln w="38100">
            <a:solidFill>
              <a:srgbClr val="FF33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125" name="Line 53"/>
          <p:cNvSpPr>
            <a:spLocks noChangeShapeType="1"/>
          </p:cNvSpPr>
          <p:nvPr/>
        </p:nvSpPr>
        <p:spPr bwMode="auto">
          <a:xfrm flipH="1">
            <a:off x="3779838" y="333375"/>
            <a:ext cx="863600" cy="574675"/>
          </a:xfrm>
          <a:prstGeom prst="line">
            <a:avLst/>
          </a:prstGeom>
          <a:noFill/>
          <a:ln w="38100">
            <a:solidFill>
              <a:srgbClr val="FF33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126" name="Line 54"/>
          <p:cNvSpPr>
            <a:spLocks noChangeShapeType="1"/>
          </p:cNvSpPr>
          <p:nvPr/>
        </p:nvSpPr>
        <p:spPr bwMode="auto">
          <a:xfrm flipH="1">
            <a:off x="4787900" y="4508500"/>
            <a:ext cx="2879725" cy="1944688"/>
          </a:xfrm>
          <a:prstGeom prst="line">
            <a:avLst/>
          </a:prstGeom>
          <a:noFill/>
          <a:ln w="38100">
            <a:solidFill>
              <a:srgbClr val="FF33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127" name="Line 55"/>
          <p:cNvSpPr>
            <a:spLocks noChangeShapeType="1"/>
          </p:cNvSpPr>
          <p:nvPr/>
        </p:nvSpPr>
        <p:spPr bwMode="auto">
          <a:xfrm flipH="1">
            <a:off x="5292725" y="5013325"/>
            <a:ext cx="2232025" cy="1439863"/>
          </a:xfrm>
          <a:prstGeom prst="line">
            <a:avLst/>
          </a:prstGeom>
          <a:noFill/>
          <a:ln w="38100">
            <a:solidFill>
              <a:srgbClr val="FF33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128" name="Line 56"/>
          <p:cNvSpPr>
            <a:spLocks noChangeShapeType="1"/>
          </p:cNvSpPr>
          <p:nvPr/>
        </p:nvSpPr>
        <p:spPr bwMode="auto">
          <a:xfrm flipH="1">
            <a:off x="5795963" y="5373688"/>
            <a:ext cx="1655762" cy="1008062"/>
          </a:xfrm>
          <a:prstGeom prst="line">
            <a:avLst/>
          </a:prstGeom>
          <a:noFill/>
          <a:ln w="38100">
            <a:solidFill>
              <a:srgbClr val="FF33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3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3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3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3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3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2" grpId="0" animBg="1"/>
      <p:bldP spid="3083" grpId="0" animBg="1"/>
      <p:bldP spid="3110" grpId="0" animBg="1"/>
      <p:bldP spid="3111" grpId="0" animBg="1"/>
      <p:bldP spid="3112" grpId="0" animBg="1"/>
      <p:bldP spid="3113" grpId="0" animBg="1"/>
      <p:bldP spid="3114" grpId="0" animBg="1"/>
      <p:bldP spid="3115" grpId="0" animBg="1"/>
      <p:bldP spid="3116" grpId="0" animBg="1"/>
      <p:bldP spid="3117" grpId="0" animBg="1"/>
      <p:bldP spid="3118" grpId="0" animBg="1"/>
      <p:bldP spid="3119" grpId="0" animBg="1"/>
      <p:bldP spid="3120" grpId="0" animBg="1"/>
      <p:bldP spid="3121" grpId="0" animBg="1"/>
      <p:bldP spid="3122" grpId="0" animBg="1"/>
      <p:bldP spid="3123" grpId="0" animBg="1"/>
      <p:bldP spid="3124" grpId="0" animBg="1"/>
      <p:bldP spid="3125" grpId="0" animBg="1"/>
      <p:bldP spid="3126" grpId="0" animBg="1"/>
      <p:bldP spid="3127" grpId="0" animBg="1"/>
      <p:bldP spid="31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Администратор\Рабочий стол\Новая папка\water2_4_3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2400" y="285750"/>
            <a:ext cx="8610600" cy="6038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357313" y="1357313"/>
            <a:ext cx="6567487" cy="50720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214563" y="285750"/>
            <a:ext cx="5214937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latin typeface="Calibri" pitchFamily="34" charset="0"/>
              </a:rPr>
              <a:t>Схема речной системы.</a:t>
            </a:r>
          </a:p>
          <a:p>
            <a:r>
              <a:rPr lang="ru-RU" sz="2000" b="1">
                <a:latin typeface="Calibri" pitchFamily="34" charset="0"/>
              </a:rPr>
              <a:t>Назовите ее элементы, обозначенные цифрами.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Содержимое 7" descr="sv_41.jpg"/>
          <p:cNvPicPr>
            <a:picLocks noGrp="1"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04800" y="1295400"/>
            <a:ext cx="8534400" cy="510540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107524" name="Rectangle 4"/>
          <p:cNvSpPr>
            <a:spLocks noChangeArrowheads="1"/>
          </p:cNvSpPr>
          <p:nvPr/>
        </p:nvSpPr>
        <p:spPr bwMode="auto">
          <a:xfrm>
            <a:off x="0" y="0"/>
            <a:ext cx="9144000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4800" b="1" dirty="0">
                <a:latin typeface="+mj-lt"/>
              </a:rPr>
              <a:t>Воды суши. Реки.</a:t>
            </a:r>
            <a:endParaRPr lang="ru-RU" sz="4800" b="1" dirty="0">
              <a:latin typeface="+mj-lt"/>
            </a:endParaRPr>
          </a:p>
          <a:p>
            <a:pPr algn="ctr">
              <a:defRPr/>
            </a:pPr>
            <a:r>
              <a:rPr lang="ru-RU" sz="2400" b="1" dirty="0">
                <a:latin typeface="+mj-lt"/>
              </a:rPr>
              <a:t>урок географии, 5 класс</a:t>
            </a:r>
          </a:p>
          <a:p>
            <a:pPr algn="ctr">
              <a:defRPr/>
            </a:pPr>
            <a:endParaRPr lang="ru-RU" sz="4800" b="1" dirty="0">
              <a:latin typeface="Times New Roman" pitchFamily="18" charset="0"/>
            </a:endParaRPr>
          </a:p>
          <a:p>
            <a:pPr algn="ctr">
              <a:defRPr/>
            </a:pPr>
            <a:endParaRPr lang="ru-RU" sz="4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076" name="Rectangle 6"/>
          <p:cNvSpPr>
            <a:spLocks noChangeArrowheads="1"/>
          </p:cNvSpPr>
          <p:nvPr/>
        </p:nvSpPr>
        <p:spPr bwMode="auto">
          <a:xfrm>
            <a:off x="533400" y="5945188"/>
            <a:ext cx="80010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endParaRPr lang="ru-RU" sz="2000" b="1" dirty="0">
              <a:latin typeface="+mj-lt"/>
            </a:endParaRPr>
          </a:p>
          <a:p>
            <a:pPr algn="ctr">
              <a:defRPr/>
            </a:pPr>
            <a:r>
              <a:rPr lang="ru-RU" sz="2000" b="1" dirty="0">
                <a:latin typeface="+mj-lt"/>
              </a:rPr>
              <a:t>  </a:t>
            </a:r>
          </a:p>
          <a:p>
            <a:pPr algn="ctr">
              <a:defRPr/>
            </a:pPr>
            <a:endParaRPr lang="ru-RU" sz="2000" b="1" dirty="0"/>
          </a:p>
          <a:p>
            <a:pPr algn="ctr">
              <a:defRPr/>
            </a:pPr>
            <a:endParaRPr lang="ru-RU" sz="2000" b="1" dirty="0"/>
          </a:p>
        </p:txBody>
      </p:sp>
      <p:pic>
        <p:nvPicPr>
          <p:cNvPr id="5125" name="Picture 9" descr="D:\ФОТОШОП\школа\0_b40f8_258500e6_L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0"/>
            <a:ext cx="1600200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7" descr="D:\ФОТОШОП\Цветы, бабочки, природа\cad2dd217d4d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572000" y="4038600"/>
            <a:ext cx="4724400" cy="174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9" descr="D:\ФОТОШОП\Цветы, бабочки, природа\56143288a39f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09600" y="3276600"/>
            <a:ext cx="685800" cy="61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7" descr="D:\ФОТОШОП\Цветы, бабочки, природа\cad2dd217d4d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638800" y="1752600"/>
            <a:ext cx="12954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Picture 9" descr="D:\ФОТОШОП\Цветы, бабочки, природа\56143288a39f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943600" y="2133600"/>
            <a:ext cx="685800" cy="61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" name="Picture 7" descr="D:\ФОТОШОП\Цветы, бабочки, природа\cad2dd217d4d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0" y="3055938"/>
            <a:ext cx="914400" cy="75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1" name="Picture 9" descr="D:\ФОТОШОП\Цветы, бабочки, природа\56143288a39f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924800" y="4191000"/>
            <a:ext cx="685800" cy="61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2" name="Picture 9" descr="D:\ФОТОШОП\Цветы, бабочки, природа\56143288a39f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5943600" y="1592263"/>
            <a:ext cx="381000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3" name="Рисунок 12" descr="D:\анимашки\рисунки анимашки\ANIM\Insect\0016.gif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0" y="2362200"/>
            <a:ext cx="14192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Содержимое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3555" name="Picture 4" descr="72285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838200"/>
            <a:ext cx="4495800" cy="601980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23556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ru-RU" sz="3600" smtClean="0">
                <a:solidFill>
                  <a:srgbClr val="C00000"/>
                </a:solidFill>
              </a:rPr>
              <a:t> </a:t>
            </a:r>
            <a:r>
              <a:rPr lang="ru-RU" sz="4000" smtClean="0">
                <a:solidFill>
                  <a:srgbClr val="C00000"/>
                </a:solidFill>
              </a:rPr>
              <a:t>Зависимость рек от рельефа</a:t>
            </a:r>
            <a:endParaRPr lang="ru-RU" sz="3600" smtClean="0">
              <a:solidFill>
                <a:srgbClr val="C00000"/>
              </a:solidFill>
            </a:endParaRPr>
          </a:p>
        </p:txBody>
      </p:sp>
      <p:sp>
        <p:nvSpPr>
          <p:cNvPr id="23557" name="Номер слайда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4687A83-2140-4020-B403-B3B1B01D826B}" type="slidenum">
              <a:rPr lang="ru-RU" smtClean="0"/>
              <a:pPr/>
              <a:t>20</a:t>
            </a:fld>
            <a:endParaRPr lang="ru-RU" smtClean="0"/>
          </a:p>
        </p:txBody>
      </p:sp>
      <p:pic>
        <p:nvPicPr>
          <p:cNvPr id="23558" name="i-main-pic" descr="Картинка 1 из 34976"/>
          <p:cNvPicPr>
            <a:picLocks noGrp="1"/>
          </p:cNvPicPr>
          <p:nvPr>
            <p:ph sz="half" idx="2"/>
          </p:nvPr>
        </p:nvPicPr>
        <p:blipFill>
          <a:blip r:embed="rId4" cstate="email"/>
          <a:srcRect/>
          <a:stretch>
            <a:fillRect/>
          </a:stretch>
        </p:blipFill>
        <p:spPr>
          <a:xfrm>
            <a:off x="4648200" y="838200"/>
            <a:ext cx="4495800" cy="6019800"/>
          </a:xfrm>
          <a:ln w="28575">
            <a:solidFill>
              <a:srgbClr val="C00000"/>
            </a:solidFill>
          </a:ln>
        </p:spPr>
      </p:pic>
      <p:sp>
        <p:nvSpPr>
          <p:cNvPr id="23559" name="Прямоугольник 9"/>
          <p:cNvSpPr>
            <a:spLocks noChangeArrowheads="1"/>
          </p:cNvSpPr>
          <p:nvPr/>
        </p:nvSpPr>
        <p:spPr bwMode="auto">
          <a:xfrm>
            <a:off x="1295400" y="914400"/>
            <a:ext cx="2090738" cy="400050"/>
          </a:xfrm>
          <a:prstGeom prst="rect">
            <a:avLst/>
          </a:prstGeom>
          <a:solidFill>
            <a:schemeClr val="bg1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>
                <a:solidFill>
                  <a:srgbClr val="C00000"/>
                </a:solidFill>
              </a:rPr>
              <a:t>Равнинная река</a:t>
            </a:r>
          </a:p>
        </p:txBody>
      </p:sp>
      <p:sp>
        <p:nvSpPr>
          <p:cNvPr id="23560" name="Прямоугольник 10"/>
          <p:cNvSpPr>
            <a:spLocks noChangeArrowheads="1"/>
          </p:cNvSpPr>
          <p:nvPr/>
        </p:nvSpPr>
        <p:spPr bwMode="auto">
          <a:xfrm>
            <a:off x="6248400" y="914400"/>
            <a:ext cx="1631950" cy="400050"/>
          </a:xfrm>
          <a:prstGeom prst="rect">
            <a:avLst/>
          </a:prstGeom>
          <a:solidFill>
            <a:schemeClr val="bg1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>
                <a:solidFill>
                  <a:srgbClr val="C00000"/>
                </a:solidFill>
              </a:rPr>
              <a:t>Горная река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4579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4580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4581" name="Номер слайда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00ED87C-5FDB-4554-B35C-9846F26C8A70}" type="slidenum">
              <a:rPr lang="ru-RU" smtClean="0"/>
              <a:pPr/>
              <a:t>21</a:t>
            </a:fld>
            <a:endParaRPr lang="ru-RU" smtClean="0"/>
          </a:p>
        </p:txBody>
      </p:sp>
      <p:pic>
        <p:nvPicPr>
          <p:cNvPr id="24582" name="Picture 2" descr="C:\Users\User\Downloads\река8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81000" y="228600"/>
            <a:ext cx="83058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ятиугольник 8"/>
          <p:cNvSpPr/>
          <p:nvPr/>
        </p:nvSpPr>
        <p:spPr>
          <a:xfrm rot="5400000">
            <a:off x="800100" y="876300"/>
            <a:ext cx="1905000" cy="3200400"/>
          </a:xfrm>
          <a:prstGeom prst="homePlate">
            <a:avLst>
              <a:gd name="adj" fmla="val 0"/>
            </a:avLst>
          </a:prstGeom>
          <a:solidFill>
            <a:srgbClr val="FFCC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5603" name="Содержимое 2"/>
          <p:cNvSpPr>
            <a:spLocks noGrp="1"/>
          </p:cNvSpPr>
          <p:nvPr>
            <p:ph sz="half" idx="1"/>
          </p:nvPr>
        </p:nvSpPr>
        <p:spPr>
          <a:xfrm>
            <a:off x="152400" y="1447800"/>
            <a:ext cx="3429000" cy="2133600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i="1" smtClean="0">
                <a:solidFill>
                  <a:srgbClr val="C00000"/>
                </a:solidFill>
              </a:rPr>
              <a:t>Река бурлит и пенится,</a:t>
            </a:r>
          </a:p>
          <a:p>
            <a:pPr algn="ctr">
              <a:buFontTx/>
              <a:buNone/>
            </a:pPr>
            <a:r>
              <a:rPr lang="ru-RU" i="1" smtClean="0">
                <a:solidFill>
                  <a:srgbClr val="C00000"/>
                </a:solidFill>
              </a:rPr>
              <a:t>возникают водовороты.</a:t>
            </a:r>
          </a:p>
        </p:txBody>
      </p:sp>
      <p:sp>
        <p:nvSpPr>
          <p:cNvPr id="25604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524000"/>
          </a:xfrm>
        </p:spPr>
        <p:txBody>
          <a:bodyPr/>
          <a:lstStyle/>
          <a:p>
            <a:r>
              <a:rPr lang="ru-RU" sz="3200" b="1" smtClean="0">
                <a:solidFill>
                  <a:srgbClr val="C00000"/>
                </a:solidFill>
              </a:rPr>
              <a:t>Порог</a:t>
            </a:r>
            <a:r>
              <a:rPr lang="ru-RU" sz="3200" smtClean="0">
                <a:solidFill>
                  <a:srgbClr val="C00000"/>
                </a:solidFill>
              </a:rPr>
              <a:t> </a:t>
            </a:r>
            <a:r>
              <a:rPr lang="ru-RU" sz="2800" smtClean="0">
                <a:solidFill>
                  <a:srgbClr val="C00000"/>
                </a:solidFill>
              </a:rPr>
              <a:t>–</a:t>
            </a:r>
            <a:r>
              <a:rPr lang="ru-RU" sz="3200" smtClean="0">
                <a:solidFill>
                  <a:srgbClr val="C00000"/>
                </a:solidFill>
              </a:rPr>
              <a:t> каменная неровность, возникшая при пересечении рекой твердых скалистых пород в русле</a:t>
            </a:r>
            <a:endParaRPr lang="ru-RU" sz="3200" smtClean="0"/>
          </a:p>
        </p:txBody>
      </p:sp>
      <p:sp>
        <p:nvSpPr>
          <p:cNvPr id="25605" name="Номер слайда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9FF6EA0-B345-42B0-9A99-39120821E99F}" type="slidenum">
              <a:rPr lang="ru-RU" smtClean="0"/>
              <a:pPr/>
              <a:t>22</a:t>
            </a:fld>
            <a:endParaRPr lang="ru-RU" smtClean="0"/>
          </a:p>
        </p:txBody>
      </p:sp>
      <p:pic>
        <p:nvPicPr>
          <p:cNvPr id="17414" name="Picture 6" descr="вопо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2400" y="3429000"/>
            <a:ext cx="3200400" cy="327660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25607" name="Picture 2" descr="C:\Documents and Settings\user\Рабочий стол\Новая папка\Liechtenstein hb0-ou4u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3581400" y="1524000"/>
            <a:ext cx="5410200" cy="5181600"/>
          </a:xfrm>
          <a:ln w="28575">
            <a:solidFill>
              <a:srgbClr val="C00000"/>
            </a:solidFill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/>
          <a:lstStyle/>
          <a:p>
            <a:r>
              <a:rPr lang="ru-RU" sz="3200" b="1" smtClean="0">
                <a:solidFill>
                  <a:srgbClr val="C00000"/>
                </a:solidFill>
              </a:rPr>
              <a:t>Водопады</a:t>
            </a:r>
            <a:r>
              <a:rPr lang="ru-RU" sz="3200" smtClean="0">
                <a:solidFill>
                  <a:srgbClr val="C00000"/>
                </a:solidFill>
              </a:rPr>
              <a:t> </a:t>
            </a:r>
            <a:r>
              <a:rPr lang="ru-RU" sz="2800" smtClean="0">
                <a:solidFill>
                  <a:srgbClr val="C00000"/>
                </a:solidFill>
              </a:rPr>
              <a:t>–</a:t>
            </a:r>
            <a:r>
              <a:rPr lang="ru-RU" sz="3200" smtClean="0">
                <a:solidFill>
                  <a:srgbClr val="C00000"/>
                </a:solidFill>
              </a:rPr>
              <a:t> крутые отвесные уступы твердых пород</a:t>
            </a:r>
            <a:endParaRPr lang="ru-RU" sz="3200" smtClean="0"/>
          </a:p>
        </p:txBody>
      </p:sp>
      <p:sp>
        <p:nvSpPr>
          <p:cNvPr id="26627" name="Номер слайда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CE880C4-9B54-4C93-BFB9-0068BE23D308}" type="slidenum">
              <a:rPr lang="ru-RU" smtClean="0"/>
              <a:pPr/>
              <a:t>23</a:t>
            </a:fld>
            <a:endParaRPr lang="ru-RU" smtClean="0"/>
          </a:p>
        </p:txBody>
      </p:sp>
      <p:pic>
        <p:nvPicPr>
          <p:cNvPr id="26628" name="Picture 10" descr="77-102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3581400" y="1066800"/>
            <a:ext cx="5410200" cy="5638800"/>
          </a:xfrm>
          <a:noFill/>
          <a:ln w="28575">
            <a:solidFill>
              <a:srgbClr val="C00000"/>
            </a:solidFill>
          </a:ln>
        </p:spPr>
      </p:pic>
      <p:sp>
        <p:nvSpPr>
          <p:cNvPr id="26629" name="Прямоугольник 13"/>
          <p:cNvSpPr>
            <a:spLocks noChangeArrowheads="1"/>
          </p:cNvSpPr>
          <p:nvPr/>
        </p:nvSpPr>
        <p:spPr bwMode="auto">
          <a:xfrm>
            <a:off x="4114800" y="6324600"/>
            <a:ext cx="48910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/>
              <a:t>Ниагарский водопад, Северная Америка</a:t>
            </a:r>
          </a:p>
        </p:txBody>
      </p:sp>
      <p:sp>
        <p:nvSpPr>
          <p:cNvPr id="26630" name="Содержимое 2"/>
          <p:cNvSpPr>
            <a:spLocks noGrp="1"/>
          </p:cNvSpPr>
          <p:nvPr>
            <p:ph sz="half" idx="1"/>
          </p:nvPr>
        </p:nvSpPr>
        <p:spPr>
          <a:xfrm>
            <a:off x="0" y="4419600"/>
            <a:ext cx="3505200" cy="2438400"/>
          </a:xfrm>
        </p:spPr>
        <p:txBody>
          <a:bodyPr/>
          <a:lstStyle/>
          <a:p>
            <a:pPr>
              <a:buFontTx/>
              <a:buNone/>
            </a:pPr>
            <a:endParaRPr lang="ru-RU" i="1" smtClean="0">
              <a:solidFill>
                <a:srgbClr val="C00000"/>
              </a:solidFill>
            </a:endParaRPr>
          </a:p>
        </p:txBody>
      </p:sp>
      <p:pic>
        <p:nvPicPr>
          <p:cNvPr id="18439" name="Picture 6" descr="вопо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300788" y="1066800"/>
            <a:ext cx="2690812" cy="304800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26632" name="Picture 1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52400" y="1066800"/>
            <a:ext cx="3276600" cy="563880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26633" name="Прямоугольник 8"/>
          <p:cNvSpPr>
            <a:spLocks noChangeArrowheads="1"/>
          </p:cNvSpPr>
          <p:nvPr/>
        </p:nvSpPr>
        <p:spPr bwMode="auto">
          <a:xfrm>
            <a:off x="152400" y="5791200"/>
            <a:ext cx="32004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chemeClr val="bg1"/>
                </a:solidFill>
              </a:rPr>
              <a:t>Водопад Анхель – самый высокий в мире, высота 1054 м (Южная Америка) 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Содержимое 4" descr="parana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487863" y="3657600"/>
            <a:ext cx="4656137" cy="3200400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20483" name="Содержимое 4" descr="3618.jp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3733800"/>
            <a:ext cx="4114800" cy="3124200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2765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/>
          <a:lstStyle/>
          <a:p>
            <a:r>
              <a:rPr lang="ru-RU" sz="3600" b="1" smtClean="0">
                <a:solidFill>
                  <a:srgbClr val="C00000"/>
                </a:solidFill>
              </a:rPr>
              <a:t>Значение рек</a:t>
            </a:r>
          </a:p>
        </p:txBody>
      </p:sp>
      <p:sp>
        <p:nvSpPr>
          <p:cNvPr id="27653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297E463-0C8A-4665-BA33-5922ECE307B2}" type="slidenum">
              <a:rPr lang="ru-RU" smtClean="0"/>
              <a:pPr/>
              <a:t>24</a:t>
            </a:fld>
            <a:endParaRPr lang="ru-RU" smtClean="0"/>
          </a:p>
        </p:txBody>
      </p:sp>
      <p:pic>
        <p:nvPicPr>
          <p:cNvPr id="20486" name="Picture 4" descr="Плотина Белореченской ГЭС"/>
          <p:cNvPicPr>
            <a:picLocks noGrp="1" noChangeAspect="1" noChangeArrowheads="1"/>
          </p:cNvPicPr>
          <p:nvPr>
            <p:ph idx="1"/>
          </p:nvPr>
        </p:nvPicPr>
        <p:blipFill>
          <a:blip r:embed="rId5" cstate="email"/>
          <a:srcRect/>
          <a:stretch>
            <a:fillRect/>
          </a:stretch>
        </p:blipFill>
        <p:spPr>
          <a:xfrm>
            <a:off x="4419600" y="609600"/>
            <a:ext cx="4724400" cy="2667000"/>
          </a:xfrm>
          <a:noFill/>
          <a:ln w="38100">
            <a:solidFill>
              <a:srgbClr val="C00000"/>
            </a:solidFill>
          </a:ln>
        </p:spPr>
      </p:pic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0" y="609600"/>
            <a:ext cx="4038600" cy="2743200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20488" name="Picture 2" descr="http://fedor58.narod.ru/Shuya/Shuya2004_1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743200" y="2590800"/>
            <a:ext cx="3657600" cy="2544763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27657" name="Прямоугольник 9"/>
          <p:cNvSpPr>
            <a:spLocks noChangeArrowheads="1"/>
          </p:cNvSpPr>
          <p:nvPr/>
        </p:nvSpPr>
        <p:spPr bwMode="auto">
          <a:xfrm>
            <a:off x="0" y="609600"/>
            <a:ext cx="1828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C00000"/>
                </a:solidFill>
              </a:rPr>
              <a:t>Рыболовство</a:t>
            </a:r>
          </a:p>
        </p:txBody>
      </p:sp>
      <p:sp>
        <p:nvSpPr>
          <p:cNvPr id="27658" name="Прямоугольник 10"/>
          <p:cNvSpPr>
            <a:spLocks noChangeArrowheads="1"/>
          </p:cNvSpPr>
          <p:nvPr/>
        </p:nvSpPr>
        <p:spPr bwMode="auto">
          <a:xfrm>
            <a:off x="6629400" y="609600"/>
            <a:ext cx="2514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C00000"/>
                </a:solidFill>
              </a:rPr>
              <a:t>Строительство ГЭС</a:t>
            </a:r>
          </a:p>
        </p:txBody>
      </p:sp>
      <p:sp>
        <p:nvSpPr>
          <p:cNvPr id="27659" name="Прямоугольник 11"/>
          <p:cNvSpPr>
            <a:spLocks noChangeArrowheads="1"/>
          </p:cNvSpPr>
          <p:nvPr/>
        </p:nvSpPr>
        <p:spPr bwMode="auto">
          <a:xfrm>
            <a:off x="4495800" y="4800600"/>
            <a:ext cx="18875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C00000"/>
                </a:solidFill>
              </a:rPr>
              <a:t>Речной туризм</a:t>
            </a:r>
          </a:p>
        </p:txBody>
      </p:sp>
      <p:sp>
        <p:nvSpPr>
          <p:cNvPr id="27660" name="Прямоугольник 12"/>
          <p:cNvSpPr>
            <a:spLocks noChangeArrowheads="1"/>
          </p:cNvSpPr>
          <p:nvPr/>
        </p:nvSpPr>
        <p:spPr bwMode="auto">
          <a:xfrm>
            <a:off x="4495800" y="6488113"/>
            <a:ext cx="16811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C00000"/>
                </a:solidFill>
              </a:rPr>
              <a:t>Судоходство</a:t>
            </a:r>
          </a:p>
        </p:txBody>
      </p:sp>
      <p:sp>
        <p:nvSpPr>
          <p:cNvPr id="27661" name="Прямоугольник 13"/>
          <p:cNvSpPr>
            <a:spLocks noChangeArrowheads="1"/>
          </p:cNvSpPr>
          <p:nvPr/>
        </p:nvSpPr>
        <p:spPr bwMode="auto">
          <a:xfrm>
            <a:off x="0" y="3733800"/>
            <a:ext cx="23558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C00000"/>
                </a:solidFill>
              </a:rPr>
              <a:t>Место проживания</a:t>
            </a:r>
          </a:p>
        </p:txBody>
      </p:sp>
      <p:pic>
        <p:nvPicPr>
          <p:cNvPr id="14" name="Picture 8" descr="улов сазана"/>
          <p:cNvPicPr>
            <a:picLocks noGrp="1"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0" y="2362200"/>
            <a:ext cx="1447800" cy="98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8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28600" y="685800"/>
            <a:ext cx="8675688" cy="594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ext Box 13"/>
          <p:cNvSpPr txBox="1">
            <a:spLocks noChangeArrowheads="1"/>
          </p:cNvSpPr>
          <p:nvPr/>
        </p:nvSpPr>
        <p:spPr bwMode="auto">
          <a:xfrm>
            <a:off x="1524000" y="1600200"/>
            <a:ext cx="1241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solidFill>
                  <a:srgbClr val="000000"/>
                </a:solidFill>
              </a:rPr>
              <a:t>ледники</a:t>
            </a:r>
          </a:p>
        </p:txBody>
      </p:sp>
      <p:sp>
        <p:nvSpPr>
          <p:cNvPr id="28676" name="Text Box 18"/>
          <p:cNvSpPr txBox="1">
            <a:spLocks noChangeArrowheads="1"/>
          </p:cNvSpPr>
          <p:nvPr/>
        </p:nvSpPr>
        <p:spPr bwMode="auto">
          <a:xfrm>
            <a:off x="3505200" y="3200400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28677" name="Text Box 19"/>
          <p:cNvSpPr txBox="1">
            <a:spLocks noChangeArrowheads="1"/>
          </p:cNvSpPr>
          <p:nvPr/>
        </p:nvSpPr>
        <p:spPr bwMode="auto">
          <a:xfrm>
            <a:off x="3581400" y="3962400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28678" name="Text Box 20"/>
          <p:cNvSpPr txBox="1">
            <a:spLocks noChangeArrowheads="1"/>
          </p:cNvSpPr>
          <p:nvPr/>
        </p:nvSpPr>
        <p:spPr bwMode="auto">
          <a:xfrm>
            <a:off x="3505200" y="4572000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28679" name="Text Box 21"/>
          <p:cNvSpPr txBox="1">
            <a:spLocks noChangeArrowheads="1"/>
          </p:cNvSpPr>
          <p:nvPr/>
        </p:nvSpPr>
        <p:spPr bwMode="auto">
          <a:xfrm>
            <a:off x="4572000" y="5105400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28680" name="Text Box 22"/>
          <p:cNvSpPr txBox="1">
            <a:spLocks noChangeArrowheads="1"/>
          </p:cNvSpPr>
          <p:nvPr/>
        </p:nvSpPr>
        <p:spPr bwMode="auto">
          <a:xfrm>
            <a:off x="2362200" y="3657600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solidFill>
                  <a:srgbClr val="000000"/>
                </a:solidFill>
              </a:rPr>
              <a:t>9</a:t>
            </a:r>
          </a:p>
        </p:txBody>
      </p:sp>
      <p:sp>
        <p:nvSpPr>
          <p:cNvPr id="28681" name="Text Box 23"/>
          <p:cNvSpPr txBox="1">
            <a:spLocks noChangeArrowheads="1"/>
          </p:cNvSpPr>
          <p:nvPr/>
        </p:nvSpPr>
        <p:spPr bwMode="auto">
          <a:xfrm>
            <a:off x="4419600" y="3276600"/>
            <a:ext cx="466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solidFill>
                  <a:srgbClr val="000000"/>
                </a:solidFill>
              </a:rPr>
              <a:t>10</a:t>
            </a:r>
          </a:p>
        </p:txBody>
      </p:sp>
      <p:sp>
        <p:nvSpPr>
          <p:cNvPr id="28682" name="Text Box 24"/>
          <p:cNvSpPr txBox="1">
            <a:spLocks noChangeArrowheads="1"/>
          </p:cNvSpPr>
          <p:nvPr/>
        </p:nvSpPr>
        <p:spPr bwMode="auto">
          <a:xfrm>
            <a:off x="2819400" y="2362200"/>
            <a:ext cx="466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solidFill>
                  <a:srgbClr val="000000"/>
                </a:solidFill>
              </a:rPr>
              <a:t>11</a:t>
            </a:r>
          </a:p>
        </p:txBody>
      </p:sp>
      <p:sp>
        <p:nvSpPr>
          <p:cNvPr id="28683" name="AutoShape 25"/>
          <p:cNvSpPr>
            <a:spLocks noChangeArrowheads="1"/>
          </p:cNvSpPr>
          <p:nvPr/>
        </p:nvSpPr>
        <p:spPr bwMode="auto">
          <a:xfrm>
            <a:off x="4876800" y="3657600"/>
            <a:ext cx="4038600" cy="1676400"/>
          </a:xfrm>
          <a:prstGeom prst="flowChartAlternateProcess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marL="342900" indent="-342900" algn="ctr"/>
            <a:r>
              <a:rPr lang="ru-RU" sz="2000" b="1" i="1">
                <a:solidFill>
                  <a:srgbClr val="C00000"/>
                </a:solidFill>
                <a:latin typeface="Arial Narrow" pitchFamily="34" charset="0"/>
              </a:rPr>
              <a:t>Укажите направление течения реки.</a:t>
            </a:r>
          </a:p>
          <a:p>
            <a:pPr marL="342900" indent="-342900" algn="ctr"/>
            <a:r>
              <a:rPr lang="ru-RU" sz="2000" b="1" i="1">
                <a:solidFill>
                  <a:srgbClr val="C00000"/>
                </a:solidFill>
                <a:latin typeface="Arial Narrow" pitchFamily="34" charset="0"/>
              </a:rPr>
              <a:t>Назовите номера всех истоков.</a:t>
            </a:r>
          </a:p>
          <a:p>
            <a:pPr marL="342900" indent="-342900" algn="ctr"/>
            <a:r>
              <a:rPr lang="ru-RU" sz="2000" b="1" i="1">
                <a:solidFill>
                  <a:srgbClr val="C00000"/>
                </a:solidFill>
                <a:latin typeface="Arial Narrow" pitchFamily="34" charset="0"/>
              </a:rPr>
              <a:t>Назовите номера всех устьев.</a:t>
            </a:r>
          </a:p>
          <a:p>
            <a:pPr marL="342900" indent="-342900" algn="ctr"/>
            <a:r>
              <a:rPr lang="ru-RU" sz="2000" b="1" i="1">
                <a:solidFill>
                  <a:srgbClr val="C00000"/>
                </a:solidFill>
                <a:latin typeface="Arial Narrow" pitchFamily="34" charset="0"/>
              </a:rPr>
              <a:t>Назовите номера правых притоков.</a:t>
            </a:r>
          </a:p>
          <a:p>
            <a:pPr marL="342900" indent="-342900" algn="ctr"/>
            <a:r>
              <a:rPr lang="ru-RU" sz="2000" b="1" i="1">
                <a:solidFill>
                  <a:srgbClr val="C00000"/>
                </a:solidFill>
                <a:latin typeface="Arial Narrow" pitchFamily="34" charset="0"/>
              </a:rPr>
              <a:t>Назовите номера левых притоков</a:t>
            </a:r>
            <a:r>
              <a:rPr lang="ru-RU" sz="2000" b="1" i="1">
                <a:solidFill>
                  <a:srgbClr val="000000"/>
                </a:solidFill>
                <a:latin typeface="Arial Narrow" pitchFamily="34" charset="0"/>
              </a:rPr>
              <a:t>.</a:t>
            </a:r>
          </a:p>
        </p:txBody>
      </p:sp>
      <p:sp>
        <p:nvSpPr>
          <p:cNvPr id="28684" name="Text Box 26"/>
          <p:cNvSpPr txBox="1">
            <a:spLocks noChangeArrowheads="1"/>
          </p:cNvSpPr>
          <p:nvPr/>
        </p:nvSpPr>
        <p:spPr bwMode="auto">
          <a:xfrm>
            <a:off x="3581400" y="2514600"/>
            <a:ext cx="466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solidFill>
                  <a:srgbClr val="000000"/>
                </a:solidFill>
              </a:rPr>
              <a:t>12</a:t>
            </a:r>
          </a:p>
        </p:txBody>
      </p:sp>
      <p:pic>
        <p:nvPicPr>
          <p:cNvPr id="28685" name="Содержимое 8" descr="эльбрус2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665163" y="682625"/>
            <a:ext cx="2254250" cy="2779713"/>
          </a:xfrm>
        </p:spPr>
      </p:pic>
      <p:sp>
        <p:nvSpPr>
          <p:cNvPr id="28686" name="Text Box 15"/>
          <p:cNvSpPr txBox="1">
            <a:spLocks noChangeArrowheads="1"/>
          </p:cNvSpPr>
          <p:nvPr/>
        </p:nvSpPr>
        <p:spPr bwMode="auto">
          <a:xfrm>
            <a:off x="685800" y="685800"/>
            <a:ext cx="325438" cy="396875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solidFill>
                  <a:srgbClr val="000000"/>
                </a:solidFill>
              </a:rPr>
              <a:t>2</a:t>
            </a:r>
          </a:p>
        </p:txBody>
      </p:sp>
      <p:pic>
        <p:nvPicPr>
          <p:cNvPr id="28687" name="Picture 19" descr="boloto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303963" y="2054225"/>
            <a:ext cx="2638425" cy="231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8" name="Text Box 17"/>
          <p:cNvSpPr txBox="1">
            <a:spLocks noChangeArrowheads="1"/>
          </p:cNvSpPr>
          <p:nvPr/>
        </p:nvSpPr>
        <p:spPr bwMode="auto">
          <a:xfrm>
            <a:off x="8610600" y="2057400"/>
            <a:ext cx="325438" cy="396875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23569" name="Text Box 9"/>
          <p:cNvSpPr txBox="1">
            <a:spLocks noChangeArrowheads="1"/>
          </p:cNvSpPr>
          <p:nvPr/>
        </p:nvSpPr>
        <p:spPr bwMode="auto">
          <a:xfrm>
            <a:off x="1066800" y="0"/>
            <a:ext cx="7315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Закрепление материала</a:t>
            </a:r>
          </a:p>
        </p:txBody>
      </p:sp>
      <p:pic>
        <p:nvPicPr>
          <p:cNvPr id="26642" name="Picture 2" descr="C:\Users\аня\Downloads\модернизм\u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295400" y="5486400"/>
            <a:ext cx="7010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</p:spPr>
      </p:pic>
      <p:pic>
        <p:nvPicPr>
          <p:cNvPr id="28691" name="Picture 9" descr="D:\mygeography\Презентации\США\alyaska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090988" y="682625"/>
            <a:ext cx="2644775" cy="392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92" name="Text Box 16"/>
          <p:cNvSpPr txBox="1">
            <a:spLocks noChangeArrowheads="1"/>
          </p:cNvSpPr>
          <p:nvPr/>
        </p:nvSpPr>
        <p:spPr bwMode="auto">
          <a:xfrm>
            <a:off x="6400800" y="685800"/>
            <a:ext cx="325438" cy="396875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solidFill>
                  <a:srgbClr val="000000"/>
                </a:solidFill>
              </a:rPr>
              <a:t>3</a:t>
            </a:r>
          </a:p>
        </p:txBody>
      </p:sp>
      <p:pic>
        <p:nvPicPr>
          <p:cNvPr id="28693" name="Picture 2" descr="0062"/>
          <p:cNvPicPr>
            <a:picLocks noGrp="1" noChangeAspect="1" noChangeArrowheads="1"/>
          </p:cNvPicPr>
          <p:nvPr>
            <p:ph idx="4294967295"/>
          </p:nvPr>
        </p:nvPicPr>
        <p:blipFill>
          <a:blip r:embed="rId7" cstate="email"/>
          <a:srcRect/>
          <a:stretch>
            <a:fillRect/>
          </a:stretch>
        </p:blipFill>
        <p:spPr>
          <a:xfrm>
            <a:off x="207963" y="2889250"/>
            <a:ext cx="1797050" cy="3803650"/>
          </a:xfrm>
        </p:spPr>
      </p:pic>
      <p:sp>
        <p:nvSpPr>
          <p:cNvPr id="28694" name="Text Box 14"/>
          <p:cNvSpPr txBox="1">
            <a:spLocks noChangeArrowheads="1"/>
          </p:cNvSpPr>
          <p:nvPr/>
        </p:nvSpPr>
        <p:spPr bwMode="auto">
          <a:xfrm>
            <a:off x="228600" y="2895600"/>
            <a:ext cx="325438" cy="396875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solidFill>
                  <a:srgbClr val="000000"/>
                </a:solidFill>
              </a:rPr>
              <a:t>1</a:t>
            </a:r>
          </a:p>
        </p:txBody>
      </p:sp>
      <p:pic>
        <p:nvPicPr>
          <p:cNvPr id="28695" name="Рисунок 25" descr="sova-2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04800" y="5486400"/>
            <a:ext cx="914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>
          <a:xfrm>
            <a:off x="152400" y="0"/>
            <a:ext cx="8229600" cy="1143000"/>
          </a:xfrm>
        </p:spPr>
        <p:txBody>
          <a:bodyPr/>
          <a:lstStyle/>
          <a:p>
            <a:r>
              <a:rPr lang="ru-RU" sz="3200" smtClean="0">
                <a:solidFill>
                  <a:srgbClr val="C00000"/>
                </a:solidFill>
                <a:cs typeface="Times New Roman" pitchFamily="18" charset="0"/>
              </a:rPr>
              <a:t>Практическая работа. </a:t>
            </a:r>
            <a:br>
              <a:rPr lang="ru-RU" sz="3200" smtClean="0">
                <a:solidFill>
                  <a:srgbClr val="C00000"/>
                </a:solidFill>
                <a:cs typeface="Times New Roman" pitchFamily="18" charset="0"/>
              </a:rPr>
            </a:br>
            <a:r>
              <a:rPr lang="ru-RU" sz="3200" smtClean="0">
                <a:solidFill>
                  <a:srgbClr val="C00000"/>
                </a:solidFill>
                <a:cs typeface="Times New Roman" pitchFamily="18" charset="0"/>
              </a:rPr>
              <a:t>Описание реки по плану</a:t>
            </a:r>
            <a:endParaRPr lang="ru-RU" sz="4800" smtClean="0"/>
          </a:p>
        </p:txBody>
      </p:sp>
      <p:sp>
        <p:nvSpPr>
          <p:cNvPr id="29699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232E0F6-20EF-4229-A1CD-A4CB6E225906}" type="slidenum">
              <a:rPr lang="ru-RU" smtClean="0"/>
              <a:pPr/>
              <a:t>26</a:t>
            </a:fld>
            <a:endParaRPr lang="ru-RU" smtClean="0"/>
          </a:p>
        </p:txBody>
      </p:sp>
      <p:pic>
        <p:nvPicPr>
          <p:cNvPr id="29700" name="Picture 4" descr="Озернинское водохранилище- Долгов А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029200" y="1143000"/>
            <a:ext cx="3962400" cy="5562600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29701" name="Содержимое 6"/>
          <p:cNvSpPr>
            <a:spLocks noGrp="1"/>
          </p:cNvSpPr>
          <p:nvPr>
            <p:ph idx="1"/>
          </p:nvPr>
        </p:nvSpPr>
        <p:spPr>
          <a:xfrm>
            <a:off x="304800" y="1219200"/>
            <a:ext cx="4572000" cy="5638800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sz="2800" smtClean="0">
                <a:solidFill>
                  <a:srgbClr val="C00000"/>
                </a:solidFill>
              </a:rPr>
              <a:t>1.Название реки;</a:t>
            </a:r>
          </a:p>
          <a:p>
            <a:pPr algn="ctr">
              <a:buFontTx/>
              <a:buNone/>
            </a:pPr>
            <a:r>
              <a:rPr lang="ru-RU" sz="2800" smtClean="0">
                <a:solidFill>
                  <a:srgbClr val="C00000"/>
                </a:solidFill>
              </a:rPr>
              <a:t>2.На каком материке находится;</a:t>
            </a:r>
          </a:p>
          <a:p>
            <a:pPr algn="ctr">
              <a:buFontTx/>
              <a:buNone/>
            </a:pPr>
            <a:r>
              <a:rPr lang="ru-RU" sz="2800" smtClean="0">
                <a:solidFill>
                  <a:srgbClr val="C00000"/>
                </a:solidFill>
              </a:rPr>
              <a:t>3.Исток (начало реки);</a:t>
            </a:r>
          </a:p>
          <a:p>
            <a:pPr algn="ctr">
              <a:buFontTx/>
              <a:buNone/>
            </a:pPr>
            <a:r>
              <a:rPr lang="ru-RU" sz="2800" smtClean="0">
                <a:solidFill>
                  <a:srgbClr val="C00000"/>
                </a:solidFill>
              </a:rPr>
              <a:t>4.Устье (место впадения);</a:t>
            </a:r>
          </a:p>
          <a:p>
            <a:pPr algn="ctr">
              <a:buFontTx/>
              <a:buNone/>
            </a:pPr>
            <a:r>
              <a:rPr lang="ru-RU" sz="2800" smtClean="0">
                <a:solidFill>
                  <a:srgbClr val="C00000"/>
                </a:solidFill>
              </a:rPr>
              <a:t>5.Направление течения;</a:t>
            </a:r>
          </a:p>
          <a:p>
            <a:pPr algn="ctr">
              <a:buFontTx/>
              <a:buNone/>
            </a:pPr>
            <a:r>
              <a:rPr lang="ru-RU" sz="2800" smtClean="0">
                <a:solidFill>
                  <a:srgbClr val="C00000"/>
                </a:solidFill>
              </a:rPr>
              <a:t>6.Притоки (левые и правые);</a:t>
            </a:r>
          </a:p>
          <a:p>
            <a:pPr algn="ctr">
              <a:buFontTx/>
              <a:buNone/>
            </a:pPr>
            <a:r>
              <a:rPr lang="ru-RU" sz="2800" smtClean="0">
                <a:solidFill>
                  <a:srgbClr val="C00000"/>
                </a:solidFill>
              </a:rPr>
              <a:t>7.Питание реки;</a:t>
            </a:r>
          </a:p>
          <a:p>
            <a:pPr algn="ctr">
              <a:buFontTx/>
              <a:buNone/>
            </a:pPr>
            <a:r>
              <a:rPr lang="ru-RU" sz="2800" smtClean="0">
                <a:solidFill>
                  <a:srgbClr val="C00000"/>
                </a:solidFill>
              </a:rPr>
              <a:t>8.Хозяйственное использование.</a:t>
            </a:r>
          </a:p>
          <a:p>
            <a:pPr algn="ctr">
              <a:buFontTx/>
              <a:buNone/>
            </a:pPr>
            <a:endParaRPr lang="ru-RU" sz="2800" smtClean="0">
              <a:solidFill>
                <a:srgbClr val="C00000"/>
              </a:solidFill>
            </a:endParaRPr>
          </a:p>
        </p:txBody>
      </p:sp>
      <p:pic>
        <p:nvPicPr>
          <p:cNvPr id="15" name="Выгнутая влево стрелка 14"/>
          <p:cNvPicPr>
            <a:picLocks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33350" y="188913"/>
            <a:ext cx="1512888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Рисунок 7" descr="sova-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52400" y="5486400"/>
            <a:ext cx="9906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-342900" y="0"/>
          <a:ext cx="9629775" cy="6858000"/>
        </p:xfrm>
        <a:graphic>
          <a:graphicData uri="http://schemas.openxmlformats.org/presentationml/2006/ole">
            <p:oleObj spid="_x0000_s1026" name="Слайд" r:id="rId3" imgW="4572139" imgH="3429123" progId="PowerPoint.Slide.8">
              <p:embed/>
            </p:oleObj>
          </a:graphicData>
        </a:graphic>
      </p:graphicFrame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2895600" y="4308475"/>
            <a:ext cx="5686425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i="1"/>
              <a:t>Сейчас  в ней всякий хлам, и ржавь, и слизь</a:t>
            </a:r>
          </a:p>
          <a:p>
            <a:r>
              <a:rPr lang="ru-RU" sz="2000" b="1" i="1"/>
              <a:t>Зелёная, и хвощ болотный вылез…</a:t>
            </a:r>
          </a:p>
          <a:p>
            <a:r>
              <a:rPr lang="ru-RU" sz="2000" b="1" i="1"/>
              <a:t>Как будто люди целью задались</a:t>
            </a:r>
          </a:p>
          <a:p>
            <a:r>
              <a:rPr lang="ru-RU" sz="2000" b="1" i="1"/>
              <a:t>Убить её- и своего добились.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Documents and Settings\ххх\Рабочий стол\Новая папка\water2_4_3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23" name="TextBox 2"/>
          <p:cNvSpPr txBox="1">
            <a:spLocks noChangeArrowheads="1"/>
          </p:cNvSpPr>
          <p:nvPr/>
        </p:nvSpPr>
        <p:spPr bwMode="auto">
          <a:xfrm>
            <a:off x="2786063" y="1643063"/>
            <a:ext cx="5500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20484" name="TextBox 4"/>
          <p:cNvSpPr txBox="1">
            <a:spLocks noChangeArrowheads="1"/>
          </p:cNvSpPr>
          <p:nvPr/>
        </p:nvSpPr>
        <p:spPr bwMode="auto">
          <a:xfrm>
            <a:off x="1285875" y="1000125"/>
            <a:ext cx="6500813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/>
              <a:t>Пусть на земле не умирают реки, </a:t>
            </a:r>
          </a:p>
          <a:p>
            <a:pPr algn="ctr"/>
            <a:r>
              <a:rPr lang="ru-RU" sz="2800" b="1"/>
              <a:t>Пусть стороной обходит их беда.</a:t>
            </a:r>
          </a:p>
          <a:p>
            <a:pPr algn="ctr"/>
            <a:r>
              <a:rPr lang="ru-RU" sz="2800" b="1"/>
              <a:t>Пусть чистой остается в них навеки</a:t>
            </a:r>
          </a:p>
          <a:p>
            <a:pPr algn="ctr"/>
            <a:r>
              <a:rPr lang="ru-RU" sz="2800" b="1"/>
              <a:t>Студеная и чистая вода.</a:t>
            </a:r>
          </a:p>
        </p:txBody>
      </p:sp>
      <p:pic>
        <p:nvPicPr>
          <p:cNvPr id="20485" name="Picture 5" descr="C:\Documents and Settings\Администратор\Рабочий стол\J0148757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928794" y="3429000"/>
            <a:ext cx="4929222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70" decel="100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770" decel="100000"/>
                                        <p:tgtEl>
                                          <p:spTgt spid="2048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8" dur="77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1747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1748" name="Picture 2" descr="D:\ФОТОШОП\школа\bumag203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8001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TextBox 7"/>
          <p:cNvSpPr txBox="1">
            <a:spLocks noChangeArrowheads="1"/>
          </p:cNvSpPr>
          <p:nvPr/>
        </p:nvSpPr>
        <p:spPr bwMode="auto">
          <a:xfrm>
            <a:off x="2057400" y="2057400"/>
            <a:ext cx="3733800" cy="298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/>
              <a:t>Домашнее задание:                </a:t>
            </a:r>
            <a:r>
              <a:rPr lang="ru-RU" sz="1400" b="1"/>
              <a:t>1.</a:t>
            </a:r>
            <a:r>
              <a:rPr lang="ru-RU" sz="1400"/>
              <a:t>Знать понятия по теме «Реки» и уметь показывать реки на карте.-Базовый уровень                                              </a:t>
            </a:r>
            <a:r>
              <a:rPr lang="ru-RU" sz="1400">
                <a:cs typeface="Arial" charset="0"/>
              </a:rPr>
              <a:t>2.Описание реки по плану. По каким горным хребтам проходит граница бассейна рек.? Пов. Уровень</a:t>
            </a:r>
          </a:p>
          <a:p>
            <a:pPr algn="ctr"/>
            <a:r>
              <a:rPr lang="ru-RU" sz="1400">
                <a:cs typeface="Arial" charset="0"/>
              </a:rPr>
              <a:t>3.Составить фотоколлаж «Водопады мира», используя интернет-ресурсы и дополнительную литературу. Высокий уровень. </a:t>
            </a:r>
          </a:p>
          <a:p>
            <a:pPr algn="ctr"/>
            <a:r>
              <a:rPr lang="ru-RU" sz="1400">
                <a:cs typeface="Arial" charset="0"/>
              </a:rPr>
              <a:t>4.Составить кроссворд «Реки России»- по желанию</a:t>
            </a:r>
          </a:p>
        </p:txBody>
      </p:sp>
      <p:pic>
        <p:nvPicPr>
          <p:cNvPr id="31750" name="Picture 7" descr="D:\ФОТОШОП\анимация\Школа\PENCIL1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239000" y="4267200"/>
            <a:ext cx="234315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Администратор\Рабочий стол\Новая папка\water2_4_3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42938" y="357188"/>
            <a:ext cx="8072437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2400" b="1">
                <a:solidFill>
                  <a:srgbClr val="002060"/>
                </a:solidFill>
                <a:latin typeface="Calibri" pitchFamily="34" charset="0"/>
              </a:rPr>
              <a:t>«Вода! У тебя нет ни вкуса, ни цвета, ни запаха, тебя невозможно описать, тобой наслаждаются, не ведая что ты такое!</a:t>
            </a:r>
          </a:p>
          <a:p>
            <a:pPr algn="r"/>
            <a:r>
              <a:rPr lang="ru-RU" sz="2400" b="1">
                <a:solidFill>
                  <a:srgbClr val="002060"/>
                </a:solidFill>
                <a:latin typeface="Calibri" pitchFamily="34" charset="0"/>
              </a:rPr>
              <a:t>Нельзя сказать, что ты необходима для жизни: ты – сама жизнь. Ты наполняешь нас радостью, которую не объяснить нашими чувствами…</a:t>
            </a:r>
          </a:p>
          <a:p>
            <a:pPr algn="r"/>
            <a:r>
              <a:rPr lang="ru-RU" sz="2400" b="1">
                <a:solidFill>
                  <a:srgbClr val="002060"/>
                </a:solidFill>
                <a:latin typeface="Calibri" pitchFamily="34" charset="0"/>
              </a:rPr>
              <a:t>Ты самое большое богатство на свете…»</a:t>
            </a:r>
          </a:p>
          <a:p>
            <a:pPr algn="r"/>
            <a:endParaRPr lang="ru-RU" sz="2400" b="1" i="1">
              <a:solidFill>
                <a:srgbClr val="002060"/>
              </a:solidFill>
              <a:latin typeface="Calibri" pitchFamily="34" charset="0"/>
            </a:endParaRPr>
          </a:p>
          <a:p>
            <a:pPr algn="r"/>
            <a:r>
              <a:rPr lang="ru-RU" sz="2000" b="1" i="1">
                <a:solidFill>
                  <a:srgbClr val="002060"/>
                </a:solidFill>
                <a:latin typeface="Calibri" pitchFamily="34" charset="0"/>
              </a:rPr>
              <a:t>Антуан де Сент-Экзюпери</a:t>
            </a:r>
          </a:p>
        </p:txBody>
      </p:sp>
      <p:pic>
        <p:nvPicPr>
          <p:cNvPr id="2051" name="Picture 3" descr="C:\Program Files\Microsoft Office\CLIPART\PUB60COR\J0178348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51520" y="3214688"/>
            <a:ext cx="3857625" cy="32146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ФОТОШОП\рамки\d6fc7b393094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905000" y="4419600"/>
            <a:ext cx="3505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7800" y="304800"/>
            <a:ext cx="6477000" cy="685800"/>
          </a:xfrm>
          <a:ln>
            <a:solidFill>
              <a:srgbClr val="FFCC99"/>
            </a:solidFill>
          </a:ln>
        </p:spPr>
        <p:txBody>
          <a:bodyPr/>
          <a:lstStyle/>
          <a:p>
            <a:pPr algn="ctr">
              <a:defRPr/>
            </a:pPr>
            <a:r>
              <a:rPr lang="ru-RU" sz="3200" dirty="0" smtClean="0">
                <a:solidFill>
                  <a:srgbClr val="C00000"/>
                </a:solidFill>
              </a:rPr>
              <a:t>Отгадайте загадки: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162800" y="6245225"/>
            <a:ext cx="1524000" cy="476250"/>
          </a:xfrm>
          <a:noFill/>
        </p:spPr>
        <p:txBody>
          <a:bodyPr/>
          <a:lstStyle/>
          <a:p>
            <a:fld id="{EF1BD16D-D38D-48B6-8EB7-1918A9CD770C}" type="slidenum">
              <a:rPr lang="ru-RU" smtClean="0"/>
              <a:pPr/>
              <a:t>4</a:t>
            </a:fld>
            <a:endParaRPr lang="ru-RU" smtClean="0"/>
          </a:p>
        </p:txBody>
      </p:sp>
      <p:sp>
        <p:nvSpPr>
          <p:cNvPr id="6" name="Рамка 5"/>
          <p:cNvSpPr/>
          <p:nvPr/>
        </p:nvSpPr>
        <p:spPr>
          <a:xfrm rot="5400000">
            <a:off x="4000500" y="-647700"/>
            <a:ext cx="1447800" cy="8229600"/>
          </a:xfrm>
          <a:prstGeom prst="frame">
            <a:avLst>
              <a:gd name="adj1" fmla="val 13275"/>
            </a:avLst>
          </a:prstGeom>
          <a:solidFill>
            <a:srgbClr val="FF9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Между гор, между дол</a:t>
            </a:r>
          </a:p>
          <a:p>
            <a:pPr algn="ctr">
              <a:defRPr/>
            </a:pP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бежит белый конь. 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Река</a:t>
            </a:r>
          </a:p>
        </p:txBody>
      </p:sp>
      <p:sp>
        <p:nvSpPr>
          <p:cNvPr id="9" name="Рамка 8"/>
          <p:cNvSpPr/>
          <p:nvPr/>
        </p:nvSpPr>
        <p:spPr>
          <a:xfrm rot="5400000">
            <a:off x="4038600" y="-2209800"/>
            <a:ext cx="1371600" cy="8229600"/>
          </a:xfrm>
          <a:prstGeom prst="frame">
            <a:avLst>
              <a:gd name="adj1" fmla="val 13275"/>
            </a:avLst>
          </a:prstGeom>
          <a:solidFill>
            <a:srgbClr val="FF9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endParaRPr lang="ru-RU" sz="3200" dirty="0"/>
          </a:p>
        </p:txBody>
      </p:sp>
      <p:sp>
        <p:nvSpPr>
          <p:cNvPr id="11" name="Рамка 10"/>
          <p:cNvSpPr/>
          <p:nvPr/>
        </p:nvSpPr>
        <p:spPr>
          <a:xfrm>
            <a:off x="1295400" y="152400"/>
            <a:ext cx="6858000" cy="914400"/>
          </a:xfrm>
          <a:prstGeom prst="frame">
            <a:avLst/>
          </a:prstGeom>
          <a:solidFill>
            <a:srgbClr val="FF9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Текст 9"/>
          <p:cNvSpPr>
            <a:spLocks noGrp="1"/>
          </p:cNvSpPr>
          <p:nvPr>
            <p:ph type="body" idx="1"/>
          </p:nvPr>
        </p:nvSpPr>
        <p:spPr>
          <a:xfrm>
            <a:off x="1066800" y="1600200"/>
            <a:ext cx="7543800" cy="838200"/>
          </a:xfrm>
        </p:spPr>
        <p:txBody>
          <a:bodyPr/>
          <a:lstStyle/>
          <a:p>
            <a:pPr algn="ctr">
              <a:defRPr/>
            </a:pP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Течет, течет – не вытечет; бежит, бежит – не выбежит.</a:t>
            </a:r>
            <a:endParaRPr lang="ru-RU" sz="3600" b="1" dirty="0">
              <a:solidFill>
                <a:schemeClr val="accent2">
                  <a:lumMod val="7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3" name="Рамка 12"/>
          <p:cNvSpPr/>
          <p:nvPr/>
        </p:nvSpPr>
        <p:spPr>
          <a:xfrm rot="5400000">
            <a:off x="3505200" y="2590800"/>
            <a:ext cx="2362200" cy="5867400"/>
          </a:xfrm>
          <a:prstGeom prst="frame">
            <a:avLst>
              <a:gd name="adj1" fmla="val 5983"/>
            </a:avLst>
          </a:prstGeom>
          <a:solidFill>
            <a:srgbClr val="FF9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endParaRPr lang="ru-RU" sz="36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172200" y="3581400"/>
            <a:ext cx="13716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rgbClr val="C00000"/>
                </a:solidFill>
              </a:rPr>
              <a:t>Ответ</a:t>
            </a:r>
          </a:p>
        </p:txBody>
      </p:sp>
      <p:pic>
        <p:nvPicPr>
          <p:cNvPr id="7179" name="Picture 5" descr="D:\ФОТОШОП\рамки\d6fc7b393094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870450" y="5175250"/>
            <a:ext cx="268287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0" name="Picture 5" descr="D:\ФОТОШОП\рамки\d6fc7b393094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718050" y="5784850"/>
            <a:ext cx="77470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1" name="Picture 15" descr="D:\ФОТОШОП\рамки\283f26586786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953000" y="4495800"/>
            <a:ext cx="2514600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2" name="Picture 2" descr="D:\ФОТОШОП\рамки\d6fc7b393094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730625" y="5632450"/>
            <a:ext cx="2828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3" name="Picture 15" descr="D:\ФОТОШОП\рамки\283f26586786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340225" y="4565650"/>
            <a:ext cx="927100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4" name="Picture 15" descr="D:\ФОТОШОП\рамки\283f26586786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1822450" y="4492625"/>
            <a:ext cx="1006475" cy="50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195" name="Текст 2"/>
          <p:cNvSpPr>
            <a:spLocks noGrp="1"/>
          </p:cNvSpPr>
          <p:nvPr>
            <p:ph type="body" idx="1"/>
          </p:nvPr>
        </p:nvSpPr>
        <p:spPr>
          <a:xfrm>
            <a:off x="722313" y="685800"/>
            <a:ext cx="7772400" cy="609600"/>
          </a:xfrm>
        </p:spPr>
        <p:txBody>
          <a:bodyPr/>
          <a:lstStyle/>
          <a:p>
            <a:pPr algn="ctr"/>
            <a:r>
              <a:rPr lang="ru-RU" b="1" smtClean="0"/>
              <a:t>Картина А.М.Васнецова «Северный край»</a:t>
            </a:r>
          </a:p>
        </p:txBody>
      </p:sp>
      <p:sp>
        <p:nvSpPr>
          <p:cNvPr id="8196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E69476D-8666-4AD8-B725-ED7C851DE7E4}" type="slidenum">
              <a:rPr lang="ru-RU" smtClean="0"/>
              <a:pPr/>
              <a:t>5</a:t>
            </a:fld>
            <a:endParaRPr lang="ru-RU" smtClean="0"/>
          </a:p>
        </p:txBody>
      </p:sp>
      <p:pic>
        <p:nvPicPr>
          <p:cNvPr id="8197" name="Picture 2" descr="http://img0.liveinternet.ru/images/attach/c/4/79/657/79657032_image00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33400" y="1600200"/>
            <a:ext cx="7924800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219" name="Текст 2"/>
          <p:cNvSpPr>
            <a:spLocks noGrp="1"/>
          </p:cNvSpPr>
          <p:nvPr>
            <p:ph type="body" idx="1"/>
          </p:nvPr>
        </p:nvSpPr>
        <p:spPr>
          <a:xfrm>
            <a:off x="609600" y="762000"/>
            <a:ext cx="7772400" cy="446088"/>
          </a:xfrm>
        </p:spPr>
        <p:txBody>
          <a:bodyPr/>
          <a:lstStyle/>
          <a:p>
            <a:pPr algn="ctr"/>
            <a:r>
              <a:rPr lang="ru-RU" b="1" smtClean="0"/>
              <a:t>И.И. Левитан «Летний вечер на Волге»</a:t>
            </a:r>
          </a:p>
        </p:txBody>
      </p:sp>
      <p:sp>
        <p:nvSpPr>
          <p:cNvPr id="9220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97A76A1-D892-40C4-81C9-66BC4D9440DC}" type="slidenum">
              <a:rPr lang="ru-RU" smtClean="0"/>
              <a:pPr/>
              <a:t>6</a:t>
            </a:fld>
            <a:endParaRPr lang="ru-RU" smtClean="0"/>
          </a:p>
        </p:txBody>
      </p:sp>
      <p:pic>
        <p:nvPicPr>
          <p:cNvPr id="9221" name="Рисунок 4" descr="http://allpainters.ru/cache/vyatka-river-1878_thumb_medium580_0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33400" y="1447800"/>
            <a:ext cx="8382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609600"/>
            <a:ext cx="7772400" cy="990600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10243" name="Текст 2"/>
          <p:cNvSpPr>
            <a:spLocks noGrp="1"/>
          </p:cNvSpPr>
          <p:nvPr>
            <p:ph type="body" idx="1"/>
          </p:nvPr>
        </p:nvSpPr>
        <p:spPr>
          <a:xfrm>
            <a:off x="838200" y="762000"/>
            <a:ext cx="7772400" cy="914400"/>
          </a:xfrm>
        </p:spPr>
        <p:txBody>
          <a:bodyPr/>
          <a:lstStyle/>
          <a:p>
            <a:pPr algn="ctr"/>
            <a:r>
              <a:rPr lang="ru-RU" sz="2800" b="1" smtClean="0"/>
              <a:t>Н.М. Ремизов</a:t>
            </a:r>
          </a:p>
        </p:txBody>
      </p:sp>
      <p:sp>
        <p:nvSpPr>
          <p:cNvPr id="10244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7AE3720-D0CF-474D-8012-E1B9DAB52889}" type="slidenum">
              <a:rPr lang="ru-RU" smtClean="0"/>
              <a:pPr/>
              <a:t>7</a:t>
            </a:fld>
            <a:endParaRPr lang="ru-RU" smtClean="0"/>
          </a:p>
        </p:txBody>
      </p:sp>
      <p:pic>
        <p:nvPicPr>
          <p:cNvPr id="10245" name="Picture 4" descr="http://www.gazetaeao.ru/media/k2/items/src/43cb3b26768b82a0e3ec1fb837718565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09600" y="1752600"/>
            <a:ext cx="8001000" cy="443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267" name="Текст 2"/>
          <p:cNvSpPr>
            <a:spLocks noGrp="1"/>
          </p:cNvSpPr>
          <p:nvPr>
            <p:ph type="body" idx="1"/>
          </p:nvPr>
        </p:nvSpPr>
        <p:spPr>
          <a:xfrm>
            <a:off x="1066800" y="304800"/>
            <a:ext cx="7772400" cy="762000"/>
          </a:xfrm>
        </p:spPr>
        <p:txBody>
          <a:bodyPr/>
          <a:lstStyle/>
          <a:p>
            <a:pPr algn="ctr"/>
            <a:r>
              <a:rPr lang="ru-RU" sz="4000" b="1" smtClean="0"/>
              <a:t>Днепр</a:t>
            </a:r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AED76B0-ACD8-4984-9AD8-62615E387CF2}" type="slidenum">
              <a:rPr lang="ru-RU" smtClean="0"/>
              <a:pPr/>
              <a:t>8</a:t>
            </a:fld>
            <a:endParaRPr lang="ru-RU" smtClean="0"/>
          </a:p>
        </p:txBody>
      </p:sp>
      <p:pic>
        <p:nvPicPr>
          <p:cNvPr id="11269" name="Picture 2" descr="http://i-nej.com/images/stories/BORYSPOL/dnepr-reka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85800" y="1295400"/>
            <a:ext cx="7696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2291" name="Текст 2"/>
          <p:cNvSpPr>
            <a:spLocks noGrp="1"/>
          </p:cNvSpPr>
          <p:nvPr>
            <p:ph type="body" idx="1"/>
          </p:nvPr>
        </p:nvSpPr>
        <p:spPr>
          <a:xfrm>
            <a:off x="152400" y="381000"/>
            <a:ext cx="7772400" cy="838200"/>
          </a:xfrm>
        </p:spPr>
        <p:txBody>
          <a:bodyPr/>
          <a:lstStyle/>
          <a:p>
            <a:pPr algn="ctr"/>
            <a:r>
              <a:rPr lang="ru-RU" sz="5400" b="1" smtClean="0">
                <a:solidFill>
                  <a:srgbClr val="00B050"/>
                </a:solidFill>
              </a:rPr>
              <a:t>Волга</a:t>
            </a:r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A713045-EF01-4D25-BC1D-A407E7309DA3}" type="slidenum">
              <a:rPr lang="ru-RU" smtClean="0"/>
              <a:pPr/>
              <a:t>9</a:t>
            </a:fld>
            <a:endParaRPr lang="ru-RU" smtClean="0"/>
          </a:p>
        </p:txBody>
      </p:sp>
      <p:pic>
        <p:nvPicPr>
          <p:cNvPr id="12293" name="Picture 2" descr="http://www.izhevskinfo.ru/pictures/news/1887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57200" y="1371600"/>
            <a:ext cx="80772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Оформление по умолчанию">
  <a:themeElements>
    <a:clrScheme name="2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3108</TotalTime>
  <Words>578</Words>
  <Application>Microsoft Office PowerPoint</Application>
  <PresentationFormat>Экран (4:3)</PresentationFormat>
  <Paragraphs>143</Paragraphs>
  <Slides>29</Slides>
  <Notes>8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6" baseType="lpstr">
      <vt:lpstr>Arial</vt:lpstr>
      <vt:lpstr>Times New Roman</vt:lpstr>
      <vt:lpstr>Calibri</vt:lpstr>
      <vt:lpstr>Wingdings</vt:lpstr>
      <vt:lpstr>Arial Narrow</vt:lpstr>
      <vt:lpstr>2_Оформление по умолчанию</vt:lpstr>
      <vt:lpstr>Слайд Microsoft PowerPoint</vt:lpstr>
      <vt:lpstr>Конкурс «Презентация к уроку» Тема: «Воды суши. Реки.» </vt:lpstr>
      <vt:lpstr>Слайд 2</vt:lpstr>
      <vt:lpstr>Слайд 3</vt:lpstr>
      <vt:lpstr>Отгадайте загадки:</vt:lpstr>
      <vt:lpstr>Слайд 5</vt:lpstr>
      <vt:lpstr>Слайд 6</vt:lpstr>
      <vt:lpstr>Слайд 7</vt:lpstr>
      <vt:lpstr>Слайд 8</vt:lpstr>
      <vt:lpstr>Слайд 9</vt:lpstr>
      <vt:lpstr>Слайд 10</vt:lpstr>
      <vt:lpstr>Крупнейшие реки мира</vt:lpstr>
      <vt:lpstr>Величайшие реки России</vt:lpstr>
      <vt:lpstr> Река –  это природный водный поток, протекающий в выработанном им углублении - русле</vt:lpstr>
      <vt:lpstr>Исток – начало реки</vt:lpstr>
      <vt:lpstr>Слайд 15</vt:lpstr>
      <vt:lpstr>Устье – место впадения реки в другую реку, озеро, водохранилище, море, океан. Типы устьев </vt:lpstr>
      <vt:lpstr>Слайд 17</vt:lpstr>
      <vt:lpstr>Слайд 18</vt:lpstr>
      <vt:lpstr>Слайд 19</vt:lpstr>
      <vt:lpstr> Зависимость рек от рельефа</vt:lpstr>
      <vt:lpstr>Слайд 21</vt:lpstr>
      <vt:lpstr>Порог – каменная неровность, возникшая при пересечении рекой твердых скалистых пород в русле</vt:lpstr>
      <vt:lpstr>Водопады – крутые отвесные уступы твердых пород</vt:lpstr>
      <vt:lpstr>Значение рек</vt:lpstr>
      <vt:lpstr>Слайд 25</vt:lpstr>
      <vt:lpstr>Практическая работа.  Описание реки по плану</vt:lpstr>
      <vt:lpstr>Слайд 27</vt:lpstr>
      <vt:lpstr>Слайд 28</vt:lpstr>
      <vt:lpstr>Слайд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revaz</dc:creator>
  <cp:lastModifiedBy>re</cp:lastModifiedBy>
  <cp:revision>349</cp:revision>
  <cp:lastPrinted>1601-01-01T00:00:00Z</cp:lastPrinted>
  <dcterms:created xsi:type="dcterms:W3CDTF">1601-01-01T00:00:00Z</dcterms:created>
  <dcterms:modified xsi:type="dcterms:W3CDTF">2014-03-04T23:08:59Z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