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12" r:id="rId2"/>
    <p:sldId id="256" r:id="rId3"/>
    <p:sldId id="310" r:id="rId4"/>
    <p:sldId id="257" r:id="rId5"/>
    <p:sldId id="292" r:id="rId6"/>
    <p:sldId id="271" r:id="rId7"/>
    <p:sldId id="308" r:id="rId8"/>
    <p:sldId id="259" r:id="rId9"/>
    <p:sldId id="294" r:id="rId10"/>
    <p:sldId id="261" r:id="rId11"/>
    <p:sldId id="306" r:id="rId12"/>
    <p:sldId id="307" r:id="rId13"/>
    <p:sldId id="288" r:id="rId14"/>
    <p:sldId id="309" r:id="rId15"/>
    <p:sldId id="268" r:id="rId16"/>
    <p:sldId id="272" r:id="rId17"/>
    <p:sldId id="313" r:id="rId18"/>
    <p:sldId id="314" r:id="rId19"/>
    <p:sldId id="311" r:id="rId20"/>
    <p:sldId id="297" r:id="rId21"/>
    <p:sldId id="298" r:id="rId22"/>
    <p:sldId id="299" r:id="rId23"/>
    <p:sldId id="300" r:id="rId24"/>
    <p:sldId id="301" r:id="rId25"/>
    <p:sldId id="302" r:id="rId26"/>
    <p:sldId id="296" r:id="rId27"/>
    <p:sldId id="315" r:id="rId28"/>
    <p:sldId id="264" r:id="rId29"/>
    <p:sldId id="31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C4728-E75E-4C21-A0A5-372FADF5E9D8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26363-FBC0-4516-9B1D-2BD556066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3A8F-BA67-4889-B937-1020ED80A0D4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5D70-EFE0-4322-818F-18671F592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D3D0-CF3D-4E38-870F-B475EDC6FEA6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1BEB-F11A-4002-A37A-AFDACA7F8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E573-4269-4306-ACCC-0681A7178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76783-3286-4075-81A3-2DC67259471A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AAC1-6FDC-4932-810B-A14411480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9687-220F-42D8-BAE3-B28BA1462E9B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D1A6-637A-4DEB-94DC-E8281AFC0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ED6C-564C-47B1-839D-5BDADA0178F3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C073-775F-44CA-A8EA-D9477AF42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5893-F30D-42FD-A770-826BD81DC3D3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B2EA-6F48-466F-920C-30A1F85DC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96FD-68B8-4E74-8E5A-748E8C0C5D01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246EC-24CE-4B73-A4F2-1D7BBEC26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2BEE-54E6-423D-8315-AAE4ADD68306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B47-BC98-4C0F-A083-35BAD274C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8C47A-F6A4-46C9-8179-17FB544A7817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B4A1-46F8-456A-90BA-5BD9511DC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2647-026D-4EDC-9AB0-CEB219F5F4A1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B8D2-BC2C-4A0C-B214-7B34ECC2F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29E130-56B9-4CE1-9309-5CBC0C0A20C5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C2FEF0-C417-460B-94AA-CBF8313A1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85813" y="1428750"/>
            <a:ext cx="7772400" cy="2028825"/>
          </a:xfrm>
        </p:spPr>
        <p:txBody>
          <a:bodyPr/>
          <a:lstStyle/>
          <a:p>
            <a:r>
              <a:rPr lang="ru-RU" sz="6000" smtClean="0"/>
              <a:t>Окружающий  мир.</a:t>
            </a:r>
            <a:br>
              <a:rPr lang="ru-RU" sz="6000" smtClean="0"/>
            </a:br>
            <a:r>
              <a:rPr lang="ru-RU" sz="6000" smtClean="0"/>
              <a:t>4 класс.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4429125"/>
            <a:ext cx="7258050" cy="2143125"/>
          </a:xfrm>
        </p:spPr>
        <p:txBody>
          <a:bodyPr/>
          <a:lstStyle/>
          <a:p>
            <a:pPr algn="r"/>
            <a:r>
              <a:rPr lang="ru-RU" sz="2800" b="1" smtClean="0">
                <a:solidFill>
                  <a:schemeClr val="tx1"/>
                </a:solidFill>
                <a:latin typeface="Monotype Corsiva" pitchFamily="66" charset="0"/>
              </a:rPr>
              <a:t>Подготовила: </a:t>
            </a:r>
          </a:p>
          <a:p>
            <a:pPr algn="r"/>
            <a:r>
              <a:rPr lang="ru-RU" sz="2800" b="1" smtClean="0">
                <a:solidFill>
                  <a:schemeClr val="tx1"/>
                </a:solidFill>
                <a:latin typeface="Monotype Corsiva" pitchFamily="66" charset="0"/>
              </a:rPr>
              <a:t>учитель начальных классов  школы № 9 </a:t>
            </a:r>
          </a:p>
          <a:p>
            <a:pPr algn="r"/>
            <a:r>
              <a:rPr lang="ru-RU" sz="2800" b="1" smtClean="0">
                <a:solidFill>
                  <a:schemeClr val="tx1"/>
                </a:solidFill>
                <a:latin typeface="Monotype Corsiva" pitchFamily="66" charset="0"/>
              </a:rPr>
              <a:t>г. Кандалакши Мурманской области </a:t>
            </a:r>
          </a:p>
          <a:p>
            <a:pPr algn="r"/>
            <a:r>
              <a:rPr lang="ru-RU" sz="2800" b="1" smtClean="0">
                <a:solidFill>
                  <a:schemeClr val="tx1"/>
                </a:solidFill>
                <a:latin typeface="Monotype Corsiva" pitchFamily="66" charset="0"/>
              </a:rPr>
              <a:t>Вдовина Татьяна Михайловна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0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221" name="Рисунок 4" descr="0OlshanskiyB_KlyatSvar1870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71612"/>
            <a:ext cx="4357718" cy="306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28688" y="357188"/>
            <a:ext cx="7727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Arial Black" pitchFamily="34" charset="0"/>
              </a:rPr>
              <a:t>Во что верили наши предки?</a:t>
            </a:r>
          </a:p>
        </p:txBody>
      </p:sp>
      <p:pic>
        <p:nvPicPr>
          <p:cNvPr id="6" name="Picture 4" descr="63923e2be51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571876"/>
            <a:ext cx="435771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5750" y="4714875"/>
            <a:ext cx="2211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Даждьбог</a:t>
            </a:r>
          </a:p>
        </p:txBody>
      </p:sp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0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0" y="5857875"/>
            <a:ext cx="1497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Перун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785926"/>
            <a:ext cx="210884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72063" y="4714875"/>
            <a:ext cx="1373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Велес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072313" y="5929313"/>
            <a:ext cx="1931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Стрибог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643050"/>
            <a:ext cx="2219344" cy="2981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2928934"/>
            <a:ext cx="2071449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3071810"/>
            <a:ext cx="2096150" cy="288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928688" y="428625"/>
            <a:ext cx="7727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Arial Black" pitchFamily="34" charset="0"/>
              </a:rPr>
              <a:t>Во что верили наши предки?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643050"/>
            <a:ext cx="365982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643050"/>
            <a:ext cx="361047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4231388"/>
            <a:ext cx="3643338" cy="262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Рисунок7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42844" y="142852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143000" y="285750"/>
            <a:ext cx="7715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Arial Black" pitchFamily="34" charset="0"/>
              </a:rPr>
              <a:t>Какую веру захотел принять князь Владимир и почему?</a:t>
            </a:r>
            <a:endParaRPr lang="ru-RU" sz="1600" b="1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0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786812" cy="1143000"/>
          </a:xfrm>
        </p:spPr>
        <p:txBody>
          <a:bodyPr/>
          <a:lstStyle/>
          <a:p>
            <a:r>
              <a:rPr lang="ru-RU" sz="4000" smtClean="0">
                <a:latin typeface="Arial Black" pitchFamily="34" charset="0"/>
              </a:rPr>
              <a:t>Заповеди:</a:t>
            </a:r>
            <a:br>
              <a:rPr lang="ru-RU" sz="4000" smtClean="0">
                <a:latin typeface="Arial Black" pitchFamily="34" charset="0"/>
              </a:rPr>
            </a:br>
            <a:endParaRPr lang="ru-RU" sz="4000" smtClean="0">
              <a:latin typeface="Arial Black" pitchFamily="34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1285875"/>
            <a:ext cx="428625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0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011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Arial Black" pitchFamily="34" charset="0"/>
              </a:rPr>
              <a:t>Толковый словарь 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русского языка  (С.И.Ожегов)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50" y="1714500"/>
            <a:ext cx="8572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Крещение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– христианский обряд принятия кого-нибудь в число верующих, приобщение к церкви и наречение личного имени…</a:t>
            </a:r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Обряд крещения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– принятие веры через окропление водой.</a:t>
            </a:r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Крест,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икона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– символы христианской веры.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471c651234f0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1500174"/>
            <a:ext cx="3714776" cy="4771492"/>
          </a:xfrm>
          <a:effectLst>
            <a:softEdge rad="112500"/>
          </a:effec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143375" y="6149975"/>
            <a:ext cx="5000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Крещение великого князя Владимира.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Художник В. Васнецов,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век.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00174"/>
            <a:ext cx="3714776" cy="476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унок7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0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00188" y="214313"/>
            <a:ext cx="70691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Крещение князя Владимира </a:t>
            </a:r>
          </a:p>
          <a:p>
            <a:pPr algn="ctr"/>
            <a:r>
              <a:rPr lang="ru-RU" sz="3200">
                <a:latin typeface="Arial Black" pitchFamily="34" charset="0"/>
              </a:rPr>
              <a:t>   в Корсуни (Херсонесе</a:t>
            </a:r>
            <a:r>
              <a:rPr lang="ru-RU" sz="2400">
                <a:latin typeface="Arial Black" pitchFamily="34" charset="0"/>
              </a:rPr>
              <a:t>), 988 г.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214290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1428750" y="357188"/>
            <a:ext cx="6500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Крещение 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киевлян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на реке Днепр (988 г)</a:t>
            </a: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6" name="Picture 5" descr="гале 0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14876" y="3071810"/>
            <a:ext cx="4286280" cy="332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 l="4999" r="5000"/>
          <a:stretch>
            <a:fillRect/>
          </a:stretch>
        </p:blipFill>
        <p:spPr bwMode="auto">
          <a:xfrm>
            <a:off x="214282" y="1928802"/>
            <a:ext cx="442915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85720" y="0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Как менялась Древняя Русь после принятия Крещения?</a:t>
            </a:r>
            <a:endParaRPr lang="ru-RU" sz="3600" smtClean="0"/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200026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email">
            <a:clrChange>
              <a:clrFrom>
                <a:srgbClr val="659587"/>
              </a:clrFrom>
              <a:clrTo>
                <a:srgbClr val="65958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571612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1643050"/>
            <a:ext cx="2214578" cy="2441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2" y="4143380"/>
            <a:ext cx="35719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4143380"/>
            <a:ext cx="364333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85720" y="0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Как менялась Древняя Русь после принятия Крещения?</a:t>
            </a:r>
            <a:endParaRPr lang="ru-RU" sz="3600" smtClean="0"/>
          </a:p>
        </p:txBody>
      </p:sp>
      <p:pic>
        <p:nvPicPr>
          <p:cNvPr id="13" name="Рисунок 1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285992"/>
            <a:ext cx="235745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2428868"/>
            <a:ext cx="228601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1428736"/>
            <a:ext cx="350046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4572008"/>
            <a:ext cx="328614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428875" y="0"/>
            <a:ext cx="22399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До 988 года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5062538" y="0"/>
            <a:ext cx="40814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После Крещения Руси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0" y="785813"/>
            <a:ext cx="19288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i="1">
                <a:latin typeface="Arial Black" pitchFamily="34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142875" y="2071688"/>
            <a:ext cx="18859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i="1">
                <a:latin typeface="Arial Black" pitchFamily="34" charset="0"/>
                <a:cs typeface="Times New Roman" pitchFamily="18" charset="0"/>
              </a:rPr>
              <a:t>Строительство</a:t>
            </a:r>
          </a:p>
        </p:txBody>
      </p:sp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214313" y="3071813"/>
            <a:ext cx="14795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i="1">
                <a:latin typeface="Arial Black" pitchFamily="34" charset="0"/>
                <a:cs typeface="Times New Roman" pitchFamily="18" charset="0"/>
              </a:rPr>
              <a:t>Развитие </a:t>
            </a:r>
          </a:p>
          <a:p>
            <a:pPr algn="ctr">
              <a:lnSpc>
                <a:spcPct val="115000"/>
              </a:lnSpc>
            </a:pPr>
            <a:r>
              <a:rPr lang="ru-RU" b="1" i="1">
                <a:latin typeface="Arial Black" pitchFamily="34" charset="0"/>
                <a:cs typeface="Times New Roman" pitchFamily="18" charset="0"/>
              </a:rPr>
              <a:t>ремёсел</a:t>
            </a:r>
          </a:p>
        </p:txBody>
      </p:sp>
      <p:sp>
        <p:nvSpPr>
          <p:cNvPr id="21511" name="Прямоугольник 6"/>
          <p:cNvSpPr>
            <a:spLocks noChangeArrowheads="1"/>
          </p:cNvSpPr>
          <p:nvPr/>
        </p:nvSpPr>
        <p:spPr bwMode="auto">
          <a:xfrm>
            <a:off x="214313" y="4143375"/>
            <a:ext cx="14446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i="1">
                <a:latin typeface="Arial Black" pitchFamily="34" charset="0"/>
                <a:cs typeface="Times New Roman" pitchFamily="18" charset="0"/>
              </a:rPr>
              <a:t>Культура </a:t>
            </a:r>
          </a:p>
        </p:txBody>
      </p:sp>
      <p:sp>
        <p:nvSpPr>
          <p:cNvPr id="21512" name="Прямоугольник 7"/>
          <p:cNvSpPr>
            <a:spLocks noChangeArrowheads="1"/>
          </p:cNvSpPr>
          <p:nvPr/>
        </p:nvSpPr>
        <p:spPr bwMode="auto">
          <a:xfrm>
            <a:off x="285750" y="5143500"/>
            <a:ext cx="1258888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i="1">
                <a:latin typeface="Arial Black" pitchFamily="34" charset="0"/>
                <a:cs typeface="Times New Roman" pitchFamily="18" charset="0"/>
              </a:rPr>
              <a:t>Религия</a:t>
            </a:r>
          </a:p>
        </p:txBody>
      </p:sp>
      <p:sp>
        <p:nvSpPr>
          <p:cNvPr id="21513" name="Прямоугольник 8"/>
          <p:cNvSpPr>
            <a:spLocks noChangeArrowheads="1"/>
          </p:cNvSpPr>
          <p:nvPr/>
        </p:nvSpPr>
        <p:spPr bwMode="auto">
          <a:xfrm>
            <a:off x="142875" y="6000750"/>
            <a:ext cx="18272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i="1">
                <a:latin typeface="Arial Black" pitchFamily="34" charset="0"/>
                <a:cs typeface="Times New Roman" pitchFamily="18" charset="0"/>
              </a:rPr>
              <a:t>Укрепление </a:t>
            </a:r>
          </a:p>
          <a:p>
            <a:pPr algn="ctr">
              <a:lnSpc>
                <a:spcPct val="115000"/>
              </a:lnSpc>
            </a:pPr>
            <a:r>
              <a:rPr lang="ru-RU" b="1" i="1">
                <a:latin typeface="Arial Black" pitchFamily="34" charset="0"/>
                <a:cs typeface="Times New Roman" pitchFamily="18" charset="0"/>
              </a:rPr>
              <a:t>власти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25" y="642938"/>
            <a:ext cx="3143250" cy="62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</a:pPr>
            <a:r>
              <a:rPr lang="ru-RU" sz="17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- передача опыта  </a:t>
            </a:r>
          </a:p>
          <a:p>
            <a:pPr>
              <a:lnSpc>
                <a:spcPct val="115000"/>
              </a:lnSpc>
            </a:pPr>
            <a:r>
              <a:rPr lang="ru-RU" sz="17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(устно)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29250" y="642938"/>
            <a:ext cx="3714750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</a:pPr>
            <a:r>
              <a:rPr lang="ru-RU" sz="17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- распространение грамотности; </a:t>
            </a:r>
            <a:r>
              <a:rPr lang="ru-RU" sz="1700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t>- </a:t>
            </a:r>
          </a:p>
          <a:p>
            <a:pPr>
              <a:lnSpc>
                <a:spcPct val="115000"/>
              </a:lnSpc>
            </a:pPr>
            <a:r>
              <a:rPr lang="ru-RU" sz="17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- появление первых книг; </a:t>
            </a:r>
          </a:p>
          <a:p>
            <a:pPr>
              <a:lnSpc>
                <a:spcPct val="115000"/>
              </a:lnSpc>
            </a:pPr>
            <a:r>
              <a:rPr lang="ru-RU" sz="17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- открытие  школ …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3125" y="1928813"/>
            <a:ext cx="3143250" cy="857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7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- строительство крепостей, церквей из дерева</a:t>
            </a:r>
            <a:endParaRPr lang="ru-RU" sz="170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9250" y="2071688"/>
            <a:ext cx="3714750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7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- строительство церквей из дерева и камня</a:t>
            </a:r>
            <a:endParaRPr lang="ru-RU" sz="170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25" y="3071813"/>
            <a:ext cx="3143250" cy="857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7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- деревообработка, гончарное, ювелирное ремесло</a:t>
            </a:r>
            <a:endParaRPr lang="ru-RU" sz="170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0688" y="3000375"/>
            <a:ext cx="3643312" cy="928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</a:pPr>
            <a:r>
              <a:rPr lang="ru-RU" sz="17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- около 60 ремесел;  </a:t>
            </a:r>
          </a:p>
          <a:p>
            <a:pPr>
              <a:lnSpc>
                <a:spcPct val="115000"/>
              </a:lnSpc>
            </a:pPr>
            <a:r>
              <a:rPr lang="ru-RU" sz="17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- развитие торговли с другими государствами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00688" y="4071938"/>
            <a:ext cx="3643312" cy="928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</a:pPr>
            <a:r>
              <a:rPr lang="ru-RU" sz="17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- развитие архитектуры, живописи, иконописи.</a:t>
            </a:r>
          </a:p>
          <a:p>
            <a:pPr>
              <a:lnSpc>
                <a:spcPct val="115000"/>
              </a:lnSpc>
            </a:pPr>
            <a:r>
              <a:rPr lang="ru-RU" sz="17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- богослужебное пение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3125" y="4071938"/>
            <a:ext cx="3143250" cy="62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1"/>
                </a:solidFill>
                <a:latin typeface="Arial Black" pitchFamily="34" charset="0"/>
              </a:rPr>
              <a:t>- 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обрядовые песни, танцы</a:t>
            </a:r>
            <a:endParaRPr lang="ru-RU" sz="1700" dirty="0">
              <a:solidFill>
                <a:schemeClr val="tx1"/>
              </a:solidFill>
              <a:latin typeface="Arial Black" pitchFamily="34" charset="0"/>
              <a:ea typeface="Times New Roman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3125" y="5143500"/>
            <a:ext cx="3143250" cy="62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</a:pPr>
            <a:r>
              <a:rPr lang="ru-RU" sz="17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- у каждого племени свои божества.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43125" y="5929313"/>
            <a:ext cx="3143250" cy="7858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</a:pPr>
            <a:r>
              <a:rPr lang="ru-RU" sz="16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- расширение территории и укрепление власти </a:t>
            </a:r>
          </a:p>
          <a:p>
            <a:pPr>
              <a:lnSpc>
                <a:spcPct val="115000"/>
              </a:lnSpc>
            </a:pPr>
            <a:r>
              <a:rPr lang="ru-RU" sz="16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(у князя)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00688" y="5143500"/>
            <a:ext cx="3643312" cy="62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</a:pPr>
            <a:r>
              <a:rPr lang="ru-RU" sz="17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- принятие христианства на Руси (единая вера)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00688" y="5929313"/>
            <a:ext cx="3643312" cy="7858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</a:pPr>
            <a:r>
              <a:rPr lang="ru-RU" sz="16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- объединение племён;</a:t>
            </a:r>
          </a:p>
          <a:p>
            <a:pPr>
              <a:lnSpc>
                <a:spcPct val="115000"/>
              </a:lnSpc>
            </a:pPr>
            <a:r>
              <a:rPr lang="ru-RU" sz="16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- укрепление власти и </a:t>
            </a:r>
            <a:r>
              <a:rPr lang="ru-RU" sz="1600">
                <a:solidFill>
                  <a:schemeClr val="tx1"/>
                </a:solidFill>
                <a:latin typeface="Arial Black" pitchFamily="34" charset="0"/>
              </a:rPr>
              <a:t>порядка </a:t>
            </a:r>
            <a:r>
              <a:rPr lang="ru-RU" sz="160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в стране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2" descr="Поселение древних славян.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428750"/>
            <a:ext cx="7902575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2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857375" y="500063"/>
            <a:ext cx="5299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latin typeface="Arial Black" pitchFamily="34" charset="0"/>
              </a:rPr>
              <a:t>Древние славяне</a:t>
            </a:r>
            <a:endParaRPr lang="ru-RU" sz="400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2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 Black" pitchFamily="34" charset="0"/>
              </a:rPr>
              <a:t>Тест </a:t>
            </a: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4313" y="1428750"/>
            <a:ext cx="8715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Почему до правления князя Владимира на Руси не строили храмы?</a:t>
            </a:r>
          </a:p>
          <a:p>
            <a:pPr marL="514350" indent="-514350"/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   а) Не умели строить   </a:t>
            </a:r>
          </a:p>
          <a:p>
            <a:pPr marL="514350" indent="-5143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   б) Поклонялись идолам   </a:t>
            </a:r>
          </a:p>
          <a:p>
            <a:pPr marL="514350" indent="-5143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   в) Не было нужды молиться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5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2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 Black" pitchFamily="34" charset="0"/>
              </a:rPr>
              <a:t>Тест </a:t>
            </a: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00063" y="1571625"/>
            <a:ext cx="7715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2. Из какой страны пришло христианство?</a:t>
            </a:r>
          </a:p>
          <a:p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а) Византии   </a:t>
            </a:r>
          </a:p>
          <a:p>
            <a:pPr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б) Венгрии     </a:t>
            </a:r>
          </a:p>
          <a:p>
            <a:pPr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в) Булгарии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2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 Black" pitchFamily="34" charset="0"/>
              </a:rPr>
              <a:t>Тест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42938" y="1571625"/>
            <a:ext cx="83581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3. При каком князе Русь приняла Крещение?</a:t>
            </a:r>
          </a:p>
          <a:p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   а) Рюрик     </a:t>
            </a:r>
          </a:p>
          <a:p>
            <a:pPr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   б) Владимир  </a:t>
            </a:r>
          </a:p>
          <a:p>
            <a:pPr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   в) Олег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3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3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3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53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2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 Black" pitchFamily="34" charset="0"/>
              </a:rPr>
              <a:t>Тест </a:t>
            </a: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28625" y="1571625"/>
            <a:ext cx="87153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4. Кем приходился Владимир  Красное Солнышко княгине Ольге?</a:t>
            </a:r>
          </a:p>
          <a:p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   а) сыном    </a:t>
            </a:r>
          </a:p>
          <a:p>
            <a:pPr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   б) внуком    </a:t>
            </a:r>
          </a:p>
          <a:p>
            <a:pPr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   в) братом  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4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54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2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 Black" pitchFamily="34" charset="0"/>
              </a:rPr>
              <a:t>Тест </a:t>
            </a: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714375" y="1643063"/>
            <a:ext cx="8001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742950" indent="-742950">
              <a:buFontTx/>
              <a:buAutoNum type="arabicPeriod" startAt="5"/>
            </a:pPr>
            <a:r>
              <a:rPr lang="ru-RU" sz="4000" b="1">
                <a:latin typeface="Times New Roman" pitchFamily="18" charset="0"/>
                <a:cs typeface="Times New Roman" pitchFamily="18" charset="0"/>
              </a:rPr>
              <a:t>В каком году произошло Крещение Руси ?</a:t>
            </a:r>
          </a:p>
          <a:p>
            <a:pPr marL="742950" indent="-742950"/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а) в 998 г </a:t>
            </a:r>
          </a:p>
          <a:p>
            <a:pPr marL="742950" indent="-7429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б) в 988г</a:t>
            </a:r>
          </a:p>
          <a:p>
            <a:pPr marL="742950" indent="-7429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в) в 1098 г     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5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5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55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2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 Black" pitchFamily="34" charset="0"/>
              </a:rPr>
              <a:t>Тест </a:t>
            </a: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43000" y="1785938"/>
            <a:ext cx="75723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6. На какой реке произошло Крещение Руси?</a:t>
            </a:r>
          </a:p>
          <a:p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а) Дунай </a:t>
            </a:r>
          </a:p>
          <a:p>
            <a:pPr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б) Днепр     </a:t>
            </a:r>
          </a:p>
          <a:p>
            <a:pPr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в) Волга    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2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 Black" pitchFamily="34" charset="0"/>
              </a:rPr>
              <a:t>Проверь  себя.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38" y="3000375"/>
          <a:ext cx="7572375" cy="2327276"/>
        </p:xfrm>
        <a:graphic>
          <a:graphicData uri="http://schemas.openxmlformats.org/drawingml/2006/table">
            <a:tbl>
              <a:tblPr/>
              <a:tblGrid>
                <a:gridCol w="1262062"/>
                <a:gridCol w="1262063"/>
                <a:gridCol w="1262062"/>
                <a:gridCol w="1262063"/>
                <a:gridCol w="1262062"/>
                <a:gridCol w="1262063"/>
              </a:tblGrid>
              <a:tr h="1163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3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642938"/>
            <a:ext cx="871537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/>
            <a:r>
              <a:rPr lang="ru-RU" sz="4000" b="1">
                <a:latin typeface="Times New Roman" pitchFamily="18" charset="0"/>
                <a:cs typeface="Times New Roman" pitchFamily="18" charset="0"/>
              </a:rPr>
              <a:t>1.  Зачем Владимир крестил Русь?</a:t>
            </a:r>
          </a:p>
          <a:p>
            <a:pPr marL="742950" indent="-7429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2.  Какое значение имеет христианство для Руси?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5750" y="3143250"/>
            <a:ext cx="8858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христианства:  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объединив разрозненные племена в единое государство и приняв единую веру, 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Русь превратилась в огромную державу, 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о которой с уважением говорили в Европе.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А\Природоведение\Уроки по природоведению\4 класс\Страницы истории Отечества\Мой урок\Тема. Во времена Древней Руси\IconKnVladimira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857250"/>
            <a:ext cx="3500438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857625" y="1143000"/>
            <a:ext cx="5286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Историки называли князя Владимира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Великим.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9063" y="2428875"/>
            <a:ext cx="5000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Церковь –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Святым равноапостольным.</a:t>
            </a:r>
            <a:endParaRPr lang="ru-RU" sz="4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9063" y="3714750"/>
            <a:ext cx="5000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Поэтическая память народа – Владимиром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Красным Солнышком.</a:t>
            </a:r>
            <a:endParaRPr lang="ru-RU" sz="44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63713" y="1341438"/>
            <a:ext cx="52863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 </a:t>
            </a:r>
            <a:r>
              <a:rPr lang="ru-RU" sz="9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9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урок!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786188" y="214313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К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286250" y="214313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е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786313" y="214313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л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86188" y="714375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86438" y="214313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я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86375" y="214313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ь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86250" y="714375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е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286375" y="714375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л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86313" y="714375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м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786438" y="714375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ь</a:t>
            </a:r>
          </a:p>
        </p:txBody>
      </p:sp>
      <p:sp>
        <p:nvSpPr>
          <p:cNvPr id="5132" name="Rectangle 5"/>
          <p:cNvSpPr>
            <a:spLocks noChangeArrowheads="1"/>
          </p:cNvSpPr>
          <p:nvPr/>
        </p:nvSpPr>
        <p:spPr bwMode="auto">
          <a:xfrm>
            <a:off x="3357563" y="1214438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286125" y="1214438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л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86125" y="714375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К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86188" y="1214438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286250" y="1214438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т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786313" y="1214438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о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286375" y="1214438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п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286500" y="1214438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с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786438" y="1214438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и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786563" y="1214438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ь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786188" y="1714500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щ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286250" y="1714500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а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786313" y="2214563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н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0" y="1714500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п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786063" y="1714500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р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786063" y="2214563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у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286125" y="1714500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а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786313" y="3714750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е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286250" y="3714750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ч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286125" y="3714750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в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786188" y="3714750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286000" y="2214563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к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786188" y="2214563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286125" y="2214563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д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786188" y="2714625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н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4286250" y="2714625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ь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3286125" y="2714625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а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786063" y="2714625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д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786188" y="3214688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286125" y="3214688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о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2786063" y="3214688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в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286250" y="2214563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с</a:t>
            </a: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5286375" y="2214563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и</a:t>
            </a: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5786438" y="2214563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к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6286500" y="2214563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и</a:t>
            </a: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786188" y="4429125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2786063" y="4429125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Ц</a:t>
            </a: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286125" y="4429125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а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4286250" y="4429125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ь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4786313" y="4429125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г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5286375" y="4429125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р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786438" y="4429125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а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6286500" y="4429125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д</a:t>
            </a: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4786313" y="4929188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и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3786188" y="4929188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у</a:t>
            </a: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3286125" y="4929188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р</a:t>
            </a: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2786063" y="4929188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д</a:t>
            </a: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4286250" y="4929188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ж</a:t>
            </a: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3786188" y="5929313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3786188" y="5429250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3286125" y="5429250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о</a:t>
            </a: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2786063" y="5429250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п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4286250" y="5429250"/>
            <a:ext cx="500063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а</a:t>
            </a: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4786313" y="5429250"/>
            <a:ext cx="500062" cy="496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д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5786438" y="4929188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а</a:t>
            </a: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5286375" y="4929188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н</a:t>
            </a: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785813" y="5929313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п</a:t>
            </a: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1285875" y="5929313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о</a:t>
            </a: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1785938" y="5929313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л</a:t>
            </a: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85750" y="5929313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о</a:t>
            </a: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4286250" y="5929313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е</a:t>
            </a: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2286000" y="5929313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ч</a:t>
            </a: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2786063" y="5929313"/>
            <a:ext cx="500062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е</a:t>
            </a:r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3286125" y="5929313"/>
            <a:ext cx="500063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н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736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625" y="285750"/>
            <a:ext cx="8429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Arial Black" pitchFamily="34" charset="0"/>
              </a:rPr>
              <a:t>Тема урока:</a:t>
            </a:r>
          </a:p>
          <a:p>
            <a:pPr algn="ctr"/>
            <a:endParaRPr lang="ru-RU" sz="4800" b="1">
              <a:latin typeface="Arial Black" pitchFamily="34" charset="0"/>
            </a:endParaRPr>
          </a:p>
          <a:p>
            <a:pPr algn="ctr"/>
            <a:r>
              <a:rPr lang="ru-RU" sz="4800" b="1">
                <a:solidFill>
                  <a:srgbClr val="FF0000"/>
                </a:solidFill>
                <a:latin typeface="Arial Black" pitchFamily="34" charset="0"/>
              </a:rPr>
              <a:t>Крещение  Руси </a:t>
            </a:r>
          </a:p>
        </p:txBody>
      </p:sp>
      <p:pic>
        <p:nvPicPr>
          <p:cNvPr id="5" name="Picture 11" descr="Владимир 1 в бронзе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BE4EC"/>
              </a:clrFrom>
              <a:clrTo>
                <a:srgbClr val="EBE4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857500"/>
            <a:ext cx="2874962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500063"/>
          <a:ext cx="8929687" cy="3014472"/>
        </p:xfrm>
        <a:graphic>
          <a:graphicData uri="http://schemas.openxmlformats.org/drawingml/2006/table">
            <a:tbl>
              <a:tblPr/>
              <a:tblGrid>
                <a:gridCol w="4429125"/>
                <a:gridCol w="4500562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ДОЛЖНЫ   ЗНАТЬ:                                               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 деятельности князя Владимира;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историю принятия Русью христианства</a:t>
                      </a: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ДОЛЖНЫ    УМЕТЬ: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рассказывать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принятии христианства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Руси;</a:t>
                      </a: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4071938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Владимир крестил Русь?</a:t>
            </a:r>
          </a:p>
          <a:p>
            <a:pPr marL="742950" indent="-742950" eaLnBrk="0" hangingPunct="0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Какое значение имеет христианство для Руси?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2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00125" y="214313"/>
            <a:ext cx="6916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/>
            <a:r>
              <a:rPr lang="ru-RU" sz="3600">
                <a:latin typeface="Arial Black" pitchFamily="34" charset="0"/>
              </a:rPr>
              <a:t>Князь </a:t>
            </a:r>
          </a:p>
          <a:p>
            <a:pPr marL="609600" indent="-609600" algn="ctr"/>
            <a:r>
              <a:rPr lang="ru-RU" sz="3600">
                <a:latin typeface="Arial Black" pitchFamily="34" charset="0"/>
              </a:rPr>
              <a:t>Владимир Святославович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1500174"/>
            <a:ext cx="3810000" cy="517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2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 Black" pitchFamily="34" charset="0"/>
              </a:rPr>
              <a:t>Первые русские князья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643050"/>
            <a:ext cx="1428760" cy="2043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27" r="-506" b="-109"/>
          <a:stretch>
            <a:fillRect/>
          </a:stretch>
        </p:blipFill>
        <p:spPr bwMode="auto">
          <a:xfrm>
            <a:off x="2357422" y="1643050"/>
            <a:ext cx="168592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email">
            <a:clrChange>
              <a:clrFrom>
                <a:srgbClr val="FFF7D6"/>
              </a:clrFrom>
              <a:clrTo>
                <a:srgbClr val="FFF7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357686" y="1571612"/>
            <a:ext cx="192882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643050"/>
            <a:ext cx="1714512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1538" y="4214818"/>
            <a:ext cx="1731050" cy="2066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4214818"/>
            <a:ext cx="1643074" cy="2074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86446" y="4214818"/>
            <a:ext cx="1607503" cy="1930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14375" y="3643313"/>
            <a:ext cx="113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Arial Black" pitchFamily="34" charset="0"/>
              </a:rPr>
              <a:t>Рюрик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786063" y="3714750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Олег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786313" y="3714750"/>
            <a:ext cx="94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Игорь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858000" y="3714750"/>
            <a:ext cx="95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Ольга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071563" y="6143625"/>
            <a:ext cx="153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Святослав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643313" y="6143625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Владимир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000750" y="6143625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Ярослав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86446" y="642918"/>
            <a:ext cx="3214710" cy="7857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357938" y="714375"/>
            <a:ext cx="2405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663300"/>
                </a:solidFill>
              </a:rPr>
              <a:t>Древняя Русь</a:t>
            </a:r>
          </a:p>
        </p:txBody>
      </p:sp>
      <p:pic>
        <p:nvPicPr>
          <p:cNvPr id="6" name="Рисунок 5" descr="G:\краеведение\Image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0"/>
            <a:ext cx="5357813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-конечная звезда 6"/>
          <p:cNvSpPr/>
          <p:nvPr/>
        </p:nvSpPr>
        <p:spPr>
          <a:xfrm>
            <a:off x="2143125" y="1928813"/>
            <a:ext cx="285750" cy="342900"/>
          </a:xfrm>
          <a:prstGeom prst="star6">
            <a:avLst>
              <a:gd name="adj" fmla="val 47692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1714500" y="3786188"/>
            <a:ext cx="285750" cy="342900"/>
          </a:xfrm>
          <a:prstGeom prst="star6">
            <a:avLst>
              <a:gd name="adj" fmla="val 47692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2571750"/>
            <a:ext cx="2857500" cy="387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2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92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192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92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2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92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192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92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7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85720" y="285728"/>
            <a:ext cx="8715436" cy="1428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r>
              <a:rPr lang="ru-RU" sz="4000" smtClean="0">
                <a:latin typeface="Arial Black" pitchFamily="34" charset="0"/>
              </a:rPr>
              <a:t>Работа в группах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825" y="1906588"/>
            <a:ext cx="8786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Во что верили наши предки?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49238" y="3068638"/>
            <a:ext cx="8643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Какую веру захотел принять князь Владимир и почему?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0825" y="4868863"/>
            <a:ext cx="8715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Как менялась Древняя Русь после принятия Крещения?</a:t>
            </a:r>
            <a:endParaRPr lang="ru-RU" sz="4800" b="1">
              <a:latin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643</Words>
  <Application>Microsoft Office PowerPoint</Application>
  <PresentationFormat>Экран (4:3)</PresentationFormat>
  <Paragraphs>216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Calibri</vt:lpstr>
      <vt:lpstr>Arial</vt:lpstr>
      <vt:lpstr>Monotype Corsiva</vt:lpstr>
      <vt:lpstr>Arial Black</vt:lpstr>
      <vt:lpstr>Times New Roman</vt:lpstr>
      <vt:lpstr>Тема Office</vt:lpstr>
      <vt:lpstr>Окружающий  мир. 4 класс.</vt:lpstr>
      <vt:lpstr>Слайд 2</vt:lpstr>
      <vt:lpstr>Слайд 3</vt:lpstr>
      <vt:lpstr>Слайд 4</vt:lpstr>
      <vt:lpstr>Слайд 5</vt:lpstr>
      <vt:lpstr>Слайд 6</vt:lpstr>
      <vt:lpstr>Первые русские князья </vt:lpstr>
      <vt:lpstr>Слайд 8</vt:lpstr>
      <vt:lpstr>Работа в группах</vt:lpstr>
      <vt:lpstr>Слайд 10</vt:lpstr>
      <vt:lpstr>Слайд 11</vt:lpstr>
      <vt:lpstr>Слайд 12</vt:lpstr>
      <vt:lpstr>Заповеди: </vt:lpstr>
      <vt:lpstr>Толковый словарь  русского языка  (С.И.Ожегов)</vt:lpstr>
      <vt:lpstr>Слайд 15</vt:lpstr>
      <vt:lpstr>Слайд 16</vt:lpstr>
      <vt:lpstr>Как менялась Древняя Русь после принятия Крещения?</vt:lpstr>
      <vt:lpstr>Как менялась Древняя Русь после принятия Крещения?</vt:lpstr>
      <vt:lpstr>Слайд 19</vt:lpstr>
      <vt:lpstr>Тест </vt:lpstr>
      <vt:lpstr>Тест </vt:lpstr>
      <vt:lpstr>Тест </vt:lpstr>
      <vt:lpstr>Тест </vt:lpstr>
      <vt:lpstr>Тест </vt:lpstr>
      <vt:lpstr>Тест </vt:lpstr>
      <vt:lpstr>Проверь  себя.</vt:lpstr>
      <vt:lpstr>Слайд 27</vt:lpstr>
      <vt:lpstr>Слайд 28</vt:lpstr>
      <vt:lpstr>Слайд 29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132</cp:revision>
  <dcterms:created xsi:type="dcterms:W3CDTF">2011-02-04T14:39:03Z</dcterms:created>
  <dcterms:modified xsi:type="dcterms:W3CDTF">2014-03-19T13:16:05Z</dcterms:modified>
</cp:coreProperties>
</file>